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37" r:id="rId1"/>
  </p:sldMasterIdLst>
  <p:notesMasterIdLst>
    <p:notesMasterId r:id="rId143"/>
  </p:notesMasterIdLst>
  <p:handoutMasterIdLst>
    <p:handoutMasterId r:id="rId144"/>
  </p:handoutMasterIdLst>
  <p:sldIdLst>
    <p:sldId id="1871" r:id="rId2"/>
    <p:sldId id="10047" r:id="rId3"/>
    <p:sldId id="10048" r:id="rId4"/>
    <p:sldId id="8375" r:id="rId5"/>
    <p:sldId id="1902" r:id="rId6"/>
    <p:sldId id="5418" r:id="rId7"/>
    <p:sldId id="3493" r:id="rId8"/>
    <p:sldId id="8663" r:id="rId9"/>
    <p:sldId id="8664" r:id="rId10"/>
    <p:sldId id="3537" r:id="rId11"/>
    <p:sldId id="10046" r:id="rId12"/>
    <p:sldId id="8544" r:id="rId13"/>
    <p:sldId id="3521" r:id="rId14"/>
    <p:sldId id="8451" r:id="rId15"/>
    <p:sldId id="3476" r:id="rId16"/>
    <p:sldId id="4572" r:id="rId17"/>
    <p:sldId id="3282" r:id="rId18"/>
    <p:sldId id="3281" r:id="rId19"/>
    <p:sldId id="8580" r:id="rId20"/>
    <p:sldId id="8581" r:id="rId21"/>
    <p:sldId id="8582" r:id="rId22"/>
    <p:sldId id="1884" r:id="rId23"/>
    <p:sldId id="3458" r:id="rId24"/>
    <p:sldId id="8665" r:id="rId25"/>
    <p:sldId id="3540" r:id="rId26"/>
    <p:sldId id="3541" r:id="rId27"/>
    <p:sldId id="8575" r:id="rId28"/>
    <p:sldId id="8576" r:id="rId29"/>
    <p:sldId id="3473" r:id="rId30"/>
    <p:sldId id="3545" r:id="rId31"/>
    <p:sldId id="3543" r:id="rId32"/>
    <p:sldId id="3560" r:id="rId33"/>
    <p:sldId id="4643" r:id="rId34"/>
    <p:sldId id="3578" r:id="rId35"/>
    <p:sldId id="3546" r:id="rId36"/>
    <p:sldId id="8536" r:id="rId37"/>
    <p:sldId id="8567" r:id="rId38"/>
    <p:sldId id="3561" r:id="rId39"/>
    <p:sldId id="3554" r:id="rId40"/>
    <p:sldId id="3556" r:id="rId41"/>
    <p:sldId id="3562" r:id="rId42"/>
    <p:sldId id="3563" r:id="rId43"/>
    <p:sldId id="3564" r:id="rId44"/>
    <p:sldId id="3565" r:id="rId45"/>
    <p:sldId id="3566" r:id="rId46"/>
    <p:sldId id="3567" r:id="rId47"/>
    <p:sldId id="8578" r:id="rId48"/>
    <p:sldId id="3569" r:id="rId49"/>
    <p:sldId id="3570" r:id="rId50"/>
    <p:sldId id="3571" r:id="rId51"/>
    <p:sldId id="3572" r:id="rId52"/>
    <p:sldId id="3583" r:id="rId53"/>
    <p:sldId id="3584" r:id="rId54"/>
    <p:sldId id="3585" r:id="rId55"/>
    <p:sldId id="3586" r:id="rId56"/>
    <p:sldId id="8566" r:id="rId57"/>
    <p:sldId id="1936" r:id="rId58"/>
    <p:sldId id="8448" r:id="rId59"/>
    <p:sldId id="8449" r:id="rId60"/>
    <p:sldId id="4634" r:id="rId61"/>
    <p:sldId id="265" r:id="rId62"/>
    <p:sldId id="4636" r:id="rId63"/>
    <p:sldId id="3507" r:id="rId64"/>
    <p:sldId id="3449" r:id="rId65"/>
    <p:sldId id="3535" r:id="rId66"/>
    <p:sldId id="8644" r:id="rId67"/>
    <p:sldId id="8645" r:id="rId68"/>
    <p:sldId id="8646" r:id="rId69"/>
    <p:sldId id="4639" r:id="rId70"/>
    <p:sldId id="8450" r:id="rId71"/>
    <p:sldId id="3503" r:id="rId72"/>
    <p:sldId id="8647" r:id="rId73"/>
    <p:sldId id="8538" r:id="rId74"/>
    <p:sldId id="3512" r:id="rId75"/>
    <p:sldId id="8648" r:id="rId76"/>
    <p:sldId id="5895" r:id="rId77"/>
    <p:sldId id="8649" r:id="rId78"/>
    <p:sldId id="8650" r:id="rId79"/>
    <p:sldId id="8564" r:id="rId80"/>
    <p:sldId id="8533" r:id="rId81"/>
    <p:sldId id="8474" r:id="rId82"/>
    <p:sldId id="8456" r:id="rId83"/>
    <p:sldId id="5242" r:id="rId84"/>
    <p:sldId id="8330" r:id="rId85"/>
    <p:sldId id="5245" r:id="rId86"/>
    <p:sldId id="5247" r:id="rId87"/>
    <p:sldId id="1869" r:id="rId88"/>
    <p:sldId id="5258" r:id="rId89"/>
    <p:sldId id="8268" r:id="rId90"/>
    <p:sldId id="5240" r:id="rId91"/>
    <p:sldId id="5302" r:id="rId92"/>
    <p:sldId id="261" r:id="rId93"/>
    <p:sldId id="2155" r:id="rId94"/>
    <p:sldId id="1822" r:id="rId95"/>
    <p:sldId id="5705" r:id="rId96"/>
    <p:sldId id="5713" r:id="rId97"/>
    <p:sldId id="2145" r:id="rId98"/>
    <p:sldId id="8655" r:id="rId99"/>
    <p:sldId id="4408" r:id="rId100"/>
    <p:sldId id="5615" r:id="rId101"/>
    <p:sldId id="8656" r:id="rId102"/>
    <p:sldId id="8657" r:id="rId103"/>
    <p:sldId id="8658" r:id="rId104"/>
    <p:sldId id="8550" r:id="rId105"/>
    <p:sldId id="6053" r:id="rId106"/>
    <p:sldId id="8258" r:id="rId107"/>
    <p:sldId id="1530" r:id="rId108"/>
    <p:sldId id="8390" r:id="rId109"/>
    <p:sldId id="8653" r:id="rId110"/>
    <p:sldId id="8654" r:id="rId111"/>
    <p:sldId id="8269" r:id="rId112"/>
    <p:sldId id="3426" r:id="rId113"/>
    <p:sldId id="260" r:id="rId114"/>
    <p:sldId id="8328" r:id="rId115"/>
    <p:sldId id="3427" r:id="rId116"/>
    <p:sldId id="3269" r:id="rId117"/>
    <p:sldId id="5732" r:id="rId118"/>
    <p:sldId id="8622" r:id="rId119"/>
    <p:sldId id="8623" r:id="rId120"/>
    <p:sldId id="8624" r:id="rId121"/>
    <p:sldId id="8625" r:id="rId122"/>
    <p:sldId id="8626" r:id="rId123"/>
    <p:sldId id="8627" r:id="rId124"/>
    <p:sldId id="8628" r:id="rId125"/>
    <p:sldId id="8629" r:id="rId126"/>
    <p:sldId id="8630" r:id="rId127"/>
    <p:sldId id="8631" r:id="rId128"/>
    <p:sldId id="8632" r:id="rId129"/>
    <p:sldId id="8633" r:id="rId130"/>
    <p:sldId id="8634" r:id="rId131"/>
    <p:sldId id="8635" r:id="rId132"/>
    <p:sldId id="8636" r:id="rId133"/>
    <p:sldId id="8637" r:id="rId134"/>
    <p:sldId id="8638" r:id="rId135"/>
    <p:sldId id="8639" r:id="rId136"/>
    <p:sldId id="8640" r:id="rId137"/>
    <p:sldId id="8641" r:id="rId138"/>
    <p:sldId id="8361" r:id="rId139"/>
    <p:sldId id="8551" r:id="rId140"/>
    <p:sldId id="5562" r:id="rId141"/>
    <p:sldId id="1125" r:id="rId14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 id="10047"/>
            <p14:sldId id="10048"/>
          </p14:sldIdLst>
        </p14:section>
        <p14:section name="Microsoft AI" id="{3A24D8B1-0655-45E7-8416-843D78B99AB2}">
          <p14:sldIdLst>
            <p14:sldId id="8375"/>
            <p14:sldId id="1902"/>
          </p14:sldIdLst>
        </p14:section>
        <p14:section name="AML - 基本編" id="{B0CFCB94-8CC5-4300-BA7A-DB105FE0C8F4}">
          <p14:sldIdLst>
            <p14:sldId id="5418"/>
            <p14:sldId id="3493"/>
            <p14:sldId id="8663"/>
            <p14:sldId id="8664"/>
            <p14:sldId id="3537"/>
            <p14:sldId id="10046"/>
            <p14:sldId id="8544"/>
            <p14:sldId id="3521"/>
            <p14:sldId id="8451"/>
            <p14:sldId id="3476"/>
            <p14:sldId id="4572"/>
            <p14:sldId id="3282"/>
            <p14:sldId id="3281"/>
            <p14:sldId id="8580"/>
            <p14:sldId id="8581"/>
            <p14:sldId id="8582"/>
            <p14:sldId id="1884"/>
            <p14:sldId id="3458"/>
            <p14:sldId id="8665"/>
            <p14:sldId id="3540"/>
            <p14:sldId id="3541"/>
            <p14:sldId id="8575"/>
            <p14:sldId id="8576"/>
            <p14:sldId id="3473"/>
            <p14:sldId id="3545"/>
            <p14:sldId id="3543"/>
            <p14:sldId id="3560"/>
            <p14:sldId id="4643"/>
            <p14:sldId id="3578"/>
            <p14:sldId id="3546"/>
            <p14:sldId id="8536"/>
          </p14:sldIdLst>
        </p14:section>
        <p14:section name="AML - Python SDK" id="{CCC00BEA-51BA-481A-807C-6E815F28E25E}">
          <p14:sldIdLst>
            <p14:sldId id="8567"/>
            <p14:sldId id="3561"/>
            <p14:sldId id="3554"/>
            <p14:sldId id="3556"/>
            <p14:sldId id="3562"/>
            <p14:sldId id="3563"/>
            <p14:sldId id="3564"/>
            <p14:sldId id="3565"/>
            <p14:sldId id="3566"/>
            <p14:sldId id="3567"/>
            <p14:sldId id="8578"/>
            <p14:sldId id="3569"/>
            <p14:sldId id="3570"/>
            <p14:sldId id="3571"/>
            <p14:sldId id="3572"/>
            <p14:sldId id="3583"/>
            <p14:sldId id="3584"/>
            <p14:sldId id="3585"/>
            <p14:sldId id="3586"/>
          </p14:sldIdLst>
        </p14:section>
        <p14:section name="AML - AutoML" id="{CC70C567-1E88-4F67-9A07-7A250DA47E92}">
          <p14:sldIdLst>
            <p14:sldId id="8566"/>
            <p14:sldId id="1936"/>
            <p14:sldId id="8448"/>
            <p14:sldId id="8449"/>
            <p14:sldId id="4634"/>
            <p14:sldId id="265"/>
            <p14:sldId id="4636"/>
            <p14:sldId id="3507"/>
            <p14:sldId id="3449"/>
            <p14:sldId id="3535"/>
            <p14:sldId id="8644"/>
            <p14:sldId id="8645"/>
            <p14:sldId id="8646"/>
            <p14:sldId id="4639"/>
            <p14:sldId id="8450"/>
            <p14:sldId id="3503"/>
            <p14:sldId id="8647"/>
            <p14:sldId id="8538"/>
            <p14:sldId id="3512"/>
            <p14:sldId id="8648"/>
            <p14:sldId id="5895"/>
            <p14:sldId id="8649"/>
            <p14:sldId id="8650"/>
          </p14:sldIdLst>
        </p14:section>
        <p14:section name="AML - 分散学習" id="{2D59793D-5CC6-4EF1-A23A-D05C1816B293}">
          <p14:sldIdLst>
            <p14:sldId id="8564"/>
            <p14:sldId id="8533"/>
            <p14:sldId id="8474"/>
            <p14:sldId id="8456"/>
          </p14:sldIdLst>
        </p14:section>
        <p14:section name="FPGA - Project BrainWave" id="{2CC5841A-E7CD-486D-95EF-28D9704C97A4}">
          <p14:sldIdLst>
            <p14:sldId id="5242"/>
            <p14:sldId id="8330"/>
            <p14:sldId id="5245"/>
            <p14:sldId id="5247"/>
            <p14:sldId id="1869"/>
            <p14:sldId id="5258"/>
            <p14:sldId id="8268"/>
          </p14:sldIdLst>
        </p14:section>
        <p14:section name="GPU" id="{2BDFB5C5-60AF-4F6E-B6D1-85E1236132B0}">
          <p14:sldIdLst>
            <p14:sldId id="5240"/>
            <p14:sldId id="5302"/>
            <p14:sldId id="261"/>
            <p14:sldId id="2155"/>
            <p14:sldId id="1822"/>
          </p14:sldIdLst>
        </p14:section>
        <p14:section name="DSVM" id="{96ED14D6-9F0E-45D5-BDB8-1A257A2C9BF6}">
          <p14:sldIdLst>
            <p14:sldId id="5705"/>
            <p14:sldId id="5713"/>
            <p14:sldId id="2145"/>
          </p14:sldIdLst>
        </p14:section>
        <p14:section name="Databricks" id="{30F67B64-E828-4106-B712-A5FF47BE50BF}">
          <p14:sldIdLst>
            <p14:sldId id="8655"/>
            <p14:sldId id="4408"/>
            <p14:sldId id="5615"/>
            <p14:sldId id="8656"/>
            <p14:sldId id="8657"/>
            <p14:sldId id="8658"/>
          </p14:sldIdLst>
        </p14:section>
        <p14:section name="Azure Notebook" id="{ECDF61A6-5E13-4797-8104-C04C74CC9650}">
          <p14:sldIdLst>
            <p14:sldId id="8550"/>
            <p14:sldId id="6053"/>
          </p14:sldIdLst>
        </p14:section>
        <p14:section name="Azure IoT Edge" id="{8A9ABB35-EEFA-4D5B-8676-588F312404A4}">
          <p14:sldIdLst>
            <p14:sldId id="8258"/>
            <p14:sldId id="1530"/>
            <p14:sldId id="8390"/>
            <p14:sldId id="8653"/>
            <p14:sldId id="8654"/>
          </p14:sldIdLst>
        </p14:section>
        <p14:section name="ONNX" id="{61ABA969-09A9-44AA-8916-E3717D72BC1E}">
          <p14:sldIdLst>
            <p14:sldId id="8269"/>
            <p14:sldId id="3426"/>
            <p14:sldId id="260"/>
            <p14:sldId id="8328"/>
            <p14:sldId id="3427"/>
            <p14:sldId id="3269"/>
          </p14:sldIdLst>
        </p14:section>
        <p14:section name="Windows ML" id="{B3A98E4D-30F3-430B-B681-C5350D36F30C}">
          <p14:sldIdLst>
            <p14:sldId id="5732"/>
            <p14:sldId id="8622"/>
            <p14:sldId id="8623"/>
            <p14:sldId id="8624"/>
            <p14:sldId id="8625"/>
            <p14:sldId id="8626"/>
            <p14:sldId id="8627"/>
            <p14:sldId id="8628"/>
            <p14:sldId id="8629"/>
            <p14:sldId id="8630"/>
            <p14:sldId id="8631"/>
            <p14:sldId id="8632"/>
            <p14:sldId id="8633"/>
            <p14:sldId id="8634"/>
            <p14:sldId id="8635"/>
            <p14:sldId id="8636"/>
            <p14:sldId id="8637"/>
            <p14:sldId id="8638"/>
            <p14:sldId id="8639"/>
            <p14:sldId id="8640"/>
            <p14:sldId id="8641"/>
          </p14:sldIdLst>
        </p14:section>
        <p14:section name="ML.NET" id="{801A5B81-1BB2-4A8B-B084-F345D0BB1E3D}">
          <p14:sldIdLst>
            <p14:sldId id="8361"/>
            <p14:sldId id="8551"/>
          </p14:sldIdLst>
        </p14:section>
        <p14:section name="まとめ" id="{A952E4CB-4A98-4108-9D9E-27ED7BA341DB}">
          <p14:sldIdLst>
            <p14:sldId id="5562"/>
            <p14:sldId id="1125"/>
          </p14:sldIdLst>
        </p14:section>
      </p14:sectionLst>
    </p:ext>
    <p:ext uri="{EFAFB233-063F-42B5-8137-9DF3F51BA10A}">
      <p15:sldGuideLst xmlns:p15="http://schemas.microsoft.com/office/powerpoint/2012/main">
        <p15:guide id="3" orient="horz"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FFFFFF"/>
    <a:srgbClr val="E6E6E6"/>
    <a:srgbClr val="75E4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5F048-9E65-4D34-B3CB-3DAA6B948528}" v="218" dt="2019-02-10T21:55:33.735"/>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0" autoAdjust="0"/>
    <p:restoredTop sz="83188" autoAdjust="0"/>
  </p:normalViewPr>
  <p:slideViewPr>
    <p:cSldViewPr showGuides="1">
      <p:cViewPr>
        <p:scale>
          <a:sx n="100" d="100"/>
          <a:sy n="100" d="100"/>
        </p:scale>
        <p:origin x="72" y="192"/>
      </p:cViewPr>
      <p:guideLst>
        <p:guide orient="horz"/>
        <p:guide pos="3840"/>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2776"/>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handoutMaster" Target="handoutMasters/handoutMaster1.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2019/2/18</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2/18/2019 5:19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2/18/2019 5:19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2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58</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59</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60</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62</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9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35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6</a:t>
            </a:fld>
            <a:endParaRPr kumimoji="1" lang="ja-JP" altLang="en-US"/>
          </a:p>
        </p:txBody>
      </p:sp>
    </p:spTree>
    <p:extLst>
      <p:ext uri="{BB962C8B-B14F-4D97-AF65-F5344CB8AC3E}">
        <p14:creationId xmlns:p14="http://schemas.microsoft.com/office/powerpoint/2010/main" val="11403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59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79</a:t>
            </a:fld>
            <a:endParaRPr kumimoji="1" lang="ja-JP" altLang="en-US"/>
          </a:p>
        </p:txBody>
      </p:sp>
    </p:spTree>
    <p:extLst>
      <p:ext uri="{BB962C8B-B14F-4D97-AF65-F5344CB8AC3E}">
        <p14:creationId xmlns:p14="http://schemas.microsoft.com/office/powerpoint/2010/main" val="103197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83</a:t>
            </a:fld>
            <a:endParaRPr kumimoji="1" lang="ja-JP" altLang="en-US"/>
          </a:p>
        </p:txBody>
      </p:sp>
    </p:spTree>
    <p:extLst>
      <p:ext uri="{BB962C8B-B14F-4D97-AF65-F5344CB8AC3E}">
        <p14:creationId xmlns:p14="http://schemas.microsoft.com/office/powerpoint/2010/main" val="4065074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609B72-C27E-4947-B5DF-FDBB92760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35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61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2/18/2019 5:19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1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728ACD-49D4-4BD6-AAE9-E1DF86E33B6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35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4123B31-0649-4B16-89CF-B590417EBE9D}" type="datetime8">
              <a:rPr lang="en-US" smtClean="0"/>
              <a:t>2/18/2019 5:19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220440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B4176-53F9-4C22-B725-CCFEF5799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49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90</a:t>
            </a:fld>
            <a:endParaRPr kumimoji="1" lang="ja-JP" altLang="en-US"/>
          </a:p>
        </p:txBody>
      </p:sp>
    </p:spTree>
    <p:extLst>
      <p:ext uri="{BB962C8B-B14F-4D97-AF65-F5344CB8AC3E}">
        <p14:creationId xmlns:p14="http://schemas.microsoft.com/office/powerpoint/2010/main" val="75422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459CD-3BE9-4C81-9C4C-571B1AD3AF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01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2/18/2019 5:19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678772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2/18/2019 5:19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281507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DF8F5-B90F-4073-B355-30893C88E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045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2/18/2019 5:19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3909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2/18/2019 5:19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99645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2/18/2019 5:19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142415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2/18/2019 5:19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33799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2/18/2019 5:19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103381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BDA12-92B9-E547-96D5-3D12F7E33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3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76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823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2/18/2019 5:19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0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36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900" kern="1200" dirty="0">
              <a:gradFill>
                <a:gsLst>
                  <a:gs pos="87611">
                    <a:schemeClr val="tx1"/>
                  </a:gs>
                  <a:gs pos="58000">
                    <a:schemeClr val="tx1"/>
                  </a:gs>
                </a:gsLst>
                <a:lin ang="5400000" scaled="0"/>
              </a:gradFill>
              <a:latin typeface="Segoe UI Light" pitchFamily="34" charset="0"/>
              <a:ea typeface="+mn-ea"/>
              <a:cs typeface="+mn-cs"/>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2308331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401005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14</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3AED3FA8-F971-4F1C-BBEA-3ED21CBE490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8007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15992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953331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259999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2/18/2019 5:19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1150776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1994125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685837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145967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572373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533904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16894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2/18/2019 5:19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16</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1B5F9DB5-BE5B-4C54-9F9B-AE131FBA965E}"/>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711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1984724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2192232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2/18/2019 5:19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36483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ja-JP" dirty="0">
              <a:gradFill>
                <a:gsLst>
                  <a:gs pos="1250">
                    <a:schemeClr val="tx2"/>
                  </a:gs>
                  <a:gs pos="99000">
                    <a:schemeClr val="tx2"/>
                  </a:gs>
                </a:gsLst>
                <a:lin ang="5400000" scaled="0"/>
              </a:gra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392147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298369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solidFill>
                <a:schemeClr val="tx1"/>
              </a:soli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2/18/2019 5:19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8465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327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711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141</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C7107BE-D073-4DEA-87F2-9977A83E00A8}"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34" charset="-128"/>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2/18/2019 5:19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7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2/18/2019 5:19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2/18/2019 5:19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076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_1">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20764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479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40294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6285441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b"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3065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0951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6" name="Picture 23">
            <a:extLst>
              <a:ext uri="{FF2B5EF4-FFF2-40B4-BE49-F238E27FC236}">
                <a16:creationId xmlns:a16="http://schemas.microsoft.com/office/drawing/2014/main" id="{A813CB36-042C-4D81-BF87-96A0B84EE223}"/>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A79B12D8-809D-4826-89D9-C173608CD249}"/>
              </a:ext>
            </a:extLst>
          </p:cNvPr>
          <p:cNvSpPr>
            <a:spLocks noGrp="1"/>
          </p:cNvSpPr>
          <p:nvPr>
            <p:ph type="title"/>
          </p:nvPr>
        </p:nvSpPr>
        <p:spPr>
          <a:xfrm>
            <a:off x="516707" y="228600"/>
            <a:ext cx="11158586" cy="747897"/>
          </a:xfrm>
          <a:prstGeom prst="rect">
            <a:avLst/>
          </a:prstGeom>
        </p:spPr>
        <p:txBody>
          <a:bodyPr vert="horz" wrap="square" lIns="0" tIns="0" rIns="0" bIns="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72184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16379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_タイトル_1">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73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9950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28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タイトルと2つのコンテンツ">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3">
            <a:extLst>
              <a:ext uri="{FF2B5EF4-FFF2-40B4-BE49-F238E27FC236}">
                <a16:creationId xmlns:a16="http://schemas.microsoft.com/office/drawing/2014/main" id="{EE6E10E8-A332-4500-8DEA-B6AE055319C4}"/>
              </a:ext>
            </a:extLst>
          </p:cNvPr>
          <p:cNvSpPr>
            <a:spLocks noGrp="1"/>
          </p:cNvSpPr>
          <p:nvPr>
            <p:ph sz="quarter" idx="11"/>
          </p:nvPr>
        </p:nvSpPr>
        <p:spPr>
          <a:xfrm>
            <a:off x="6386695" y="146618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39276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37396704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57" r:id="rId6"/>
    <p:sldLayoutId id="2147484143" r:id="rId7"/>
    <p:sldLayoutId id="2147484144" r:id="rId8"/>
    <p:sldLayoutId id="2147484164" r:id="rId9"/>
    <p:sldLayoutId id="2147484145" r:id="rId10"/>
    <p:sldLayoutId id="2147484158" r:id="rId11"/>
    <p:sldLayoutId id="2147484146" r:id="rId12"/>
    <p:sldLayoutId id="2147484165" r:id="rId13"/>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42.emf"/><Relationship Id="rId4" Type="http://schemas.openxmlformats.org/officeDocument/2006/relationships/image" Target="../media/image1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hyperlink" Target="https://notebooks.azure.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8.sv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7.png"/><Relationship Id="rId17" Type="http://schemas.openxmlformats.org/officeDocument/2006/relationships/image" Target="../media/image41.png"/><Relationship Id="rId2" Type="http://schemas.openxmlformats.org/officeDocument/2006/relationships/tags" Target="../tags/tag32.xml"/><Relationship Id="rId16" Type="http://schemas.openxmlformats.org/officeDocument/2006/relationships/image" Target="../media/image40.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5" Type="http://schemas.openxmlformats.org/officeDocument/2006/relationships/image" Target="../media/image33.png"/><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3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11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sv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2" Type="http://schemas.openxmlformats.org/officeDocument/2006/relationships/notesSlide" Target="../notesSlides/notesSlide45.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10.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114.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3" Type="http://schemas.openxmlformats.org/officeDocument/2006/relationships/image" Target="../media/image181.png"/><Relationship Id="rId7" Type="http://schemas.openxmlformats.org/officeDocument/2006/relationships/image" Target="../media/image185.gif"/><Relationship Id="rId12" Type="http://schemas.openxmlformats.org/officeDocument/2006/relationships/image" Target="../media/image156.png"/><Relationship Id="rId17" Type="http://schemas.openxmlformats.org/officeDocument/2006/relationships/image" Target="../media/image193.png"/><Relationship Id="rId2" Type="http://schemas.openxmlformats.org/officeDocument/2006/relationships/notesSlide" Target="../notesSlides/notesSlide46.xml"/><Relationship Id="rId16" Type="http://schemas.openxmlformats.org/officeDocument/2006/relationships/image" Target="../media/image192.png"/><Relationship Id="rId1" Type="http://schemas.openxmlformats.org/officeDocument/2006/relationships/slideLayout" Target="../slideLayouts/slideLayout10.xml"/><Relationship Id="rId6" Type="http://schemas.openxmlformats.org/officeDocument/2006/relationships/image" Target="../media/image184.png"/><Relationship Id="rId11" Type="http://schemas.openxmlformats.org/officeDocument/2006/relationships/image" Target="../media/image155.png"/><Relationship Id="rId5" Type="http://schemas.openxmlformats.org/officeDocument/2006/relationships/image" Target="../media/image183.png"/><Relationship Id="rId15" Type="http://schemas.openxmlformats.org/officeDocument/2006/relationships/image" Target="../media/image191.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0.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tags" Target="../tags/tag47.xml"/></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4.xml"/><Relationship Id="rId16"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20.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notesSlide" Target="../notesSlides/notesSlide48.xml"/><Relationship Id="rId7" Type="http://schemas.openxmlformats.org/officeDocument/2006/relationships/image" Target="../media/image198.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197.jpg"/><Relationship Id="rId5" Type="http://schemas.openxmlformats.org/officeDocument/2006/relationships/image" Target="../media/image196.svg"/><Relationship Id="rId4" Type="http://schemas.openxmlformats.org/officeDocument/2006/relationships/image" Target="../media/image195.png"/><Relationship Id="rId9" Type="http://schemas.openxmlformats.org/officeDocument/2006/relationships/image" Target="../media/image200.png"/></Relationships>
</file>

<file path=ppt/slides/_rels/slide121.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5.png"/><Relationship Id="rId3" Type="http://schemas.openxmlformats.org/officeDocument/2006/relationships/notesSlide" Target="../notesSlides/notesSlide49.xml"/><Relationship Id="rId7" Type="http://schemas.openxmlformats.org/officeDocument/2006/relationships/image" Target="../media/image204.svg"/><Relationship Id="rId12"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203.png"/><Relationship Id="rId11" Type="http://schemas.openxmlformats.org/officeDocument/2006/relationships/image" Target="../media/image199.svg"/><Relationship Id="rId5" Type="http://schemas.openxmlformats.org/officeDocument/2006/relationships/image" Target="../media/image202.svg"/><Relationship Id="rId15" Type="http://schemas.openxmlformats.org/officeDocument/2006/relationships/image" Target="../media/image197.jpg"/><Relationship Id="rId10" Type="http://schemas.openxmlformats.org/officeDocument/2006/relationships/image" Target="../media/image198.png"/><Relationship Id="rId4" Type="http://schemas.openxmlformats.org/officeDocument/2006/relationships/image" Target="../media/image201.png"/><Relationship Id="rId9" Type="http://schemas.openxmlformats.org/officeDocument/2006/relationships/image" Target="../media/image196.svg"/><Relationship Id="rId14" Type="http://schemas.openxmlformats.org/officeDocument/2006/relationships/image" Target="../media/image20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hyperlink" Target="https://docs.microsoft.com/ja-jp/visualstudio/" TargetMode="External"/><Relationship Id="rId5" Type="http://schemas.openxmlformats.org/officeDocument/2006/relationships/hyperlink" Target="https://developer.microsoft.com/ja-jp/windows/downloads/windows-10-sdk" TargetMode="External"/><Relationship Id="rId4" Type="http://schemas.openxmlformats.org/officeDocument/2006/relationships/hyperlink" Target="https://www.microsoft.com/ja-jp/software-download/windows10" TargetMode="External"/></Relationships>
</file>

<file path=ppt/slides/_rels/slide12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notesSlide" Target="../notesSlides/notesSlide51.xml"/><Relationship Id="rId7" Type="http://schemas.openxmlformats.org/officeDocument/2006/relationships/image" Target="../media/image210.sv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209.png"/><Relationship Id="rId11" Type="http://schemas.openxmlformats.org/officeDocument/2006/relationships/image" Target="../media/image214.svg"/><Relationship Id="rId5" Type="http://schemas.openxmlformats.org/officeDocument/2006/relationships/image" Target="../media/image208.sv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sv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53.xml"/><Relationship Id="rId4" Type="http://schemas.openxmlformats.org/officeDocument/2006/relationships/image" Target="../media/image215.jp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216.jpg"/><Relationship Id="rId4" Type="http://schemas.openxmlformats.org/officeDocument/2006/relationships/hyperlink" Target="https://github.com/Microsoft/Windows-Machine-Learning" TargetMode="Externa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ags" Target="../tags/tag5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57.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tags" Target="../tags/tag5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xml"/><Relationship Id="rId1" Type="http://schemas.openxmlformats.org/officeDocument/2006/relationships/tags" Target="../tags/tag59.xml"/></Relationships>
</file>

<file path=ppt/slides/_rels/slide134.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60.xml"/><Relationship Id="rId4" Type="http://schemas.openxmlformats.org/officeDocument/2006/relationships/hyperlink" Target="https://docs.microsoft.com/ja-jp/windows/uwp/porting/desktop-to-uwp-enhance" TargetMode="Externa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hyperlink" Target="https://www.customvision.ai/" TargetMode="Externa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62.xml"/><Relationship Id="rId6" Type="http://schemas.openxmlformats.org/officeDocument/2006/relationships/hyperlink" Target="https://github.com/onnx/models" TargetMode="External"/><Relationship Id="rId5" Type="http://schemas.openxmlformats.org/officeDocument/2006/relationships/hyperlink" Target="https://gallery.azure.ai/models" TargetMode="External"/><Relationship Id="rId4" Type="http://schemas.openxmlformats.org/officeDocument/2006/relationships/hyperlink" Target="https://github.com/Microsoft/Windows-Machine-Learning"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22.tiff"/><Relationship Id="rId3" Type="http://schemas.openxmlformats.org/officeDocument/2006/relationships/hyperlink" Target="https://github.com/dotnet/machinelearning" TargetMode="External"/><Relationship Id="rId7"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8.png"/><Relationship Id="rId7" Type="http://schemas.openxmlformats.org/officeDocument/2006/relationships/image" Target="../media/image60.pn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35.png"/><Relationship Id="rId10" Type="http://schemas.openxmlformats.org/officeDocument/2006/relationships/image" Target="../media/image36.png"/><Relationship Id="rId4" Type="http://schemas.microsoft.com/office/2007/relationships/hdphoto" Target="../media/hdphoto6.wdp"/><Relationship Id="rId9" Type="http://schemas.openxmlformats.org/officeDocument/2006/relationships/image" Target="../media/image61.png"/></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ja-jp/azure/cognitive-services/"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hyperlink" Target="https://docs.microsoft.com/ja-jp/learn/" TargetMode="External"/><Relationship Id="rId5" Type="http://schemas.openxmlformats.org/officeDocument/2006/relationships/hyperlink" Target="https://github.com/Azure/MachineLearningNotebooks" TargetMode="External"/><Relationship Id="rId4" Type="http://schemas.openxmlformats.org/officeDocument/2006/relationships/hyperlink" Target="https://docs.microsoft.com/ja-jp/azure/machine-learning/service/"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tiff"/><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iff"/><Relationship Id="rId4" Type="http://schemas.openxmlformats.org/officeDocument/2006/relationships/image" Target="../media/image74.tiff"/><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90.png"/><Relationship Id="rId3" Type="http://schemas.openxmlformats.org/officeDocument/2006/relationships/image" Target="../media/image63.png"/><Relationship Id="rId7" Type="http://schemas.openxmlformats.org/officeDocument/2006/relationships/image" Target="../media/image87.pn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emf"/><Relationship Id="rId10" Type="http://schemas.microsoft.com/office/2007/relationships/hdphoto" Target="../media/hdphoto9.wdp"/><Relationship Id="rId4" Type="http://schemas.openxmlformats.org/officeDocument/2006/relationships/image" Target="../media/image64.svg"/><Relationship Id="rId9" Type="http://schemas.openxmlformats.org/officeDocument/2006/relationships/image" Target="../media/image88.png"/><Relationship Id="rId14" Type="http://schemas.microsoft.com/office/2007/relationships/hdphoto" Target="../media/hdphoto11.wdp"/></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7.png"/><Relationship Id="rId7" Type="http://schemas.openxmlformats.org/officeDocument/2006/relationships/image" Target="../media/image85.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2.svg"/><Relationship Id="rId11" Type="http://schemas.openxmlformats.org/officeDocument/2006/relationships/image" Target="../media/image64.svg"/><Relationship Id="rId5" Type="http://schemas.openxmlformats.org/officeDocument/2006/relationships/image" Target="../media/image91.png"/><Relationship Id="rId10" Type="http://schemas.openxmlformats.org/officeDocument/2006/relationships/image" Target="../media/image63.png"/><Relationship Id="rId4" Type="http://schemas.openxmlformats.org/officeDocument/2006/relationships/image" Target="../media/image78.svg"/><Relationship Id="rId9" Type="http://schemas.openxmlformats.org/officeDocument/2006/relationships/image" Target="../media/image9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ja-jp/azure/machine-learning/service/how-to-set-up-training-targets#hdinsight" TargetMode="External"/><Relationship Id="rId3" Type="http://schemas.openxmlformats.org/officeDocument/2006/relationships/hyperlink" Target="https://docs.microsoft.com/ja-jp/azure/machine-learning/service/how-to-set-up-training-targets#amlcompute" TargetMode="External"/><Relationship Id="rId7" Type="http://schemas.openxmlformats.org/officeDocument/2006/relationships/hyperlink" Target="https://docs.microsoft.com/ja-jp/azure/machine-learning/service/how-to-create-your-first-pipeline#adla" TargetMode="External"/><Relationship Id="rId2" Type="http://schemas.openxmlformats.org/officeDocument/2006/relationships/hyperlink" Target="https://docs.microsoft.com/ja-jp/azure/machine-learning/service/how-to-set-up-training-targets#local" TargetMode="External"/><Relationship Id="rId1" Type="http://schemas.openxmlformats.org/officeDocument/2006/relationships/slideLayout" Target="../slideLayouts/slideLayout8.xml"/><Relationship Id="rId6" Type="http://schemas.openxmlformats.org/officeDocument/2006/relationships/hyperlink" Target="https://docs.microsoft.com/ja-jp/azure/machine-learning/service/how-to-set-up-training-targets#pipeline-only" TargetMode="External"/><Relationship Id="rId5" Type="http://schemas.openxmlformats.org/officeDocument/2006/relationships/hyperlink" Target="https://docs.microsoft.com/ja-jp/azure/machine-learning/service/how-to-create-your-first-pipeline#databricks" TargetMode="External"/><Relationship Id="rId4" Type="http://schemas.openxmlformats.org/officeDocument/2006/relationships/hyperlink" Target="https://docs.microsoft.com/ja-jp/azure/machine-learning/service/how-to-set-up-training-targets#v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notesSlide" Target="../notesSlides/notesSlide1.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2.xml"/><Relationship Id="rId16" Type="http://schemas.microsoft.com/office/2007/relationships/hdphoto" Target="../media/hdphoto5.wdp"/><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5.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8.png"/><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hyperlink" Target="https://scikit-learn.org/stable/modules/svm.html#classification" TargetMode="External"/><Relationship Id="rId13" Type="http://schemas.openxmlformats.org/officeDocument/2006/relationships/hyperlink" Target="https://scikit-learn.org/stable/modules/tree.html#decision-trees" TargetMode="External"/><Relationship Id="rId3" Type="http://schemas.openxmlformats.org/officeDocument/2006/relationships/hyperlink" Target="https://scikit-learn.org/stable/modules/linear_model.html#elastic-net" TargetMode="External"/><Relationship Id="rId7" Type="http://schemas.openxmlformats.org/officeDocument/2006/relationships/hyperlink" Target="https://scikit-learn.org/stable/modules/ensemble.html#regression" TargetMode="External"/><Relationship Id="rId12" Type="http://schemas.openxmlformats.org/officeDocument/2006/relationships/hyperlink" Target="https://scikit-learn.org/stable/modules/linear_model.html#lars-lasso" TargetMode="External"/><Relationship Id="rId17"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scikit-learn.org/stable/modules/ensemble.html#extremely-randomized-trees" TargetMode="External"/><Relationship Id="rId1" Type="http://schemas.openxmlformats.org/officeDocument/2006/relationships/slideLayout" Target="../slideLayouts/slideLayout7.xml"/><Relationship Id="rId6" Type="http://schemas.openxmlformats.org/officeDocument/2006/relationships/hyperlink" Target="https://scikit-learn.org/stable/modules/naive_bayes.html#bernoulli-naive-bayes" TargetMode="External"/><Relationship Id="rId11" Type="http://schemas.openxmlformats.org/officeDocument/2006/relationships/hyperlink" Target="https://scikit-learn.org/stable/modules/neighbors.html#nearest-neighbors" TargetMode="External"/><Relationship Id="rId5" Type="http://schemas.openxmlformats.org/officeDocument/2006/relationships/hyperlink" Target="https://lightgbm.readthedocs.io/en/latest/index.html" TargetMode="External"/><Relationship Id="rId15" Type="http://schemas.openxmlformats.org/officeDocument/2006/relationships/hyperlink" Target="https://scikit-learn.org/stable/modules/ensemble.html#random-forests" TargetMode="External"/><Relationship Id="rId10" Type="http://schemas.openxmlformats.org/officeDocument/2006/relationships/hyperlink" Target="https://scikit-learn.org/stable/modules/neighbors.html#nearest-neighbors-regression" TargetMode="External"/><Relationship Id="rId4" Type="http://schemas.openxmlformats.org/officeDocument/2006/relationships/hyperlink" Target="https://scikit-learn.org/stable/modules/sgd.html#sgd" TargetMode="External"/><Relationship Id="rId9" Type="http://schemas.openxmlformats.org/officeDocument/2006/relationships/hyperlink" Target="https://scikit-learn.org/stable/modules/tree.html#regression" TargetMode="External"/><Relationship Id="rId14" Type="http://schemas.openxmlformats.org/officeDocument/2006/relationships/hyperlink" Target="https://scikit-learn.org/stable/modules/sgd.html#regression"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8.xml"/><Relationship Id="rId7" Type="http://schemas.openxmlformats.org/officeDocument/2006/relationships/notesSlide" Target="../notesSlides/notesSlide3.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7.xml"/><Relationship Id="rId16" Type="http://schemas.microsoft.com/office/2007/relationships/hdphoto" Target="../media/hdphoto5.wdp"/><Relationship Id="rId1" Type="http://schemas.openxmlformats.org/officeDocument/2006/relationships/tags" Target="../tags/tag6.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10.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9.xml"/><Relationship Id="rId9" Type="http://schemas.openxmlformats.org/officeDocument/2006/relationships/image" Target="../media/image8.png"/><Relationship Id="rId14" Type="http://schemas.microsoft.com/office/2007/relationships/hdphoto" Target="../media/hdphoto4.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4.wdp"/></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svg"/></Relationships>
</file>

<file path=ppt/slides/_rels/slide9.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notesSlide" Target="../notesSlides/notesSlide35.xml"/><Relationship Id="rId7"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43.xml"/><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docs.microsoft.com/ja-jp/azure/machine-learning/data-science-virtual-machine/overview" TargetMode="Externa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a:xfrm>
            <a:off x="269302" y="1805142"/>
            <a:ext cx="10978136" cy="1793090"/>
          </a:xfrm>
        </p:spPr>
        <p:txBody>
          <a:bodyPr/>
          <a:lstStyle/>
          <a:p>
            <a:r>
              <a:rPr lang="en-US" altLang="ja-JP" dirty="0"/>
              <a:t>Azure Machine Learning Services</a:t>
            </a:r>
            <a:br>
              <a:rPr lang="en-US" altLang="ja-JP" dirty="0"/>
            </a:br>
            <a:r>
              <a:rPr lang="en-US" altLang="ja-JP" dirty="0"/>
              <a:t>Hands-on</a:t>
            </a:r>
            <a:endParaRPr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p>
        </p:txBody>
      </p:sp>
      <p:sp>
        <p:nvSpPr>
          <p:cNvPr id="5" name="テキスト プレースホルダー 4">
            <a:extLst>
              <a:ext uri="{FF2B5EF4-FFF2-40B4-BE49-F238E27FC236}">
                <a16:creationId xmlns:a16="http://schemas.microsoft.com/office/drawing/2014/main" id="{0BD8882B-2A70-415C-911B-EF4F81E87064}"/>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06B1C6-3B75-41F5-898D-8EF93163B5B5}"/>
              </a:ext>
            </a:extLst>
          </p:cNvPr>
          <p:cNvSpPr txBox="1"/>
          <p:nvPr/>
        </p:nvSpPr>
        <p:spPr>
          <a:xfrm>
            <a:off x="266349" y="1599802"/>
            <a:ext cx="4987925" cy="892552"/>
          </a:xfrm>
          <a:prstGeom prst="rect">
            <a:avLst/>
          </a:prstGeom>
          <a:noFill/>
        </p:spPr>
        <p:txBody>
          <a:bodyPr wrap="square" lIns="0" tIns="0" rIns="0" bIns="0" rtlCol="0">
            <a:spAutoFit/>
          </a:bodyPr>
          <a:lstStyle/>
          <a:p>
            <a:pPr algn="r"/>
            <a:r>
              <a:rPr lang="en-US" sz="4000" dirty="0">
                <a:solidFill>
                  <a:schemeClr val="tx2"/>
                </a:solidFill>
                <a:latin typeface="+mj-lt"/>
                <a:cs typeface="Segoe UI Semilight" panose="020B0402040204020203" pitchFamily="34" charset="0"/>
              </a:rPr>
              <a:t>Azure Cloud Services</a:t>
            </a:r>
            <a:br>
              <a:rPr lang="en-US" sz="4000" dirty="0">
                <a:solidFill>
                  <a:schemeClr val="tx2"/>
                </a:solidFill>
                <a:latin typeface="+mj-lt"/>
                <a:cs typeface="Segoe UI Semilight" panose="020B0402040204020203" pitchFamily="34" charset="0"/>
              </a:rPr>
            </a:br>
            <a:r>
              <a:rPr lang="en-US" dirty="0">
                <a:solidFill>
                  <a:schemeClr val="accent1"/>
                </a:solidFill>
                <a:latin typeface="+mj-lt"/>
                <a:cs typeface="Segoe UI Semilight" panose="020B0402040204020203" pitchFamily="34" charset="0"/>
              </a:rPr>
              <a:t>Compute (Container) / Storage</a:t>
            </a:r>
          </a:p>
        </p:txBody>
      </p:sp>
      <p:sp>
        <p:nvSpPr>
          <p:cNvPr id="15" name="TextBox 14">
            <a:extLst>
              <a:ext uri="{FF2B5EF4-FFF2-40B4-BE49-F238E27FC236}">
                <a16:creationId xmlns:a16="http://schemas.microsoft.com/office/drawing/2014/main" id="{E03340C8-4572-4242-8F0A-5D981F1288F4}"/>
              </a:ext>
            </a:extLst>
          </p:cNvPr>
          <p:cNvSpPr txBox="1"/>
          <p:nvPr/>
        </p:nvSpPr>
        <p:spPr>
          <a:xfrm>
            <a:off x="6873599" y="1585019"/>
            <a:ext cx="4902744" cy="615553"/>
          </a:xfrm>
          <a:prstGeom prst="rect">
            <a:avLst/>
          </a:prstGeom>
          <a:noFill/>
        </p:spPr>
        <p:txBody>
          <a:bodyPr wrap="square" lIns="0" tIns="0" rIns="0" bIns="0" rtlCol="0">
            <a:spAutoFit/>
          </a:bodyPr>
          <a:lstStyle/>
          <a:p>
            <a:r>
              <a:rPr lang="en-US" sz="4000" dirty="0">
                <a:solidFill>
                  <a:schemeClr val="tx2"/>
                </a:solidFill>
                <a:latin typeface="+mj-lt"/>
                <a:cs typeface="Segoe UI Semilight" panose="020B0402040204020203" pitchFamily="34" charset="0"/>
              </a:rPr>
              <a:t>Python 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05789" y="1365675"/>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1669002" y="3084994"/>
            <a:ext cx="7912729" cy="869469"/>
            <a:chOff x="2771681" y="3470131"/>
            <a:chExt cx="7912729" cy="869469"/>
          </a:xfrm>
        </p:grpSpPr>
        <p:sp>
          <p:nvSpPr>
            <p:cNvPr id="10" name="TextBox 9">
              <a:extLst>
                <a:ext uri="{FF2B5EF4-FFF2-40B4-BE49-F238E27FC236}">
                  <a16:creationId xmlns:a16="http://schemas.microsoft.com/office/drawing/2014/main" id="{32DD1468-FECB-41FA-AC16-3408551EDADE}"/>
                </a:ext>
              </a:extLst>
            </p:cNvPr>
            <p:cNvSpPr txBox="1"/>
            <p:nvPr/>
          </p:nvSpPr>
          <p:spPr>
            <a:xfrm>
              <a:off x="2771681" y="3516297"/>
              <a:ext cx="3821871" cy="777136"/>
            </a:xfrm>
            <a:prstGeom prst="rect">
              <a:avLst/>
            </a:prstGeom>
            <a:noFill/>
          </p:spPr>
          <p:txBody>
            <a:bodyPr wrap="square" lIns="0" tIns="0" rIns="0" bIns="0" rtlCol="0">
              <a:spAutoFit/>
            </a:bodyPr>
            <a:lstStyle/>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データの加工</a:t>
              </a:r>
              <a:endParaRPr lang="en-US" sz="2400" kern="0" dirty="0">
                <a:solidFill>
                  <a:srgbClr val="1A1A1A"/>
                </a:solidFill>
                <a:cs typeface="Segoe UI" pitchFamily="34" charset="0"/>
              </a:endParaRPr>
            </a:p>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モデルの構築</a:t>
              </a:r>
              <a:endParaRPr lang="en-US" sz="2400" kern="0" dirty="0">
                <a:solidFill>
                  <a:srgbClr val="1A1A1A"/>
                </a:solidFill>
                <a:cs typeface="Segoe UI" pitchFamily="34" charset="0"/>
              </a:endParaRPr>
            </a:p>
          </p:txBody>
        </p:sp>
        <p:sp>
          <p:nvSpPr>
            <p:cNvPr id="16" name="Rectangle 15">
              <a:extLst>
                <a:ext uri="{FF2B5EF4-FFF2-40B4-BE49-F238E27FC236}">
                  <a16:creationId xmlns:a16="http://schemas.microsoft.com/office/drawing/2014/main" id="{616A81F2-AA71-44BD-B31A-D0C4E6C248C4}"/>
                </a:ext>
              </a:extLst>
            </p:cNvPr>
            <p:cNvSpPr/>
            <p:nvPr/>
          </p:nvSpPr>
          <p:spPr>
            <a:xfrm>
              <a:off x="7270688" y="3470131"/>
              <a:ext cx="3413722" cy="869469"/>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モデルの管理</a:t>
              </a:r>
              <a:endParaRPr lang="en-US" altLang="ja-JP" sz="2400" kern="0" dirty="0">
                <a:solidFill>
                  <a:srgbClr val="1A1A1A"/>
                </a:solidFill>
                <a:cs typeface="Segoe UI" pitchFamily="34" charset="0"/>
              </a:endParaRPr>
            </a:p>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モデルの展開</a:t>
              </a:r>
              <a:endParaRPr lang="en-US" sz="2400" kern="0" dirty="0">
                <a:solidFill>
                  <a:srgbClr val="1A1A1A"/>
                </a:solidFill>
                <a:cs typeface="Segoe UI" pitchFamily="34" charset="0"/>
              </a:endParaRPr>
            </a:p>
          </p:txBody>
        </p:sp>
      </p:gr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55141" y="2858932"/>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タイトル 3">
            <a:extLst>
              <a:ext uri="{FF2B5EF4-FFF2-40B4-BE49-F238E27FC236}">
                <a16:creationId xmlns:a16="http://schemas.microsoft.com/office/drawing/2014/main" id="{2F168C76-46EF-4B0F-8D14-126225E384F9}"/>
              </a:ext>
            </a:extLst>
          </p:cNvPr>
          <p:cNvSpPr>
            <a:spLocks noGrp="1"/>
          </p:cNvSpPr>
          <p:nvPr>
            <p:ph type="title"/>
          </p:nvPr>
        </p:nvSpPr>
        <p:spPr/>
        <p:txBody>
          <a:bodyPr/>
          <a:lstStyle/>
          <a:p>
            <a:r>
              <a:rPr lang="en-US" altLang="ja-JP" dirty="0"/>
              <a:t>Azure Machine Learning services </a:t>
            </a:r>
            <a:r>
              <a:rPr lang="ja-JP" altLang="en-US" dirty="0"/>
              <a:t>の実体</a:t>
            </a:r>
          </a:p>
        </p:txBody>
      </p:sp>
      <p:sp>
        <p:nvSpPr>
          <p:cNvPr id="2" name="正方形/長方形 1">
            <a:extLst>
              <a:ext uri="{FF2B5EF4-FFF2-40B4-BE49-F238E27FC236}">
                <a16:creationId xmlns:a16="http://schemas.microsoft.com/office/drawing/2014/main" id="{C4E6F3FD-C247-4483-B8DB-78CC234A489F}"/>
              </a:ext>
            </a:extLst>
          </p:cNvPr>
          <p:cNvSpPr/>
          <p:nvPr/>
        </p:nvSpPr>
        <p:spPr bwMode="auto">
          <a:xfrm>
            <a:off x="0" y="4797152"/>
            <a:ext cx="12192000" cy="2088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機械学習 </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深層学習 を </a:t>
            </a:r>
            <a:r>
              <a:rPr kumimoji="1" lang="en-US" altLang="ja-JP" sz="2800" dirty="0">
                <a:gradFill>
                  <a:gsLst>
                    <a:gs pos="0">
                      <a:srgbClr val="FFFFFF"/>
                    </a:gs>
                    <a:gs pos="100000">
                      <a:srgbClr val="FFFFFF"/>
                    </a:gs>
                  </a:gsLst>
                  <a:lin ang="5400000" scaled="0"/>
                </a:gradFill>
                <a:latin typeface="+mn-ea"/>
                <a:cs typeface="Segoe UI" pitchFamily="34" charset="0"/>
              </a:rPr>
              <a:t>Azure </a:t>
            </a:r>
            <a:r>
              <a:rPr kumimoji="1" lang="ja-JP" altLang="en-US" sz="2800" dirty="0">
                <a:gradFill>
                  <a:gsLst>
                    <a:gs pos="0">
                      <a:srgbClr val="FFFFFF"/>
                    </a:gs>
                    <a:gs pos="100000">
                      <a:srgbClr val="FFFFFF"/>
                    </a:gs>
                  </a:gsLst>
                  <a:lin ang="5400000" scaled="0"/>
                </a:gradFill>
                <a:latin typeface="+mn-ea"/>
                <a:cs typeface="Segoe UI" pitchFamily="34" charset="0"/>
              </a:rPr>
              <a:t>で行うための</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ja-JP" altLang="en-US" sz="4800" dirty="0">
                <a:gradFill>
                  <a:gsLst>
                    <a:gs pos="0">
                      <a:srgbClr val="FFFFFF"/>
                    </a:gs>
                    <a:gs pos="100000">
                      <a:srgbClr val="FFFFFF"/>
                    </a:gs>
                  </a:gsLst>
                  <a:lin ang="5400000" scaled="0"/>
                </a:gradFill>
                <a:latin typeface="+mn-ea"/>
                <a:cs typeface="Segoe UI" pitchFamily="34" charset="0"/>
              </a:rPr>
              <a:t>ベストプラクティス</a:t>
            </a:r>
            <a:r>
              <a:rPr kumimoji="1" lang="ja-JP" altLang="en-US" sz="2800" dirty="0">
                <a:gradFill>
                  <a:gsLst>
                    <a:gs pos="0">
                      <a:srgbClr val="FFFFFF"/>
                    </a:gs>
                    <a:gs pos="100000">
                      <a:srgbClr val="FFFFFF"/>
                    </a:gs>
                  </a:gsLst>
                  <a:lin ang="5400000" scaled="0"/>
                </a:gradFill>
                <a:latin typeface="+mn-ea"/>
                <a:cs typeface="Segoe UI" pitchFamily="34" charset="0"/>
              </a:rPr>
              <a:t>を、</a:t>
            </a:r>
            <a:endParaRPr kumimoji="1" lang="en-US" altLang="ja-JP" sz="2800" dirty="0">
              <a:gradFill>
                <a:gsLst>
                  <a:gs pos="0">
                    <a:srgbClr val="FFFFFF"/>
                  </a:gs>
                  <a:gs pos="100000">
                    <a:srgbClr val="FFFFFF"/>
                  </a:gs>
                </a:gsLst>
                <a:lin ang="5400000" scaled="0"/>
              </a:gradFill>
              <a:latin typeface="+mn-ea"/>
              <a:cs typeface="Segoe UI" pitchFamily="34" charset="0"/>
            </a:endParaRPr>
          </a:p>
          <a:p>
            <a:pPr algn="ctr" defTabSz="932472" fontAlgn="base">
              <a:lnSpc>
                <a:spcPct val="90000"/>
              </a:lnSpc>
              <a:spcBef>
                <a:spcPct val="0"/>
              </a:spcBef>
              <a:spcAft>
                <a:spcPct val="0"/>
              </a:spcAft>
            </a:pPr>
            <a:r>
              <a:rPr lang="en-US" altLang="ja-JP" sz="2800" dirty="0">
                <a:gradFill>
                  <a:gsLst>
                    <a:gs pos="0">
                      <a:srgbClr val="FFFFFF"/>
                    </a:gs>
                    <a:gs pos="100000">
                      <a:srgbClr val="FFFFFF"/>
                    </a:gs>
                  </a:gsLst>
                  <a:lin ang="5400000" scaled="0"/>
                </a:gradFill>
                <a:latin typeface="+mn-ea"/>
                <a:cs typeface="Segoe UI" pitchFamily="34" charset="0"/>
              </a:rPr>
              <a:t>Python SDK </a:t>
            </a:r>
            <a:r>
              <a:rPr lang="ja-JP" altLang="en-US" sz="2800" dirty="0">
                <a:gradFill>
                  <a:gsLst>
                    <a:gs pos="0">
                      <a:srgbClr val="FFFFFF"/>
                    </a:gs>
                    <a:gs pos="100000">
                      <a:srgbClr val="FFFFFF"/>
                    </a:gs>
                  </a:gsLst>
                  <a:lin ang="5400000" scaled="0"/>
                </a:gradFill>
                <a:latin typeface="+mn-ea"/>
                <a:cs typeface="Segoe UI" pitchFamily="34" charset="0"/>
              </a:rPr>
              <a:t>で提供</a:t>
            </a:r>
            <a:endParaRPr kumimoji="1" lang="ja-JP" altLang="en-US"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6766577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48D962-8568-4FCA-B76D-B2609C3026CC}"/>
              </a:ext>
            </a:extLst>
          </p:cNvPr>
          <p:cNvSpPr>
            <a:spLocks noGrp="1"/>
          </p:cNvSpPr>
          <p:nvPr>
            <p:ph type="title"/>
          </p:nvPr>
        </p:nvSpPr>
        <p:spPr/>
        <p:txBody>
          <a:bodyPr/>
          <a:lstStyle/>
          <a:p>
            <a:r>
              <a:rPr lang="en-US" altLang="ja-JP" dirty="0"/>
              <a:t>Azure</a:t>
            </a:r>
            <a:r>
              <a:rPr lang="ja-JP" altLang="en-US" dirty="0"/>
              <a:t> </a:t>
            </a:r>
            <a:r>
              <a:rPr lang="en-US" altLang="ja-JP" dirty="0"/>
              <a:t>Databricks</a:t>
            </a:r>
            <a:endParaRPr lang="ja-JP" altLang="en-US" dirty="0"/>
          </a:p>
        </p:txBody>
      </p:sp>
      <p:sp>
        <p:nvSpPr>
          <p:cNvPr id="7" name="テキスト プレースホルダー 6">
            <a:extLst>
              <a:ext uri="{FF2B5EF4-FFF2-40B4-BE49-F238E27FC236}">
                <a16:creationId xmlns:a16="http://schemas.microsoft.com/office/drawing/2014/main" id="{8F2E07DA-7321-4256-94B5-DFE5D640FB2D}"/>
              </a:ext>
            </a:extLst>
          </p:cNvPr>
          <p:cNvSpPr>
            <a:spLocks noGrp="1"/>
          </p:cNvSpPr>
          <p:nvPr>
            <p:ph sz="quarter" idx="4294967295"/>
          </p:nvPr>
        </p:nvSpPr>
        <p:spPr>
          <a:xfrm>
            <a:off x="1033463" y="1463675"/>
            <a:ext cx="11158537" cy="4827588"/>
          </a:xfrm>
          <a:solidFill>
            <a:srgbClr val="00B050"/>
          </a:solidFill>
        </p:spPr>
        <p:txBody>
          <a:bodyPr vert="horz" wrap="square" lIns="179285" tIns="143428" rIns="179285" bIns="143428" rtlCol="0">
            <a:spAutoFit/>
          </a:bodyPr>
          <a:lstStyle/>
          <a:p>
            <a:pPr marL="0" indent="0" algn="ctr">
              <a:lnSpc>
                <a:spcPct val="90000"/>
              </a:lnSpc>
              <a:spcAft>
                <a:spcPts val="588"/>
              </a:spcAft>
              <a:buNone/>
            </a:pPr>
            <a:r>
              <a:rPr lang="en-US" altLang="ja-JP" sz="3529" dirty="0">
                <a:solidFill>
                  <a:schemeClr val="bg1"/>
                </a:solidFill>
              </a:rPr>
              <a:t>Azure</a:t>
            </a:r>
            <a:r>
              <a:rPr lang="ja-JP" altLang="en-US" sz="3529" dirty="0">
                <a:solidFill>
                  <a:schemeClr val="bg1"/>
                </a:solidFill>
              </a:rPr>
              <a:t> </a:t>
            </a:r>
            <a:r>
              <a:rPr lang="ja-JP" altLang="en-US" sz="3529">
                <a:solidFill>
                  <a:schemeClr val="bg1"/>
                </a:solidFill>
              </a:rPr>
              <a:t>の </a:t>
            </a:r>
            <a:r>
              <a:rPr lang="en-US" altLang="ja-JP" sz="3529" dirty="0">
                <a:solidFill>
                  <a:schemeClr val="bg1"/>
                </a:solidFill>
              </a:rPr>
              <a:t>1st</a:t>
            </a:r>
            <a:r>
              <a:rPr lang="ja-JP" altLang="en-US" sz="3529" dirty="0">
                <a:solidFill>
                  <a:schemeClr val="bg1"/>
                </a:solidFill>
              </a:rPr>
              <a:t> パーティ</a:t>
            </a:r>
            <a:r>
              <a:rPr lang="ja-JP" altLang="en-US" sz="3529">
                <a:solidFill>
                  <a:schemeClr val="bg1"/>
                </a:solidFill>
              </a:rPr>
              <a:t>の </a:t>
            </a:r>
            <a:r>
              <a:rPr lang="en-US" altLang="ja-JP" sz="3529" dirty="0">
                <a:solidFill>
                  <a:schemeClr val="bg1"/>
                </a:solidFill>
              </a:rPr>
              <a:t>PaaS </a:t>
            </a:r>
            <a:r>
              <a:rPr lang="ja-JP" altLang="en-US" sz="3529" dirty="0">
                <a:solidFill>
                  <a:schemeClr val="bg1"/>
                </a:solidFill>
              </a:rPr>
              <a:t>サービスとしてご提供</a:t>
            </a:r>
          </a:p>
        </p:txBody>
      </p:sp>
      <p:grpSp>
        <p:nvGrpSpPr>
          <p:cNvPr id="12" name="グループ化 11">
            <a:extLst>
              <a:ext uri="{FF2B5EF4-FFF2-40B4-BE49-F238E27FC236}">
                <a16:creationId xmlns:a16="http://schemas.microsoft.com/office/drawing/2014/main" id="{3983C985-0E81-40CE-9957-607BEA7290CE}"/>
              </a:ext>
            </a:extLst>
          </p:cNvPr>
          <p:cNvGrpSpPr/>
          <p:nvPr/>
        </p:nvGrpSpPr>
        <p:grpSpPr>
          <a:xfrm>
            <a:off x="3362389" y="1939902"/>
            <a:ext cx="5467222" cy="835132"/>
            <a:chOff x="2139693" y="5176323"/>
            <a:chExt cx="5467997" cy="835251"/>
          </a:xfrm>
        </p:grpSpPr>
        <p:sp>
          <p:nvSpPr>
            <p:cNvPr id="13" name="テキスト ボックス 12">
              <a:extLst>
                <a:ext uri="{FF2B5EF4-FFF2-40B4-BE49-F238E27FC236}">
                  <a16:creationId xmlns:a16="http://schemas.microsoft.com/office/drawing/2014/main" id="{C2C3B223-D0E0-470E-8F4B-F3EAF6249CB8}"/>
                </a:ext>
              </a:extLst>
            </p:cNvPr>
            <p:cNvSpPr txBox="1"/>
            <p:nvPr/>
          </p:nvSpPr>
          <p:spPr>
            <a:xfrm>
              <a:off x="3049695" y="5231825"/>
              <a:ext cx="4557995" cy="724246"/>
            </a:xfrm>
            <a:prstGeom prst="rect">
              <a:avLst/>
            </a:prstGeom>
            <a:noFill/>
          </p:spPr>
          <p:txBody>
            <a:bodyPr wrap="square" lIns="0" tIns="0" rIns="0" bIns="0" rtlCol="0">
              <a:spAutoFit/>
            </a:bodyPr>
            <a:lstStyle/>
            <a:p>
              <a:pPr algn="ctr"/>
              <a:r>
                <a:rPr lang="en-US" altLang="ja-JP" sz="4705" dirty="0">
                  <a:solidFill>
                    <a:schemeClr val="accent1"/>
                  </a:solidFill>
                </a:rPr>
                <a:t>Azure</a:t>
              </a:r>
              <a:r>
                <a:rPr lang="ja-JP" altLang="en-US" sz="4705" dirty="0">
                  <a:solidFill>
                    <a:schemeClr val="accent1"/>
                  </a:solidFill>
                </a:rPr>
                <a:t> </a:t>
              </a:r>
              <a:r>
                <a:rPr lang="en-US" altLang="ja-JP" sz="4705" dirty="0">
                  <a:solidFill>
                    <a:schemeClr val="accent1"/>
                  </a:solidFill>
                </a:rPr>
                <a:t>Databricks</a:t>
              </a:r>
              <a:endParaRPr lang="ja-JP" altLang="en-US" sz="4705" dirty="0" err="1">
                <a:solidFill>
                  <a:schemeClr val="accent1"/>
                </a:solidFill>
              </a:endParaRPr>
            </a:p>
          </p:txBody>
        </p:sp>
        <p:pic>
          <p:nvPicPr>
            <p:cNvPr id="14" name="Picture 42">
              <a:extLst>
                <a:ext uri="{FF2B5EF4-FFF2-40B4-BE49-F238E27FC236}">
                  <a16:creationId xmlns:a16="http://schemas.microsoft.com/office/drawing/2014/main" id="{3F1F8838-36CE-42C4-9EEE-2337D87059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9693" y="5176323"/>
              <a:ext cx="835249" cy="835251"/>
            </a:xfrm>
            <a:prstGeom prst="rect">
              <a:avLst/>
            </a:prstGeom>
          </p:spPr>
        </p:pic>
      </p:grpSp>
      <p:sp>
        <p:nvSpPr>
          <p:cNvPr id="20" name="正方形/長方形 19">
            <a:extLst>
              <a:ext uri="{FF2B5EF4-FFF2-40B4-BE49-F238E27FC236}">
                <a16:creationId xmlns:a16="http://schemas.microsoft.com/office/drawing/2014/main" id="{2D3F3851-1EDC-4287-97CF-0DB062D54C18}"/>
              </a:ext>
            </a:extLst>
          </p:cNvPr>
          <p:cNvSpPr/>
          <p:nvPr/>
        </p:nvSpPr>
        <p:spPr bwMode="auto">
          <a:xfrm>
            <a:off x="287447" y="5465021"/>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マネージドサービス</a:t>
            </a:r>
          </a:p>
        </p:txBody>
      </p:sp>
      <p:sp>
        <p:nvSpPr>
          <p:cNvPr id="21" name="正方形/長方形 20">
            <a:extLst>
              <a:ext uri="{FF2B5EF4-FFF2-40B4-BE49-F238E27FC236}">
                <a16:creationId xmlns:a16="http://schemas.microsoft.com/office/drawing/2014/main" id="{1CD563B1-907A-42A3-9E68-E49929B7B6B5}"/>
              </a:ext>
            </a:extLst>
          </p:cNvPr>
          <p:cNvSpPr/>
          <p:nvPr/>
        </p:nvSpPr>
        <p:spPr bwMode="auto">
          <a:xfrm>
            <a:off x="420382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エンタープライズ</a:t>
            </a:r>
            <a:endParaRPr lang="en-US" altLang="ja-JP" sz="3137" dirty="0">
              <a:solidFill>
                <a:schemeClr val="bg1"/>
              </a:solidFill>
              <a:ea typeface="Segoe UI" pitchFamily="34" charset="0"/>
              <a:cs typeface="Segoe UI" pitchFamily="34" charset="0"/>
            </a:endParaRPr>
          </a:p>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セキュリティ</a:t>
            </a:r>
          </a:p>
        </p:txBody>
      </p:sp>
      <p:sp>
        <p:nvSpPr>
          <p:cNvPr id="25" name="正方形/長方形 24">
            <a:extLst>
              <a:ext uri="{FF2B5EF4-FFF2-40B4-BE49-F238E27FC236}">
                <a16:creationId xmlns:a16="http://schemas.microsoft.com/office/drawing/2014/main" id="{2E14E80F-01EB-4B4B-A652-69045F681DC1}"/>
              </a:ext>
            </a:extLst>
          </p:cNvPr>
          <p:cNvSpPr/>
          <p:nvPr/>
        </p:nvSpPr>
        <p:spPr bwMode="auto">
          <a:xfrm>
            <a:off x="812020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データサービスとの連携</a:t>
            </a:r>
          </a:p>
        </p:txBody>
      </p:sp>
      <p:sp>
        <p:nvSpPr>
          <p:cNvPr id="22" name="正方形/長方形 21">
            <a:extLst>
              <a:ext uri="{FF2B5EF4-FFF2-40B4-BE49-F238E27FC236}">
                <a16:creationId xmlns:a16="http://schemas.microsoft.com/office/drawing/2014/main" id="{D74F38E7-E739-468F-8583-5A429E863E83}"/>
              </a:ext>
            </a:extLst>
          </p:cNvPr>
          <p:cNvSpPr/>
          <p:nvPr/>
        </p:nvSpPr>
        <p:spPr bwMode="auto">
          <a:xfrm>
            <a:off x="269240"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 SQL</a:t>
            </a:r>
            <a:endParaRPr lang="ja-JP" altLang="en-US" sz="2745" dirty="0" err="1">
              <a:solidFill>
                <a:schemeClr val="tx1"/>
              </a:solidFill>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2041FAEC-677D-4397-B59A-0F17545E4331}"/>
              </a:ext>
            </a:extLst>
          </p:cNvPr>
          <p:cNvSpPr/>
          <p:nvPr/>
        </p:nvSpPr>
        <p:spPr bwMode="auto">
          <a:xfrm>
            <a:off x="3217239"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Streaming</a:t>
            </a:r>
            <a:endParaRPr lang="ja-JP" altLang="en-US" sz="2745" dirty="0" err="1">
              <a:solidFill>
                <a:schemeClr val="tx1"/>
              </a:solidFill>
              <a:ea typeface="Segoe UI" pitchFamily="34" charset="0"/>
              <a:cs typeface="Segoe UI" pitchFamily="34" charset="0"/>
            </a:endParaRPr>
          </a:p>
        </p:txBody>
      </p:sp>
      <p:sp>
        <p:nvSpPr>
          <p:cNvPr id="24" name="正方形/長方形 23">
            <a:extLst>
              <a:ext uri="{FF2B5EF4-FFF2-40B4-BE49-F238E27FC236}">
                <a16:creationId xmlns:a16="http://schemas.microsoft.com/office/drawing/2014/main" id="{B3FF426B-6EA5-4A5C-B8B0-AC656FF0F7A3}"/>
              </a:ext>
            </a:extLst>
          </p:cNvPr>
          <p:cNvSpPr/>
          <p:nvPr/>
        </p:nvSpPr>
        <p:spPr bwMode="auto">
          <a:xfrm>
            <a:off x="6160643"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MLlib</a:t>
            </a:r>
            <a:endParaRPr lang="ja-JP" altLang="en-US" sz="2745" dirty="0" err="1">
              <a:solidFill>
                <a:schemeClr val="tx1"/>
              </a:solidFill>
              <a:ea typeface="Segoe UI" pitchFamily="34" charset="0"/>
              <a:cs typeface="Segoe UI" pitchFamily="34" charset="0"/>
            </a:endParaRPr>
          </a:p>
        </p:txBody>
      </p:sp>
      <p:sp>
        <p:nvSpPr>
          <p:cNvPr id="26" name="正方形/長方形 25">
            <a:extLst>
              <a:ext uri="{FF2B5EF4-FFF2-40B4-BE49-F238E27FC236}">
                <a16:creationId xmlns:a16="http://schemas.microsoft.com/office/drawing/2014/main" id="{954D531C-A1C0-46C9-B777-97A1A8593D0C}"/>
              </a:ext>
            </a:extLst>
          </p:cNvPr>
          <p:cNvSpPr/>
          <p:nvPr/>
        </p:nvSpPr>
        <p:spPr bwMode="auto">
          <a:xfrm>
            <a:off x="9104046"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GraphX</a:t>
            </a:r>
            <a:endParaRPr lang="ja-JP" altLang="en-US" sz="2745" dirty="0" err="1">
              <a:solidFill>
                <a:schemeClr val="tx1"/>
              </a:solidFill>
              <a:ea typeface="Segoe UI" pitchFamily="34" charset="0"/>
              <a:cs typeface="Segoe UI" pitchFamily="34" charset="0"/>
            </a:endParaRPr>
          </a:p>
        </p:txBody>
      </p:sp>
      <p:sp>
        <p:nvSpPr>
          <p:cNvPr id="27" name="正方形/長方形 26">
            <a:extLst>
              <a:ext uri="{FF2B5EF4-FFF2-40B4-BE49-F238E27FC236}">
                <a16:creationId xmlns:a16="http://schemas.microsoft.com/office/drawing/2014/main" id="{8BFF71F7-D5A7-4A25-A72D-69EAEFF53C12}"/>
              </a:ext>
            </a:extLst>
          </p:cNvPr>
          <p:cNvSpPr/>
          <p:nvPr/>
        </p:nvSpPr>
        <p:spPr bwMode="auto">
          <a:xfrm>
            <a:off x="269239" y="4774793"/>
            <a:ext cx="11653523" cy="628175"/>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altLang="ja-JP" sz="3137" dirty="0">
              <a:solidFill>
                <a:schemeClr val="tx1"/>
              </a:solidFill>
              <a:ea typeface="Segoe UI" pitchFamily="34" charset="0"/>
              <a:cs typeface="Segoe UI" pitchFamily="34" charset="0"/>
            </a:endParaRPr>
          </a:p>
        </p:txBody>
      </p:sp>
      <p:sp>
        <p:nvSpPr>
          <p:cNvPr id="33" name="テキスト ボックス 32">
            <a:extLst>
              <a:ext uri="{FF2B5EF4-FFF2-40B4-BE49-F238E27FC236}">
                <a16:creationId xmlns:a16="http://schemas.microsoft.com/office/drawing/2014/main" id="{72E24D9A-748A-44D0-BC58-202048D2A026}"/>
              </a:ext>
            </a:extLst>
          </p:cNvPr>
          <p:cNvSpPr txBox="1"/>
          <p:nvPr/>
        </p:nvSpPr>
        <p:spPr>
          <a:xfrm>
            <a:off x="5059611" y="4801612"/>
            <a:ext cx="2072778" cy="577034"/>
          </a:xfrm>
          <a:prstGeom prst="rect">
            <a:avLst/>
          </a:prstGeom>
          <a:noFill/>
        </p:spPr>
        <p:txBody>
          <a:bodyPr wrap="none" lIns="70585" tIns="70585" rIns="70585" bIns="70585" rtlCol="0">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Spark Core</a:t>
            </a:r>
            <a:endParaRPr lang="ja-JP" altLang="en-US" sz="3137" dirty="0" err="1">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6B6A7265-729A-442C-963C-C0785EEA956B}"/>
              </a:ext>
            </a:extLst>
          </p:cNvPr>
          <p:cNvSpPr txBox="1"/>
          <p:nvPr/>
        </p:nvSpPr>
        <p:spPr>
          <a:xfrm>
            <a:off x="269239" y="3782963"/>
            <a:ext cx="11653523" cy="929777"/>
          </a:xfrm>
          <a:prstGeom prst="rect">
            <a:avLst/>
          </a:prstGeom>
          <a:solidFill>
            <a:schemeClr val="bg1"/>
          </a:solidFill>
          <a:ln w="28575">
            <a:solidFill>
              <a:srgbClr val="FF0000"/>
            </a:solidFill>
          </a:ln>
        </p:spPr>
        <p:txBody>
          <a:bodyPr wrap="none" lIns="70585" tIns="70585" rIns="70585" bIns="70585" rtlCol="0" anchor="ctr">
            <a:noAutofit/>
          </a:bodyPr>
          <a:lstStyle/>
          <a:p>
            <a:pPr algn="ctr">
              <a:lnSpc>
                <a:spcPct val="90000"/>
              </a:lnSpc>
              <a:spcAft>
                <a:spcPts val="588"/>
              </a:spcAft>
            </a:pPr>
            <a:endParaRPr lang="ja-JP" altLang="en-US" sz="3137" dirty="0" err="1">
              <a:gradFill>
                <a:gsLst>
                  <a:gs pos="2917">
                    <a:schemeClr val="tx1"/>
                  </a:gs>
                  <a:gs pos="30000">
                    <a:schemeClr val="tx1"/>
                  </a:gs>
                </a:gsLst>
                <a:lin ang="5400000" scaled="0"/>
              </a:gradFill>
            </a:endParaRPr>
          </a:p>
        </p:txBody>
      </p:sp>
      <p:sp>
        <p:nvSpPr>
          <p:cNvPr id="18" name="テキスト ボックス 17">
            <a:extLst>
              <a:ext uri="{FF2B5EF4-FFF2-40B4-BE49-F238E27FC236}">
                <a16:creationId xmlns:a16="http://schemas.microsoft.com/office/drawing/2014/main" id="{0FDC4A06-2BC3-487B-B710-71FA8AF86198}"/>
              </a:ext>
            </a:extLst>
          </p:cNvPr>
          <p:cNvSpPr txBox="1"/>
          <p:nvPr/>
        </p:nvSpPr>
        <p:spPr>
          <a:xfrm>
            <a:off x="4559179"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Databricks</a:t>
            </a:r>
            <a:r>
              <a:rPr lang="ja-JP" altLang="en-US" sz="3137" dirty="0">
                <a:gradFill>
                  <a:gsLst>
                    <a:gs pos="2917">
                      <a:schemeClr val="tx1"/>
                    </a:gs>
                    <a:gs pos="30000">
                      <a:schemeClr val="tx1"/>
                    </a:gs>
                  </a:gsLst>
                  <a:lin ang="5400000" scaled="0"/>
                </a:gradFill>
              </a:rPr>
              <a:t> </a:t>
            </a:r>
            <a:r>
              <a:rPr lang="en-US" altLang="ja-JP" sz="3137" dirty="0">
                <a:gradFill>
                  <a:gsLst>
                    <a:gs pos="2917">
                      <a:schemeClr val="tx1"/>
                    </a:gs>
                    <a:gs pos="30000">
                      <a:schemeClr val="tx1"/>
                    </a:gs>
                  </a:gsLst>
                  <a:lin ang="5400000" scaled="0"/>
                </a:gradFill>
              </a:rPr>
              <a:t>Runtime</a:t>
            </a:r>
            <a:endParaRPr lang="ja-JP" altLang="en-US" sz="3137" dirty="0" err="1">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9F406459-98E5-486E-ACD0-55DB8E3C3D7C}"/>
              </a:ext>
            </a:extLst>
          </p:cNvPr>
          <p:cNvSpPr txBox="1"/>
          <p:nvPr/>
        </p:nvSpPr>
        <p:spPr>
          <a:xfrm>
            <a:off x="781616" y="3993740"/>
            <a:ext cx="3262600" cy="626258"/>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t>Collaborative Notebooks</a:t>
            </a:r>
            <a:endParaRPr lang="ja-JP" altLang="en-US" sz="2353"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396FAD80-3D0B-4C2A-8766-3AF3C076402B}"/>
              </a:ext>
            </a:extLst>
          </p:cNvPr>
          <p:cNvSpPr txBox="1"/>
          <p:nvPr/>
        </p:nvSpPr>
        <p:spPr>
          <a:xfrm>
            <a:off x="7963830"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Databricks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Delta</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8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B23C9-9216-460E-BE5C-E71F30CDC5B0}"/>
              </a:ext>
            </a:extLst>
          </p:cNvPr>
          <p:cNvSpPr>
            <a:spLocks noGrp="1"/>
          </p:cNvSpPr>
          <p:nvPr>
            <p:ph type="title"/>
          </p:nvPr>
        </p:nvSpPr>
        <p:spPr/>
        <p:txBody>
          <a:bodyPr/>
          <a:lstStyle/>
          <a:p>
            <a:r>
              <a:rPr kumimoji="1" lang="en-US" altLang="ja-JP" dirty="0"/>
              <a:t>Machine Learning on Azure Databricks</a:t>
            </a:r>
            <a:endParaRPr kumimoji="1" lang="ja-JP" altLang="en-US" dirty="0"/>
          </a:p>
        </p:txBody>
      </p:sp>
      <p:sp>
        <p:nvSpPr>
          <p:cNvPr id="3" name="テキスト プレースホルダー 2">
            <a:extLst>
              <a:ext uri="{FF2B5EF4-FFF2-40B4-BE49-F238E27FC236}">
                <a16:creationId xmlns:a16="http://schemas.microsoft.com/office/drawing/2014/main" id="{1F159E1B-C363-42B0-90F4-D00D572EFA72}"/>
              </a:ext>
            </a:extLst>
          </p:cNvPr>
          <p:cNvSpPr>
            <a:spLocks noGrp="1"/>
          </p:cNvSpPr>
          <p:nvPr>
            <p:ph type="body" sz="quarter" idx="4294967295"/>
          </p:nvPr>
        </p:nvSpPr>
        <p:spPr>
          <a:xfrm>
            <a:off x="4503738" y="1524000"/>
            <a:ext cx="7688262" cy="4872038"/>
          </a:xfrm>
        </p:spPr>
        <p:txBody>
          <a:bodyPr/>
          <a:lstStyle/>
          <a:p>
            <a:r>
              <a:rPr lang="ja-JP" altLang="en-US" sz="3529" dirty="0"/>
              <a:t>クラスター上の大容量のデータセットに対して、並列分散でマシンラーニングが可能</a:t>
            </a:r>
            <a:endParaRPr lang="en-US" altLang="ja-JP" sz="3529" dirty="0"/>
          </a:p>
          <a:p>
            <a:pPr lvl="1"/>
            <a:r>
              <a:rPr lang="ja-JP" altLang="en-US" dirty="0"/>
              <a:t>並列対応された </a:t>
            </a:r>
            <a:r>
              <a:rPr lang="en-US" altLang="ja-JP" dirty="0"/>
              <a:t>ML</a:t>
            </a:r>
            <a:r>
              <a:rPr lang="ja-JP" altLang="en-US" dirty="0"/>
              <a:t> アルゴリズムの提供</a:t>
            </a:r>
            <a:endParaRPr lang="en-US" altLang="ja-JP" dirty="0"/>
          </a:p>
          <a:p>
            <a:pPr lvl="1"/>
            <a:r>
              <a:rPr lang="ja-JP" altLang="en-US" dirty="0"/>
              <a:t> </a:t>
            </a:r>
            <a:r>
              <a:rPr lang="en-US" altLang="ja-JP" dirty="0"/>
              <a:t>Azure</a:t>
            </a:r>
            <a:r>
              <a:rPr lang="ja-JP" altLang="en-US" dirty="0"/>
              <a:t> </a:t>
            </a:r>
            <a:r>
              <a:rPr lang="en-US" altLang="ja-JP" dirty="0"/>
              <a:t>Databricks</a:t>
            </a:r>
            <a:r>
              <a:rPr lang="ja-JP" altLang="en-US" dirty="0"/>
              <a:t> 上にプリビルド</a:t>
            </a:r>
            <a:endParaRPr lang="en-US" altLang="ja-JP" dirty="0"/>
          </a:p>
          <a:p>
            <a:pPr lvl="1"/>
            <a:r>
              <a:rPr lang="ja-JP" altLang="en-US" dirty="0"/>
              <a:t>パラメータチューニングの高速化</a:t>
            </a:r>
            <a:endParaRPr lang="en-US" altLang="ja-JP" dirty="0"/>
          </a:p>
          <a:p>
            <a:r>
              <a:rPr lang="en-US" altLang="ja-JP" sz="3529" dirty="0"/>
              <a:t>3rd </a:t>
            </a:r>
            <a:r>
              <a:rPr lang="ja-JP" altLang="en-US" sz="3529" dirty="0"/>
              <a:t>パーティライブラリを利用可能</a:t>
            </a:r>
            <a:endParaRPr lang="en-US" altLang="ja-JP" dirty="0"/>
          </a:p>
          <a:p>
            <a:pPr lvl="1"/>
            <a:r>
              <a:rPr lang="en-US" altLang="ja-JP" dirty="0" err="1"/>
              <a:t>scikit</a:t>
            </a:r>
            <a:r>
              <a:rPr lang="en-US" altLang="ja-JP" dirty="0"/>
              <a:t>-learn </a:t>
            </a:r>
          </a:p>
          <a:p>
            <a:pPr lvl="1"/>
            <a:r>
              <a:rPr lang="en-US" altLang="ja-JP" dirty="0" err="1"/>
              <a:t>XGBoost</a:t>
            </a:r>
            <a:endParaRPr lang="en-US" altLang="ja-JP" dirty="0"/>
          </a:p>
          <a:p>
            <a:pPr lvl="1"/>
            <a:r>
              <a:rPr lang="en-US" altLang="ja-JP" dirty="0"/>
              <a:t>H20 Sparkling Water</a:t>
            </a:r>
          </a:p>
        </p:txBody>
      </p:sp>
      <p:pic>
        <p:nvPicPr>
          <p:cNvPr id="177" name="Picture 42">
            <a:extLst>
              <a:ext uri="{FF2B5EF4-FFF2-40B4-BE49-F238E27FC236}">
                <a16:creationId xmlns:a16="http://schemas.microsoft.com/office/drawing/2014/main" id="{04C6504D-4396-4CB6-B05F-B61408C77BE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89836" y="1442444"/>
            <a:ext cx="639579" cy="639581"/>
          </a:xfrm>
          <a:prstGeom prst="rect">
            <a:avLst/>
          </a:prstGeom>
        </p:spPr>
      </p:pic>
      <p:sp>
        <p:nvSpPr>
          <p:cNvPr id="178" name="TextBox 218">
            <a:extLst>
              <a:ext uri="{FF2B5EF4-FFF2-40B4-BE49-F238E27FC236}">
                <a16:creationId xmlns:a16="http://schemas.microsoft.com/office/drawing/2014/main" id="{C4EA586D-3A16-477C-A15A-51FF10648595}"/>
              </a:ext>
            </a:extLst>
          </p:cNvPr>
          <p:cNvSpPr txBox="1"/>
          <p:nvPr/>
        </p:nvSpPr>
        <p:spPr>
          <a:xfrm>
            <a:off x="1250650" y="1567278"/>
            <a:ext cx="3161749"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3137" dirty="0">
                <a:solidFill>
                  <a:schemeClr val="tx1"/>
                </a:solidFill>
                <a:latin typeface="+mn-ea"/>
                <a:ea typeface="+mn-ea"/>
              </a:rPr>
              <a:t>Azure</a:t>
            </a:r>
            <a:r>
              <a:rPr lang="ja-JP" altLang="en-US" sz="3137" dirty="0">
                <a:solidFill>
                  <a:schemeClr val="tx1"/>
                </a:solidFill>
                <a:latin typeface="+mn-ea"/>
                <a:ea typeface="+mn-ea"/>
              </a:rPr>
              <a:t> </a:t>
            </a:r>
            <a:r>
              <a:rPr lang="en-US" altLang="ja-JP" sz="3137" dirty="0">
                <a:solidFill>
                  <a:schemeClr val="tx1"/>
                </a:solidFill>
                <a:latin typeface="+mn-ea"/>
                <a:ea typeface="+mn-ea"/>
              </a:rPr>
              <a:t>Databricks</a:t>
            </a:r>
            <a:endParaRPr lang="en-US" sz="3137" dirty="0">
              <a:solidFill>
                <a:schemeClr val="tx1"/>
              </a:solidFill>
              <a:latin typeface="+mn-ea"/>
              <a:ea typeface="+mn-ea"/>
            </a:endParaRPr>
          </a:p>
        </p:txBody>
      </p:sp>
      <p:sp>
        <p:nvSpPr>
          <p:cNvPr id="179" name="四角形: 角を丸くする 178">
            <a:extLst>
              <a:ext uri="{FF2B5EF4-FFF2-40B4-BE49-F238E27FC236}">
                <a16:creationId xmlns:a16="http://schemas.microsoft.com/office/drawing/2014/main" id="{1AD58CA5-C272-4E94-A711-CAC702820CAB}"/>
              </a:ext>
            </a:extLst>
          </p:cNvPr>
          <p:cNvSpPr/>
          <p:nvPr/>
        </p:nvSpPr>
        <p:spPr bwMode="auto">
          <a:xfrm>
            <a:off x="581079" y="2228927"/>
            <a:ext cx="3750109" cy="4023772"/>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四角形: 角を丸くする 179">
            <a:extLst>
              <a:ext uri="{FF2B5EF4-FFF2-40B4-BE49-F238E27FC236}">
                <a16:creationId xmlns:a16="http://schemas.microsoft.com/office/drawing/2014/main" id="{82E635CA-66B4-4774-B893-DD3248596449}"/>
              </a:ext>
            </a:extLst>
          </p:cNvPr>
          <p:cNvSpPr/>
          <p:nvPr/>
        </p:nvSpPr>
        <p:spPr bwMode="auto">
          <a:xfrm>
            <a:off x="681480" y="4003988"/>
            <a:ext cx="3579116" cy="2125180"/>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11754"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745" dirty="0">
                <a:solidFill>
                  <a:schemeClr val="tx1"/>
                </a:solidFill>
                <a:ea typeface="Segoe UI" pitchFamily="34" charset="0"/>
                <a:cs typeface="Segoe UI" pitchFamily="34" charset="0"/>
              </a:rPr>
              <a:t>Azure</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Infrastructure</a:t>
            </a:r>
          </a:p>
        </p:txBody>
      </p:sp>
      <p:pic>
        <p:nvPicPr>
          <p:cNvPr id="184" name="Picture 2" descr="ãapache spark logoãã®ç»åæ¤ç´¢çµæ">
            <a:extLst>
              <a:ext uri="{FF2B5EF4-FFF2-40B4-BE49-F238E27FC236}">
                <a16:creationId xmlns:a16="http://schemas.microsoft.com/office/drawing/2014/main" id="{9B44DFBF-44C5-458E-AB8B-2F808BA0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6" y="2526750"/>
            <a:ext cx="2174789" cy="1156801"/>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180">
            <a:extLst>
              <a:ext uri="{FF2B5EF4-FFF2-40B4-BE49-F238E27FC236}">
                <a16:creationId xmlns:a16="http://schemas.microsoft.com/office/drawing/2014/main" id="{24C3BBB1-272E-4609-B7E6-DF4692DAFFDB}"/>
              </a:ext>
            </a:extLst>
          </p:cNvPr>
          <p:cNvSpPr txBox="1"/>
          <p:nvPr/>
        </p:nvSpPr>
        <p:spPr>
          <a:xfrm>
            <a:off x="2808424" y="2995959"/>
            <a:ext cx="1420171" cy="685655"/>
          </a:xfrm>
          <a:prstGeom prst="rect">
            <a:avLst/>
          </a:prstGeom>
          <a:noFill/>
        </p:spPr>
        <p:txBody>
          <a:bodyPr wrap="none" lIns="70585" tIns="70585" rIns="70585" bIns="70585" rtlCol="0" anchor="b">
            <a:spAutoFit/>
          </a:bodyPr>
          <a:lstStyle/>
          <a:p>
            <a:pPr>
              <a:lnSpc>
                <a:spcPct val="90000"/>
              </a:lnSpc>
              <a:spcAft>
                <a:spcPts val="588"/>
              </a:spcAft>
            </a:pPr>
            <a:r>
              <a:rPr lang="en-US" altLang="ja-JP"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MLlib</a:t>
            </a:r>
            <a:endParaRPr lang="ja-JP" altLang="en-US"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86" name="Grafik 8">
            <a:extLst>
              <a:ext uri="{FF2B5EF4-FFF2-40B4-BE49-F238E27FC236}">
                <a16:creationId xmlns:a16="http://schemas.microsoft.com/office/drawing/2014/main" id="{2E05CAFC-25FD-4C48-AF6C-60B70E7AAEED}"/>
              </a:ext>
            </a:extLst>
          </p:cNvPr>
          <p:cNvPicPr>
            <a:picLocks noChangeAspect="1"/>
          </p:cNvPicPr>
          <p:nvPr/>
        </p:nvPicPr>
        <p:blipFill rotWithShape="1">
          <a:blip r:embed="rId5"/>
          <a:srcRect l="15095" t="15095" r="15095" b="15095"/>
          <a:stretch/>
        </p:blipFill>
        <p:spPr>
          <a:xfrm>
            <a:off x="1789860" y="4699665"/>
            <a:ext cx="1335697" cy="1335697"/>
          </a:xfrm>
          <a:prstGeom prst="rect">
            <a:avLst/>
          </a:prstGeom>
        </p:spPr>
      </p:pic>
    </p:spTree>
    <p:extLst>
      <p:ext uri="{BB962C8B-B14F-4D97-AF65-F5344CB8AC3E}">
        <p14:creationId xmlns:p14="http://schemas.microsoft.com/office/powerpoint/2010/main" val="48750104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E340B09-8B3E-4B87-BE47-48CD1ACDF1E9}"/>
              </a:ext>
            </a:extLst>
          </p:cNvPr>
          <p:cNvSpPr>
            <a:spLocks noGrp="1"/>
          </p:cNvSpPr>
          <p:nvPr>
            <p:ph type="title"/>
          </p:nvPr>
        </p:nvSpPr>
        <p:spPr/>
        <p:txBody>
          <a:bodyPr/>
          <a:lstStyle/>
          <a:p>
            <a:r>
              <a:rPr kumimoji="1" lang="en-US" altLang="ja-JP" dirty="0"/>
              <a:t>Annotation </a:t>
            </a:r>
            <a:r>
              <a:rPr kumimoji="1" lang="ja-JP" altLang="en-US" dirty="0" err="1"/>
              <a:t>への</a:t>
            </a:r>
            <a:r>
              <a:rPr kumimoji="1" lang="ja-JP" altLang="en-US" dirty="0"/>
              <a:t>チャレンジ</a:t>
            </a:r>
          </a:p>
        </p:txBody>
      </p:sp>
      <p:sp>
        <p:nvSpPr>
          <p:cNvPr id="4" name="コンテンツ プレースホルダー 3">
            <a:extLst>
              <a:ext uri="{FF2B5EF4-FFF2-40B4-BE49-F238E27FC236}">
                <a16:creationId xmlns:a16="http://schemas.microsoft.com/office/drawing/2014/main" id="{184D6AF2-0FE6-4C05-823A-F6B59B66E280}"/>
              </a:ext>
            </a:extLst>
          </p:cNvPr>
          <p:cNvSpPr>
            <a:spLocks noGrp="1"/>
          </p:cNvSpPr>
          <p:nvPr>
            <p:ph sz="quarter" idx="10"/>
          </p:nvPr>
        </p:nvSpPr>
        <p:spPr>
          <a:xfrm>
            <a:off x="519249" y="1463676"/>
            <a:ext cx="11158586" cy="4827396"/>
          </a:xfrm>
        </p:spPr>
        <p:txBody>
          <a:bodyPr/>
          <a:lstStyle/>
          <a:p>
            <a:r>
              <a:rPr kumimoji="1" lang="en-US" altLang="ja-JP" dirty="0" err="1"/>
              <a:t>MMLSpark</a:t>
            </a:r>
            <a:r>
              <a:rPr lang="ja-JP" altLang="en-US" dirty="0"/>
              <a:t> </a:t>
            </a:r>
            <a:r>
              <a:rPr lang="en-US" altLang="ja-JP" dirty="0"/>
              <a:t>(Microsoft</a:t>
            </a:r>
            <a:r>
              <a:rPr lang="ja-JP" altLang="en-US" dirty="0"/>
              <a:t> </a:t>
            </a:r>
            <a:r>
              <a:rPr lang="en-US" altLang="ja-JP" dirty="0"/>
              <a:t>Machine</a:t>
            </a:r>
            <a:r>
              <a:rPr lang="ja-JP" altLang="en-US" dirty="0"/>
              <a:t> </a:t>
            </a:r>
            <a:r>
              <a:rPr lang="en-US" altLang="ja-JP" dirty="0"/>
              <a:t>Learning</a:t>
            </a:r>
            <a:r>
              <a:rPr lang="ja-JP" altLang="en-US" dirty="0"/>
              <a:t> </a:t>
            </a:r>
            <a:r>
              <a:rPr lang="en-US" altLang="ja-JP" dirty="0"/>
              <a:t>for</a:t>
            </a:r>
            <a:r>
              <a:rPr lang="ja-JP" altLang="en-US" dirty="0"/>
              <a:t> </a:t>
            </a:r>
            <a:r>
              <a:rPr lang="en-US" altLang="ja-JP" dirty="0"/>
              <a:t>Apache Spark)</a:t>
            </a:r>
            <a:r>
              <a:rPr kumimoji="1" lang="en-US" altLang="ja-JP" dirty="0"/>
              <a:t> </a:t>
            </a:r>
            <a:r>
              <a:rPr kumimoji="1" lang="ja-JP" altLang="en-US" dirty="0"/>
              <a:t>の一部として</a:t>
            </a:r>
            <a:endParaRPr kumimoji="1" lang="en-US" altLang="ja-JP" dirty="0"/>
          </a:p>
          <a:p>
            <a:pPr lvl="1"/>
            <a:r>
              <a:rPr kumimoji="1" lang="en-US" altLang="ja-JP" dirty="0"/>
              <a:t>Bing on Spark</a:t>
            </a:r>
          </a:p>
          <a:p>
            <a:pPr lvl="2"/>
            <a:r>
              <a:rPr kumimoji="1" lang="en-US" altLang="ja-JP" dirty="0"/>
              <a:t>Bing </a:t>
            </a:r>
            <a:r>
              <a:rPr kumimoji="1" lang="ja-JP" altLang="en-US" dirty="0"/>
              <a:t>のオブジェクト検索との連携</a:t>
            </a:r>
            <a:endParaRPr kumimoji="1" lang="en-US" altLang="ja-JP" dirty="0"/>
          </a:p>
          <a:p>
            <a:pPr lvl="1"/>
            <a:r>
              <a:rPr lang="en-US" altLang="ja-JP" dirty="0"/>
              <a:t>LIME (Local Interpretable Model Agnostic Explanations) on Spark</a:t>
            </a:r>
          </a:p>
          <a:p>
            <a:pPr lvl="2"/>
            <a:r>
              <a:rPr lang="en-US" altLang="ja-JP" dirty="0"/>
              <a:t>Object Detection </a:t>
            </a:r>
            <a:r>
              <a:rPr lang="ja-JP" altLang="en-US" dirty="0"/>
              <a:t>の推論</a:t>
            </a:r>
            <a:endParaRPr lang="en-US" altLang="ja-JP" dirty="0"/>
          </a:p>
          <a:p>
            <a:endParaRPr lang="en-US" altLang="ja-JP" dirty="0"/>
          </a:p>
          <a:p>
            <a:pPr lvl="1"/>
            <a:endParaRPr lang="en-US" altLang="ja-JP" dirty="0"/>
          </a:p>
          <a:p>
            <a:pPr lvl="1"/>
            <a:endParaRPr kumimoji="1" lang="ja-JP" altLang="en-US" dirty="0"/>
          </a:p>
        </p:txBody>
      </p:sp>
      <p:pic>
        <p:nvPicPr>
          <p:cNvPr id="6" name="図 5" descr="スクリーンショット が含まれている画像&#10;&#10;自動的に生成された説明">
            <a:extLst>
              <a:ext uri="{FF2B5EF4-FFF2-40B4-BE49-F238E27FC236}">
                <a16:creationId xmlns:a16="http://schemas.microsoft.com/office/drawing/2014/main" id="{2C131857-BF98-46FB-ADF8-91BDC9CEC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8638" y="4276162"/>
            <a:ext cx="1651766" cy="1444204"/>
          </a:xfrm>
          <a:prstGeom prst="rect">
            <a:avLst/>
          </a:prstGeom>
        </p:spPr>
      </p:pic>
      <p:pic>
        <p:nvPicPr>
          <p:cNvPr id="8" name="図 7" descr="写真, 示している, 異なる, 草 が含まれている画像&#10;&#10;自動的に生成された説明">
            <a:extLst>
              <a:ext uri="{FF2B5EF4-FFF2-40B4-BE49-F238E27FC236}">
                <a16:creationId xmlns:a16="http://schemas.microsoft.com/office/drawing/2014/main" id="{716B3341-7063-45C0-ACC5-6D60B31F2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281019"/>
            <a:ext cx="1806052" cy="1485932"/>
          </a:xfrm>
          <a:prstGeom prst="rect">
            <a:avLst/>
          </a:prstGeom>
        </p:spPr>
      </p:pic>
      <p:sp>
        <p:nvSpPr>
          <p:cNvPr id="11" name="テキスト ボックス 10">
            <a:extLst>
              <a:ext uri="{FF2B5EF4-FFF2-40B4-BE49-F238E27FC236}">
                <a16:creationId xmlns:a16="http://schemas.microsoft.com/office/drawing/2014/main" id="{84935D9A-122C-49E4-BA9D-32C064ED8EB9}"/>
              </a:ext>
            </a:extLst>
          </p:cNvPr>
          <p:cNvSpPr txBox="1"/>
          <p:nvPr/>
        </p:nvSpPr>
        <p:spPr>
          <a:xfrm>
            <a:off x="2279576" y="5768499"/>
            <a:ext cx="8640960" cy="960263"/>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https://blogs.technet.microsoft.com/machinelearning/2018/10/03/deep-learning-without-labels/</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239812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EC8B4B9-BD47-4777-B157-75A6F21FCD78}"/>
              </a:ext>
            </a:extLst>
          </p:cNvPr>
          <p:cNvSpPr>
            <a:spLocks noGrp="1"/>
          </p:cNvSpPr>
          <p:nvPr>
            <p:ph type="title"/>
          </p:nvPr>
        </p:nvSpPr>
        <p:spPr/>
        <p:txBody>
          <a:bodyPr/>
          <a:lstStyle/>
          <a:p>
            <a:r>
              <a:rPr kumimoji="1" lang="en-US" altLang="ja-JP" dirty="0"/>
              <a:t>Azure Machine Learning Service</a:t>
            </a:r>
            <a:r>
              <a:rPr kumimoji="1" lang="ja-JP" altLang="en-US" dirty="0"/>
              <a:t> との連携</a:t>
            </a:r>
          </a:p>
        </p:txBody>
      </p:sp>
      <p:grpSp>
        <p:nvGrpSpPr>
          <p:cNvPr id="6" name="Group 1047">
            <a:extLst>
              <a:ext uri="{FF2B5EF4-FFF2-40B4-BE49-F238E27FC236}">
                <a16:creationId xmlns:a16="http://schemas.microsoft.com/office/drawing/2014/main" id="{8E10E071-5C87-4C88-9D81-3294F08D82FD}"/>
              </a:ext>
            </a:extLst>
          </p:cNvPr>
          <p:cNvGrpSpPr/>
          <p:nvPr/>
        </p:nvGrpSpPr>
        <p:grpSpPr>
          <a:xfrm>
            <a:off x="1361779" y="2578594"/>
            <a:ext cx="1500234" cy="1136954"/>
            <a:chOff x="4991892" y="3411597"/>
            <a:chExt cx="2122860" cy="1608811"/>
          </a:xfrm>
        </p:grpSpPr>
        <p:sp>
          <p:nvSpPr>
            <p:cNvPr id="7" name="Freeform: Shape 1048">
              <a:extLst>
                <a:ext uri="{FF2B5EF4-FFF2-40B4-BE49-F238E27FC236}">
                  <a16:creationId xmlns:a16="http://schemas.microsoft.com/office/drawing/2014/main" id="{69EB4953-A312-4C30-BEEA-025F1D50FFCF}"/>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8" name="Group 1049">
              <a:extLst>
                <a:ext uri="{FF2B5EF4-FFF2-40B4-BE49-F238E27FC236}">
                  <a16:creationId xmlns:a16="http://schemas.microsoft.com/office/drawing/2014/main" id="{30A1ECF5-6A01-48D6-9B48-C82A7A8B7A16}"/>
                </a:ext>
              </a:extLst>
            </p:cNvPr>
            <p:cNvGrpSpPr/>
            <p:nvPr/>
          </p:nvGrpSpPr>
          <p:grpSpPr>
            <a:xfrm>
              <a:off x="4991892" y="3526133"/>
              <a:ext cx="534075" cy="138231"/>
              <a:chOff x="4991892" y="3516708"/>
              <a:chExt cx="534075" cy="138231"/>
            </a:xfrm>
          </p:grpSpPr>
          <p:sp>
            <p:nvSpPr>
              <p:cNvPr id="71" name="Rectangle: Rounded Corners 1112">
                <a:extLst>
                  <a:ext uri="{FF2B5EF4-FFF2-40B4-BE49-F238E27FC236}">
                    <a16:creationId xmlns:a16="http://schemas.microsoft.com/office/drawing/2014/main" id="{AD050E3E-DC2F-4E79-95ED-C88221642A8F}"/>
                  </a:ext>
                </a:extLst>
              </p:cNvPr>
              <p:cNvSpPr/>
              <p:nvPr/>
            </p:nvSpPr>
            <p:spPr bwMode="auto">
              <a:xfrm>
                <a:off x="4991892" y="3516708"/>
                <a:ext cx="534075" cy="138231"/>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2" name="Oval 1113">
                <a:extLst>
                  <a:ext uri="{FF2B5EF4-FFF2-40B4-BE49-F238E27FC236}">
                    <a16:creationId xmlns:a16="http://schemas.microsoft.com/office/drawing/2014/main" id="{9BD31A99-D939-4FDD-9892-34551EE5F9CB}"/>
                  </a:ext>
                </a:extLst>
              </p:cNvPr>
              <p:cNvSpPr/>
              <p:nvPr/>
            </p:nvSpPr>
            <p:spPr bwMode="auto">
              <a:xfrm>
                <a:off x="5038362" y="3566450"/>
                <a:ext cx="46077" cy="46077"/>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9" name="Group 1050">
              <a:extLst>
                <a:ext uri="{FF2B5EF4-FFF2-40B4-BE49-F238E27FC236}">
                  <a16:creationId xmlns:a16="http://schemas.microsoft.com/office/drawing/2014/main" id="{564CB525-3F83-4EB1-8DFB-8D7D23E60AD4}"/>
                </a:ext>
              </a:extLst>
            </p:cNvPr>
            <p:cNvGrpSpPr/>
            <p:nvPr/>
          </p:nvGrpSpPr>
          <p:grpSpPr>
            <a:xfrm>
              <a:off x="4991892" y="3664364"/>
              <a:ext cx="534075" cy="138231"/>
              <a:chOff x="1459231" y="2186940"/>
              <a:chExt cx="2590800" cy="670560"/>
            </a:xfrm>
          </p:grpSpPr>
          <p:sp>
            <p:nvSpPr>
              <p:cNvPr id="69" name="Rectangle: Rounded Corners 1110">
                <a:extLst>
                  <a:ext uri="{FF2B5EF4-FFF2-40B4-BE49-F238E27FC236}">
                    <a16:creationId xmlns:a16="http://schemas.microsoft.com/office/drawing/2014/main" id="{08FFC220-F946-4935-9FB8-C9BCA6C29C4B}"/>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0" name="Oval 1111">
                <a:extLst>
                  <a:ext uri="{FF2B5EF4-FFF2-40B4-BE49-F238E27FC236}">
                    <a16:creationId xmlns:a16="http://schemas.microsoft.com/office/drawing/2014/main" id="{DED549C3-C10C-47CA-BF0A-B0B228D5E265}"/>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0" name="Group 1051">
              <a:extLst>
                <a:ext uri="{FF2B5EF4-FFF2-40B4-BE49-F238E27FC236}">
                  <a16:creationId xmlns:a16="http://schemas.microsoft.com/office/drawing/2014/main" id="{C8981187-689A-451B-97A0-4FE05C661F0D}"/>
                </a:ext>
              </a:extLst>
            </p:cNvPr>
            <p:cNvGrpSpPr/>
            <p:nvPr/>
          </p:nvGrpSpPr>
          <p:grpSpPr>
            <a:xfrm>
              <a:off x="4991892" y="3802595"/>
              <a:ext cx="534075" cy="138231"/>
              <a:chOff x="1459231" y="2186940"/>
              <a:chExt cx="2590800" cy="670560"/>
            </a:xfrm>
          </p:grpSpPr>
          <p:sp>
            <p:nvSpPr>
              <p:cNvPr id="67" name="Rectangle: Rounded Corners 1108">
                <a:extLst>
                  <a:ext uri="{FF2B5EF4-FFF2-40B4-BE49-F238E27FC236}">
                    <a16:creationId xmlns:a16="http://schemas.microsoft.com/office/drawing/2014/main" id="{11B13BD8-4A1A-4BB4-8AE1-516372A31839}"/>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68" name="Oval 1109">
                <a:extLst>
                  <a:ext uri="{FF2B5EF4-FFF2-40B4-BE49-F238E27FC236}">
                    <a16:creationId xmlns:a16="http://schemas.microsoft.com/office/drawing/2014/main" id="{2B1424FD-43B0-4715-B866-013F00FCF087}"/>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sp>
          <p:nvSpPr>
            <p:cNvPr id="11" name="Arrow: Bent 1052">
              <a:extLst>
                <a:ext uri="{FF2B5EF4-FFF2-40B4-BE49-F238E27FC236}">
                  <a16:creationId xmlns:a16="http://schemas.microsoft.com/office/drawing/2014/main" id="{B17957FB-F85A-427E-8D63-DF6D2451C4F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2" name="Arrow: Chevron 1053">
              <a:extLst>
                <a:ext uri="{FF2B5EF4-FFF2-40B4-BE49-F238E27FC236}">
                  <a16:creationId xmlns:a16="http://schemas.microsoft.com/office/drawing/2014/main" id="{7A9836A7-D98B-4553-8894-3CB5977F811F}"/>
                </a:ext>
              </a:extLst>
            </p:cNvPr>
            <p:cNvSpPr/>
            <p:nvPr/>
          </p:nvSpPr>
          <p:spPr bwMode="auto">
            <a:xfrm>
              <a:off x="5557899" y="4260419"/>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13" name="Arrow: Bent 1054">
              <a:extLst>
                <a:ext uri="{FF2B5EF4-FFF2-40B4-BE49-F238E27FC236}">
                  <a16:creationId xmlns:a16="http://schemas.microsoft.com/office/drawing/2014/main" id="{22A2B6D4-0F37-4A9B-944E-4F6D37C4F1D2}"/>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4" name="Arrow: Chevron 1055">
              <a:extLst>
                <a:ext uri="{FF2B5EF4-FFF2-40B4-BE49-F238E27FC236}">
                  <a16:creationId xmlns:a16="http://schemas.microsoft.com/office/drawing/2014/main" id="{9E47CC7D-F250-4DD0-B617-2032FCA636DC}"/>
                </a:ext>
              </a:extLst>
            </p:cNvPr>
            <p:cNvSpPr/>
            <p:nvPr/>
          </p:nvSpPr>
          <p:spPr bwMode="auto">
            <a:xfrm>
              <a:off x="6645551" y="4879508"/>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15" name="Group 1056">
              <a:extLst>
                <a:ext uri="{FF2B5EF4-FFF2-40B4-BE49-F238E27FC236}">
                  <a16:creationId xmlns:a16="http://schemas.microsoft.com/office/drawing/2014/main" id="{80B60EC0-95DB-47C9-848E-A051B79B08A8}"/>
                </a:ext>
              </a:extLst>
            </p:cNvPr>
            <p:cNvGrpSpPr/>
            <p:nvPr/>
          </p:nvGrpSpPr>
          <p:grpSpPr>
            <a:xfrm rot="10800000">
              <a:off x="5600975" y="3636805"/>
              <a:ext cx="1342747" cy="816358"/>
              <a:chOff x="4939582" y="2502666"/>
              <a:chExt cx="1609732" cy="1044386"/>
            </a:xfrm>
          </p:grpSpPr>
          <p:sp>
            <p:nvSpPr>
              <p:cNvPr id="65" name="Arrow: Bent 1106">
                <a:extLst>
                  <a:ext uri="{FF2B5EF4-FFF2-40B4-BE49-F238E27FC236}">
                    <a16:creationId xmlns:a16="http://schemas.microsoft.com/office/drawing/2014/main" id="{3591BB7C-9A6C-4A7D-A2D0-26D51E6EB4A1}"/>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66" name="Arrow: Chevron 1107">
                <a:extLst>
                  <a:ext uri="{FF2B5EF4-FFF2-40B4-BE49-F238E27FC236}">
                    <a16:creationId xmlns:a16="http://schemas.microsoft.com/office/drawing/2014/main" id="{16519D16-7FBA-41C6-8E6C-8B14171B2AAE}"/>
                  </a:ext>
                </a:extLst>
              </p:cNvPr>
              <p:cNvSpPr/>
              <p:nvPr/>
            </p:nvSpPr>
            <p:spPr bwMode="auto">
              <a:xfrm>
                <a:off x="6503595" y="3448992"/>
                <a:ext cx="45719" cy="98060"/>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6" name="Group 1057">
              <a:extLst>
                <a:ext uri="{FF2B5EF4-FFF2-40B4-BE49-F238E27FC236}">
                  <a16:creationId xmlns:a16="http://schemas.microsoft.com/office/drawing/2014/main" id="{F569B246-7D9B-494B-9318-C728D5FE07A5}"/>
                </a:ext>
              </a:extLst>
            </p:cNvPr>
            <p:cNvGrpSpPr/>
            <p:nvPr/>
          </p:nvGrpSpPr>
          <p:grpSpPr>
            <a:xfrm>
              <a:off x="6773544" y="4510570"/>
              <a:ext cx="341208" cy="509838"/>
              <a:chOff x="16928640" y="5794182"/>
              <a:chExt cx="333504" cy="498326"/>
            </a:xfrm>
          </p:grpSpPr>
          <p:sp>
            <p:nvSpPr>
              <p:cNvPr id="59" name="Freeform: Shape 1100">
                <a:extLst>
                  <a:ext uri="{FF2B5EF4-FFF2-40B4-BE49-F238E27FC236}">
                    <a16:creationId xmlns:a16="http://schemas.microsoft.com/office/drawing/2014/main" id="{A8EE851E-7370-484A-89EF-FEFCB170DA2B}"/>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kumimoji="0" lang="en-US" sz="1568" kern="0" dirty="0">
                  <a:solidFill>
                    <a:srgbClr val="505050"/>
                  </a:solidFill>
                  <a:latin typeface="Segoe UI Semilight"/>
                </a:endParaRPr>
              </a:p>
            </p:txBody>
          </p:sp>
          <p:cxnSp>
            <p:nvCxnSpPr>
              <p:cNvPr id="60" name="Straight Connector 1101">
                <a:extLst>
                  <a:ext uri="{FF2B5EF4-FFF2-40B4-BE49-F238E27FC236}">
                    <a16:creationId xmlns:a16="http://schemas.microsoft.com/office/drawing/2014/main" id="{85E603B8-9EA1-4237-90FD-7BA9117B96AA}"/>
                  </a:ext>
                </a:extLst>
              </p:cNvPr>
              <p:cNvCxnSpPr/>
              <p:nvPr/>
            </p:nvCxnSpPr>
            <p:spPr>
              <a:xfrm>
                <a:off x="17027338" y="6179152"/>
                <a:ext cx="142110" cy="0"/>
              </a:xfrm>
              <a:prstGeom prst="line">
                <a:avLst/>
              </a:prstGeom>
              <a:noFill/>
              <a:ln w="12700" cap="rnd" cmpd="sng" algn="ctr">
                <a:solidFill>
                  <a:schemeClr val="tx1"/>
                </a:solidFill>
                <a:prstDash val="solid"/>
                <a:headEnd type="none" w="med" len="med"/>
                <a:tailEnd type="none" w="med" len="med"/>
              </a:ln>
              <a:effectLst/>
            </p:spPr>
          </p:cxnSp>
          <p:cxnSp>
            <p:nvCxnSpPr>
              <p:cNvPr id="61" name="Straight Connector 1102">
                <a:extLst>
                  <a:ext uri="{FF2B5EF4-FFF2-40B4-BE49-F238E27FC236}">
                    <a16:creationId xmlns:a16="http://schemas.microsoft.com/office/drawing/2014/main" id="{FAA15089-FE2C-4372-909D-72A03AF19410}"/>
                  </a:ext>
                </a:extLst>
              </p:cNvPr>
              <p:cNvCxnSpPr/>
              <p:nvPr/>
            </p:nvCxnSpPr>
            <p:spPr>
              <a:xfrm>
                <a:off x="17027338" y="6218937"/>
                <a:ext cx="142110" cy="0"/>
              </a:xfrm>
              <a:prstGeom prst="line">
                <a:avLst/>
              </a:prstGeom>
              <a:noFill/>
              <a:ln w="12700" cap="rnd" cmpd="sng" algn="ctr">
                <a:solidFill>
                  <a:schemeClr val="tx1"/>
                </a:solidFill>
                <a:prstDash val="solid"/>
                <a:headEnd type="none" w="med" len="med"/>
                <a:tailEnd type="none" w="med" len="med"/>
              </a:ln>
              <a:effectLst/>
            </p:spPr>
          </p:cxnSp>
          <p:cxnSp>
            <p:nvCxnSpPr>
              <p:cNvPr id="62" name="Straight Connector 1103">
                <a:extLst>
                  <a:ext uri="{FF2B5EF4-FFF2-40B4-BE49-F238E27FC236}">
                    <a16:creationId xmlns:a16="http://schemas.microsoft.com/office/drawing/2014/main" id="{68BA8078-1715-40F8-8F58-4F10025BC3EB}"/>
                  </a:ext>
                </a:extLst>
              </p:cNvPr>
              <p:cNvCxnSpPr/>
              <p:nvPr/>
            </p:nvCxnSpPr>
            <p:spPr>
              <a:xfrm>
                <a:off x="17027338" y="6255640"/>
                <a:ext cx="142110" cy="0"/>
              </a:xfrm>
              <a:prstGeom prst="line">
                <a:avLst/>
              </a:prstGeom>
              <a:noFill/>
              <a:ln w="12700" cap="rnd" cmpd="sng" algn="ctr">
                <a:solidFill>
                  <a:schemeClr val="tx1"/>
                </a:solidFill>
                <a:prstDash val="solid"/>
                <a:headEnd type="none" w="med" len="med"/>
                <a:tailEnd type="none" w="med" len="med"/>
              </a:ln>
              <a:effectLst/>
            </p:spPr>
          </p:cxnSp>
          <p:cxnSp>
            <p:nvCxnSpPr>
              <p:cNvPr id="63" name="Straight Connector 1104">
                <a:extLst>
                  <a:ext uri="{FF2B5EF4-FFF2-40B4-BE49-F238E27FC236}">
                    <a16:creationId xmlns:a16="http://schemas.microsoft.com/office/drawing/2014/main" id="{A4710038-8147-428B-9932-AB0AFF0EF05F}"/>
                  </a:ext>
                </a:extLst>
              </p:cNvPr>
              <p:cNvCxnSpPr/>
              <p:nvPr/>
            </p:nvCxnSpPr>
            <p:spPr>
              <a:xfrm>
                <a:off x="17070997" y="6292508"/>
                <a:ext cx="54790" cy="0"/>
              </a:xfrm>
              <a:prstGeom prst="line">
                <a:avLst/>
              </a:prstGeom>
              <a:noFill/>
              <a:ln w="12700" cap="rnd" cmpd="sng" algn="ctr">
                <a:solidFill>
                  <a:schemeClr val="tx1"/>
                </a:solidFill>
                <a:prstDash val="solid"/>
                <a:headEnd type="none" w="med" len="med"/>
                <a:tailEnd type="none" w="med" len="med"/>
              </a:ln>
              <a:effectLst/>
            </p:spPr>
          </p:cxnSp>
          <p:sp>
            <p:nvSpPr>
              <p:cNvPr id="64" name="Freeform: Shape 1105">
                <a:extLst>
                  <a:ext uri="{FF2B5EF4-FFF2-40B4-BE49-F238E27FC236}">
                    <a16:creationId xmlns:a16="http://schemas.microsoft.com/office/drawing/2014/main" id="{58DD2C2C-0601-46F4-BD36-566DBD87A284}"/>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US" sz="1961" kern="0" dirty="0">
                  <a:solidFill>
                    <a:srgbClr val="505050"/>
                  </a:solidFill>
                  <a:latin typeface="Segoe UI Semilight"/>
                  <a:ea typeface="Segoe UI" pitchFamily="34" charset="0"/>
                  <a:cs typeface="Segoe UI" pitchFamily="34" charset="0"/>
                </a:endParaRPr>
              </a:p>
            </p:txBody>
          </p:sp>
        </p:grpSp>
        <p:grpSp>
          <p:nvGrpSpPr>
            <p:cNvPr id="17" name="Group 1058">
              <a:extLst>
                <a:ext uri="{FF2B5EF4-FFF2-40B4-BE49-F238E27FC236}">
                  <a16:creationId xmlns:a16="http://schemas.microsoft.com/office/drawing/2014/main" id="{86A3DC48-90BA-4DD8-B815-FC69B7DE3423}"/>
                </a:ext>
              </a:extLst>
            </p:cNvPr>
            <p:cNvGrpSpPr/>
            <p:nvPr/>
          </p:nvGrpSpPr>
          <p:grpSpPr>
            <a:xfrm>
              <a:off x="5681754" y="3938906"/>
              <a:ext cx="746127" cy="740828"/>
              <a:chOff x="4083667" y="1605730"/>
              <a:chExt cx="4436878" cy="4405367"/>
            </a:xfrm>
          </p:grpSpPr>
          <p:grpSp>
            <p:nvGrpSpPr>
              <p:cNvPr id="18" name="Group 1059">
                <a:extLst>
                  <a:ext uri="{FF2B5EF4-FFF2-40B4-BE49-F238E27FC236}">
                    <a16:creationId xmlns:a16="http://schemas.microsoft.com/office/drawing/2014/main" id="{A3F0B477-C975-4E0C-9824-99FCF12125A7}"/>
                  </a:ext>
                </a:extLst>
              </p:cNvPr>
              <p:cNvGrpSpPr/>
              <p:nvPr/>
            </p:nvGrpSpPr>
            <p:grpSpPr>
              <a:xfrm>
                <a:off x="4083667" y="1605730"/>
                <a:ext cx="4436878" cy="4405367"/>
                <a:chOff x="5569928" y="3877460"/>
                <a:chExt cx="956602" cy="949809"/>
              </a:xfrm>
            </p:grpSpPr>
            <p:sp>
              <p:nvSpPr>
                <p:cNvPr id="43" name="Rectangle 1084">
                  <a:extLst>
                    <a:ext uri="{FF2B5EF4-FFF2-40B4-BE49-F238E27FC236}">
                      <a16:creationId xmlns:a16="http://schemas.microsoft.com/office/drawing/2014/main" id="{B18F89FF-A44F-4555-9670-411D040949A3}"/>
                    </a:ext>
                  </a:extLst>
                </p:cNvPr>
                <p:cNvSpPr/>
                <p:nvPr/>
              </p:nvSpPr>
              <p:spPr bwMode="auto">
                <a:xfrm>
                  <a:off x="5569928"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4" name="Rectangle 1085">
                  <a:extLst>
                    <a:ext uri="{FF2B5EF4-FFF2-40B4-BE49-F238E27FC236}">
                      <a16:creationId xmlns:a16="http://schemas.microsoft.com/office/drawing/2014/main" id="{F41D82A0-1B68-4077-9B8A-F3630F5396A9}"/>
                    </a:ext>
                  </a:extLst>
                </p:cNvPr>
                <p:cNvSpPr/>
                <p:nvPr/>
              </p:nvSpPr>
              <p:spPr bwMode="auto">
                <a:xfrm>
                  <a:off x="5898565"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5" name="Rectangle 1086">
                  <a:extLst>
                    <a:ext uri="{FF2B5EF4-FFF2-40B4-BE49-F238E27FC236}">
                      <a16:creationId xmlns:a16="http://schemas.microsoft.com/office/drawing/2014/main" id="{055C90E9-69F3-4802-B753-483777876E22}"/>
                    </a:ext>
                  </a:extLst>
                </p:cNvPr>
                <p:cNvSpPr/>
                <p:nvPr/>
              </p:nvSpPr>
              <p:spPr bwMode="auto">
                <a:xfrm>
                  <a:off x="6242487"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6" name="Rectangle 1087">
                  <a:extLst>
                    <a:ext uri="{FF2B5EF4-FFF2-40B4-BE49-F238E27FC236}">
                      <a16:creationId xmlns:a16="http://schemas.microsoft.com/office/drawing/2014/main" id="{E234546D-A596-4D6E-8DFF-887B18E5A63C}"/>
                    </a:ext>
                  </a:extLst>
                </p:cNvPr>
                <p:cNvSpPr/>
                <p:nvPr/>
              </p:nvSpPr>
              <p:spPr bwMode="auto">
                <a:xfrm>
                  <a:off x="556992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7" name="Rectangle 1088">
                  <a:extLst>
                    <a:ext uri="{FF2B5EF4-FFF2-40B4-BE49-F238E27FC236}">
                      <a16:creationId xmlns:a16="http://schemas.microsoft.com/office/drawing/2014/main" id="{7A03310D-9E4D-44E6-9BD9-D0994083D37E}"/>
                    </a:ext>
                  </a:extLst>
                </p:cNvPr>
                <p:cNvSpPr/>
                <p:nvPr/>
              </p:nvSpPr>
              <p:spPr bwMode="auto">
                <a:xfrm>
                  <a:off x="5898565" y="4207476"/>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8" name="Rectangle 1089">
                  <a:extLst>
                    <a:ext uri="{FF2B5EF4-FFF2-40B4-BE49-F238E27FC236}">
                      <a16:creationId xmlns:a16="http://schemas.microsoft.com/office/drawing/2014/main" id="{2CCCEE94-76DC-45D0-ABC7-1AECF4B38442}"/>
                    </a:ext>
                  </a:extLst>
                </p:cNvPr>
                <p:cNvSpPr/>
                <p:nvPr/>
              </p:nvSpPr>
              <p:spPr bwMode="auto">
                <a:xfrm>
                  <a:off x="624248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9" name="Rectangle 1090">
                  <a:extLst>
                    <a:ext uri="{FF2B5EF4-FFF2-40B4-BE49-F238E27FC236}">
                      <a16:creationId xmlns:a16="http://schemas.microsoft.com/office/drawing/2014/main" id="{00E42A04-A547-4818-B25E-6DD96F58ADBB}"/>
                    </a:ext>
                  </a:extLst>
                </p:cNvPr>
                <p:cNvSpPr/>
                <p:nvPr/>
              </p:nvSpPr>
              <p:spPr bwMode="auto">
                <a:xfrm>
                  <a:off x="556992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0" name="Rectangle 1091">
                  <a:extLst>
                    <a:ext uri="{FF2B5EF4-FFF2-40B4-BE49-F238E27FC236}">
                      <a16:creationId xmlns:a16="http://schemas.microsoft.com/office/drawing/2014/main" id="{047D91AD-845A-42EC-BA80-D45DA1918EA2}"/>
                    </a:ext>
                  </a:extLst>
                </p:cNvPr>
                <p:cNvSpPr/>
                <p:nvPr/>
              </p:nvSpPr>
              <p:spPr bwMode="auto">
                <a:xfrm>
                  <a:off x="5898565"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1" name="Rectangle 1092">
                  <a:extLst>
                    <a:ext uri="{FF2B5EF4-FFF2-40B4-BE49-F238E27FC236}">
                      <a16:creationId xmlns:a16="http://schemas.microsoft.com/office/drawing/2014/main" id="{5EA44B4A-87B4-4D4E-9546-0920AF5370D0}"/>
                    </a:ext>
                  </a:extLst>
                </p:cNvPr>
                <p:cNvSpPr/>
                <p:nvPr/>
              </p:nvSpPr>
              <p:spPr bwMode="auto">
                <a:xfrm>
                  <a:off x="624248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2" name="Rectangle 1093">
                  <a:extLst>
                    <a:ext uri="{FF2B5EF4-FFF2-40B4-BE49-F238E27FC236}">
                      <a16:creationId xmlns:a16="http://schemas.microsoft.com/office/drawing/2014/main" id="{7A56302D-D106-4C9B-A4FC-59E31C7CB7D3}"/>
                    </a:ext>
                  </a:extLst>
                </p:cNvPr>
                <p:cNvSpPr/>
                <p:nvPr/>
              </p:nvSpPr>
              <p:spPr bwMode="auto">
                <a:xfrm>
                  <a:off x="5840730" y="4152900"/>
                  <a:ext cx="685800" cy="674369"/>
                </a:xfrm>
                <a:prstGeom prst="rect">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53" name="Group 1094">
                  <a:extLst>
                    <a:ext uri="{FF2B5EF4-FFF2-40B4-BE49-F238E27FC236}">
                      <a16:creationId xmlns:a16="http://schemas.microsoft.com/office/drawing/2014/main" id="{2017A5E6-CE05-4E5D-B693-9D36F2B44740}"/>
                    </a:ext>
                  </a:extLst>
                </p:cNvPr>
                <p:cNvGrpSpPr/>
                <p:nvPr/>
              </p:nvGrpSpPr>
              <p:grpSpPr>
                <a:xfrm>
                  <a:off x="6124197" y="4318516"/>
                  <a:ext cx="108973" cy="337516"/>
                  <a:chOff x="6124189" y="4318516"/>
                  <a:chExt cx="118300" cy="337516"/>
                </a:xfrm>
              </p:grpSpPr>
              <p:cxnSp>
                <p:nvCxnSpPr>
                  <p:cNvPr id="57" name="Straight Connector 1098">
                    <a:extLst>
                      <a:ext uri="{FF2B5EF4-FFF2-40B4-BE49-F238E27FC236}">
                        <a16:creationId xmlns:a16="http://schemas.microsoft.com/office/drawing/2014/main" id="{D9D3D7B9-E61C-4F96-BAA1-1B36793D93AC}"/>
                      </a:ext>
                    </a:extLst>
                  </p:cNvPr>
                  <p:cNvCxnSpPr>
                    <a:cxnSpLocks/>
                    <a:stCxn id="47" idx="3"/>
                    <a:endCxn id="48" idx="1"/>
                  </p:cNvCxnSpPr>
                  <p:nvPr/>
                </p:nvCxnSpPr>
                <p:spPr>
                  <a:xfrm>
                    <a:off x="6124189" y="4318516"/>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1099">
                    <a:extLst>
                      <a:ext uri="{FF2B5EF4-FFF2-40B4-BE49-F238E27FC236}">
                        <a16:creationId xmlns:a16="http://schemas.microsoft.com/office/drawing/2014/main" id="{2AA88F7C-0036-4693-AFAE-4A621963B91A}"/>
                      </a:ext>
                    </a:extLst>
                  </p:cNvPr>
                  <p:cNvCxnSpPr>
                    <a:cxnSpLocks/>
                    <a:stCxn id="50" idx="3"/>
                    <a:endCxn id="51" idx="1"/>
                  </p:cNvCxnSpPr>
                  <p:nvPr/>
                </p:nvCxnSpPr>
                <p:spPr>
                  <a:xfrm>
                    <a:off x="6124189" y="4656032"/>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54" name="Straight Connector 1095">
                  <a:extLst>
                    <a:ext uri="{FF2B5EF4-FFF2-40B4-BE49-F238E27FC236}">
                      <a16:creationId xmlns:a16="http://schemas.microsoft.com/office/drawing/2014/main" id="{60F322E2-3A7C-422C-A582-662F9EADE991}"/>
                    </a:ext>
                  </a:extLst>
                </p:cNvPr>
                <p:cNvCxnSpPr>
                  <a:cxnSpLocks/>
                  <a:stCxn id="47" idx="2"/>
                  <a:endCxn id="50" idx="0"/>
                </p:cNvCxnSpPr>
                <p:nvPr/>
              </p:nvCxnSpPr>
              <p:spPr>
                <a:xfrm>
                  <a:off x="6011377"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5" name="Straight Connector 1096">
                  <a:extLst>
                    <a:ext uri="{FF2B5EF4-FFF2-40B4-BE49-F238E27FC236}">
                      <a16:creationId xmlns:a16="http://schemas.microsoft.com/office/drawing/2014/main" id="{E1481C5B-937F-440E-995E-6DF72002A8C6}"/>
                    </a:ext>
                  </a:extLst>
                </p:cNvPr>
                <p:cNvCxnSpPr>
                  <a:cxnSpLocks/>
                </p:cNvCxnSpPr>
                <p:nvPr/>
              </p:nvCxnSpPr>
              <p:spPr>
                <a:xfrm>
                  <a:off x="6355299"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6" name="Straight Connector 1097">
                  <a:extLst>
                    <a:ext uri="{FF2B5EF4-FFF2-40B4-BE49-F238E27FC236}">
                      <a16:creationId xmlns:a16="http://schemas.microsoft.com/office/drawing/2014/main" id="{888209BD-E8B6-420F-9244-0E75F53D2960}"/>
                    </a:ext>
                  </a:extLst>
                </p:cNvPr>
                <p:cNvCxnSpPr>
                  <a:cxnSpLocks/>
                </p:cNvCxnSpPr>
                <p:nvPr/>
              </p:nvCxnSpPr>
              <p:spPr>
                <a:xfrm flipH="1">
                  <a:off x="6126481" y="4429125"/>
                  <a:ext cx="110489" cy="11620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19" name="Group 1060">
                <a:extLst>
                  <a:ext uri="{FF2B5EF4-FFF2-40B4-BE49-F238E27FC236}">
                    <a16:creationId xmlns:a16="http://schemas.microsoft.com/office/drawing/2014/main" id="{11CC0E57-BD0F-432F-B4B6-5A65FEE1E383}"/>
                  </a:ext>
                </a:extLst>
              </p:cNvPr>
              <p:cNvGrpSpPr/>
              <p:nvPr/>
            </p:nvGrpSpPr>
            <p:grpSpPr>
              <a:xfrm>
                <a:off x="5703853" y="3200400"/>
                <a:ext cx="863303" cy="878977"/>
                <a:chOff x="5703853" y="3200400"/>
                <a:chExt cx="863303" cy="878977"/>
              </a:xfrm>
            </p:grpSpPr>
            <p:cxnSp>
              <p:nvCxnSpPr>
                <p:cNvPr id="38" name="Straight Connector 1079">
                  <a:extLst>
                    <a:ext uri="{FF2B5EF4-FFF2-40B4-BE49-F238E27FC236}">
                      <a16:creationId xmlns:a16="http://schemas.microsoft.com/office/drawing/2014/main" id="{96CDC886-FEA5-4791-A3A6-C8D56D3C5120}"/>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9" name="Straight Connector 1080">
                  <a:extLst>
                    <a:ext uri="{FF2B5EF4-FFF2-40B4-BE49-F238E27FC236}">
                      <a16:creationId xmlns:a16="http://schemas.microsoft.com/office/drawing/2014/main" id="{6407BDC8-0A52-4768-913F-00B00E4C1D23}"/>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40" name="Straight Connector 1081">
                  <a:extLst>
                    <a:ext uri="{FF2B5EF4-FFF2-40B4-BE49-F238E27FC236}">
                      <a16:creationId xmlns:a16="http://schemas.microsoft.com/office/drawing/2014/main" id="{2A5AC29A-FD25-4FCC-8A7B-577EA015B540}"/>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41" name="Straight Connector 1082">
                  <a:extLst>
                    <a:ext uri="{FF2B5EF4-FFF2-40B4-BE49-F238E27FC236}">
                      <a16:creationId xmlns:a16="http://schemas.microsoft.com/office/drawing/2014/main" id="{C911B33C-A0F5-4534-BFC6-B6053724EFF6}"/>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42" name="Straight Connector 1083">
                  <a:extLst>
                    <a:ext uri="{FF2B5EF4-FFF2-40B4-BE49-F238E27FC236}">
                      <a16:creationId xmlns:a16="http://schemas.microsoft.com/office/drawing/2014/main" id="{00BC8DBC-591C-4D33-B407-FCBD70EA8FBB}"/>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0" name="Group 1061">
                <a:extLst>
                  <a:ext uri="{FF2B5EF4-FFF2-40B4-BE49-F238E27FC236}">
                    <a16:creationId xmlns:a16="http://schemas.microsoft.com/office/drawing/2014/main" id="{4D1F8CDC-F877-4439-A9FC-A82FDC04263D}"/>
                  </a:ext>
                </a:extLst>
              </p:cNvPr>
              <p:cNvGrpSpPr/>
              <p:nvPr/>
            </p:nvGrpSpPr>
            <p:grpSpPr>
              <a:xfrm>
                <a:off x="7294695" y="3200400"/>
                <a:ext cx="863303" cy="878977"/>
                <a:chOff x="5703853" y="3200400"/>
                <a:chExt cx="863303" cy="878977"/>
              </a:xfrm>
            </p:grpSpPr>
            <p:cxnSp>
              <p:nvCxnSpPr>
                <p:cNvPr id="33" name="Straight Connector 1074">
                  <a:extLst>
                    <a:ext uri="{FF2B5EF4-FFF2-40B4-BE49-F238E27FC236}">
                      <a16:creationId xmlns:a16="http://schemas.microsoft.com/office/drawing/2014/main" id="{74585D03-469D-41D2-A110-3BF2EA22E9ED}"/>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4" name="Straight Connector 1075">
                  <a:extLst>
                    <a:ext uri="{FF2B5EF4-FFF2-40B4-BE49-F238E27FC236}">
                      <a16:creationId xmlns:a16="http://schemas.microsoft.com/office/drawing/2014/main" id="{F2DF4995-47E5-4240-B3D3-A456A5A9E3DA}"/>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5" name="Straight Connector 1076">
                  <a:extLst>
                    <a:ext uri="{FF2B5EF4-FFF2-40B4-BE49-F238E27FC236}">
                      <a16:creationId xmlns:a16="http://schemas.microsoft.com/office/drawing/2014/main" id="{A123ACF3-C2B5-4412-B790-A4EEA736D873}"/>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6" name="Straight Connector 1077">
                  <a:extLst>
                    <a:ext uri="{FF2B5EF4-FFF2-40B4-BE49-F238E27FC236}">
                      <a16:creationId xmlns:a16="http://schemas.microsoft.com/office/drawing/2014/main" id="{5C9F87C6-72D9-4227-8EF7-C25B1C2855EC}"/>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7" name="Straight Connector 1078">
                  <a:extLst>
                    <a:ext uri="{FF2B5EF4-FFF2-40B4-BE49-F238E27FC236}">
                      <a16:creationId xmlns:a16="http://schemas.microsoft.com/office/drawing/2014/main" id="{DECE6986-B10C-4A44-AFF3-5CD59BBBB91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1" name="Group 1062">
                <a:extLst>
                  <a:ext uri="{FF2B5EF4-FFF2-40B4-BE49-F238E27FC236}">
                    <a16:creationId xmlns:a16="http://schemas.microsoft.com/office/drawing/2014/main" id="{31975CFE-5188-4D9B-B582-51DD45CA3C08}"/>
                  </a:ext>
                </a:extLst>
              </p:cNvPr>
              <p:cNvGrpSpPr/>
              <p:nvPr/>
            </p:nvGrpSpPr>
            <p:grpSpPr>
              <a:xfrm>
                <a:off x="7294695" y="4772549"/>
                <a:ext cx="863303" cy="878977"/>
                <a:chOff x="5703853" y="3200400"/>
                <a:chExt cx="863303" cy="878977"/>
              </a:xfrm>
            </p:grpSpPr>
            <p:cxnSp>
              <p:nvCxnSpPr>
                <p:cNvPr id="28" name="Straight Connector 1069">
                  <a:extLst>
                    <a:ext uri="{FF2B5EF4-FFF2-40B4-BE49-F238E27FC236}">
                      <a16:creationId xmlns:a16="http://schemas.microsoft.com/office/drawing/2014/main" id="{69D82B4F-AB38-40C6-8749-A8AAD3611D52}"/>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9" name="Straight Connector 1070">
                  <a:extLst>
                    <a:ext uri="{FF2B5EF4-FFF2-40B4-BE49-F238E27FC236}">
                      <a16:creationId xmlns:a16="http://schemas.microsoft.com/office/drawing/2014/main" id="{936FBF09-C483-4A66-9508-9323442FB88D}"/>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0" name="Straight Connector 1071">
                  <a:extLst>
                    <a:ext uri="{FF2B5EF4-FFF2-40B4-BE49-F238E27FC236}">
                      <a16:creationId xmlns:a16="http://schemas.microsoft.com/office/drawing/2014/main" id="{C0501E14-E005-4267-A519-808E1ED1701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1" name="Straight Connector 1072">
                  <a:extLst>
                    <a:ext uri="{FF2B5EF4-FFF2-40B4-BE49-F238E27FC236}">
                      <a16:creationId xmlns:a16="http://schemas.microsoft.com/office/drawing/2014/main" id="{4AB956CF-A85E-4058-BF5C-609BBE41E1E0}"/>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2" name="Straight Connector 1073">
                  <a:extLst>
                    <a:ext uri="{FF2B5EF4-FFF2-40B4-BE49-F238E27FC236}">
                      <a16:creationId xmlns:a16="http://schemas.microsoft.com/office/drawing/2014/main" id="{2D68DAE4-00F0-499B-A18A-C1612C27365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2" name="Group 1063">
                <a:extLst>
                  <a:ext uri="{FF2B5EF4-FFF2-40B4-BE49-F238E27FC236}">
                    <a16:creationId xmlns:a16="http://schemas.microsoft.com/office/drawing/2014/main" id="{015127A3-A697-45CC-AD61-D3F2B5BFFCEF}"/>
                  </a:ext>
                </a:extLst>
              </p:cNvPr>
              <p:cNvGrpSpPr/>
              <p:nvPr/>
            </p:nvGrpSpPr>
            <p:grpSpPr>
              <a:xfrm>
                <a:off x="5703853" y="4772549"/>
                <a:ext cx="863303" cy="878977"/>
                <a:chOff x="5703853" y="3200400"/>
                <a:chExt cx="863303" cy="878977"/>
              </a:xfrm>
            </p:grpSpPr>
            <p:cxnSp>
              <p:nvCxnSpPr>
                <p:cNvPr id="23" name="Straight Connector 1064">
                  <a:extLst>
                    <a:ext uri="{FF2B5EF4-FFF2-40B4-BE49-F238E27FC236}">
                      <a16:creationId xmlns:a16="http://schemas.microsoft.com/office/drawing/2014/main" id="{6E9B8796-695F-4C94-AAFB-EA856B71FA1E}"/>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4" name="Straight Connector 1065">
                  <a:extLst>
                    <a:ext uri="{FF2B5EF4-FFF2-40B4-BE49-F238E27FC236}">
                      <a16:creationId xmlns:a16="http://schemas.microsoft.com/office/drawing/2014/main" id="{C11A2002-B009-4E1A-9618-BCFCF2733112}"/>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25" name="Straight Connector 1066">
                  <a:extLst>
                    <a:ext uri="{FF2B5EF4-FFF2-40B4-BE49-F238E27FC236}">
                      <a16:creationId xmlns:a16="http://schemas.microsoft.com/office/drawing/2014/main" id="{7F919A07-1C17-459A-9B35-6AF2AF988CC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26" name="Straight Connector 1067">
                  <a:extLst>
                    <a:ext uri="{FF2B5EF4-FFF2-40B4-BE49-F238E27FC236}">
                      <a16:creationId xmlns:a16="http://schemas.microsoft.com/office/drawing/2014/main" id="{6F9A3187-F3E7-4886-8FA6-FADE7420E9AE}"/>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27" name="Straight Connector 1068">
                  <a:extLst>
                    <a:ext uri="{FF2B5EF4-FFF2-40B4-BE49-F238E27FC236}">
                      <a16:creationId xmlns:a16="http://schemas.microsoft.com/office/drawing/2014/main" id="{BBA800C3-541A-4476-ADC5-5F5EDE6A0EEF}"/>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grpSp>
      <p:grpSp>
        <p:nvGrpSpPr>
          <p:cNvPr id="73" name="Group 1115">
            <a:extLst>
              <a:ext uri="{FF2B5EF4-FFF2-40B4-BE49-F238E27FC236}">
                <a16:creationId xmlns:a16="http://schemas.microsoft.com/office/drawing/2014/main" id="{0C1F4356-349E-4A1F-991B-1BB6D7390131}"/>
              </a:ext>
            </a:extLst>
          </p:cNvPr>
          <p:cNvGrpSpPr/>
          <p:nvPr/>
        </p:nvGrpSpPr>
        <p:grpSpPr>
          <a:xfrm>
            <a:off x="4496634" y="2672460"/>
            <a:ext cx="2136210" cy="936602"/>
            <a:chOff x="2799720" y="2025951"/>
            <a:chExt cx="810016" cy="355144"/>
          </a:xfrm>
        </p:grpSpPr>
        <p:sp>
          <p:nvSpPr>
            <p:cNvPr id="74" name="Beaker_F196" title="Icon of a scientific flask with liquid in it">
              <a:extLst>
                <a:ext uri="{FF2B5EF4-FFF2-40B4-BE49-F238E27FC236}">
                  <a16:creationId xmlns:a16="http://schemas.microsoft.com/office/drawing/2014/main" id="{841C033C-9248-4F94-8F65-8B741BAB0CDE}"/>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sp>
          <p:nvSpPr>
            <p:cNvPr id="75" name="3D" title="Icon of a 3D box with square points on each corner">
              <a:extLst>
                <a:ext uri="{FF2B5EF4-FFF2-40B4-BE49-F238E27FC236}">
                  <a16:creationId xmlns:a16="http://schemas.microsoft.com/office/drawing/2014/main" id="{7F90B46C-CC08-4213-9017-0288705C5147}"/>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grpSp>
      <p:grpSp>
        <p:nvGrpSpPr>
          <p:cNvPr id="76" name="Group 1162">
            <a:extLst>
              <a:ext uri="{FF2B5EF4-FFF2-40B4-BE49-F238E27FC236}">
                <a16:creationId xmlns:a16="http://schemas.microsoft.com/office/drawing/2014/main" id="{9501F0F4-3C78-4D3C-9C17-9803E0753159}"/>
              </a:ext>
            </a:extLst>
          </p:cNvPr>
          <p:cNvGrpSpPr/>
          <p:nvPr/>
        </p:nvGrpSpPr>
        <p:grpSpPr>
          <a:xfrm>
            <a:off x="9653802" y="2735613"/>
            <a:ext cx="952222" cy="794468"/>
            <a:chOff x="7929993" y="1754544"/>
            <a:chExt cx="520586" cy="434343"/>
          </a:xfrm>
        </p:grpSpPr>
        <p:sp>
          <p:nvSpPr>
            <p:cNvPr id="77" name="Trapezoid 1163">
              <a:extLst>
                <a:ext uri="{FF2B5EF4-FFF2-40B4-BE49-F238E27FC236}">
                  <a16:creationId xmlns:a16="http://schemas.microsoft.com/office/drawing/2014/main" id="{F937E9F5-A874-4071-A53B-9CBE26EB1088}"/>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sp>
          <p:nvSpPr>
            <p:cNvPr id="78" name="Trapezoid 1164">
              <a:extLst>
                <a:ext uri="{FF2B5EF4-FFF2-40B4-BE49-F238E27FC236}">
                  <a16:creationId xmlns:a16="http://schemas.microsoft.com/office/drawing/2014/main" id="{E42B9AB7-1645-4C71-8EB0-FDB32BB6A8FC}"/>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cxnSp>
          <p:nvCxnSpPr>
            <p:cNvPr id="79" name="Straight Connector 1165">
              <a:extLst>
                <a:ext uri="{FF2B5EF4-FFF2-40B4-BE49-F238E27FC236}">
                  <a16:creationId xmlns:a16="http://schemas.microsoft.com/office/drawing/2014/main" id="{A228CD8F-2557-497C-BD02-EACD404ECE63}"/>
                </a:ext>
              </a:extLst>
            </p:cNvPr>
            <p:cNvCxnSpPr>
              <a:cxnSpLocks/>
              <a:stCxn id="77" idx="3"/>
              <a:endCxn id="77"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2" name="Group 1210">
            <a:extLst>
              <a:ext uri="{FF2B5EF4-FFF2-40B4-BE49-F238E27FC236}">
                <a16:creationId xmlns:a16="http://schemas.microsoft.com/office/drawing/2014/main" id="{F6E9C688-C3BF-4087-9553-018C4A2CB0A2}"/>
              </a:ext>
            </a:extLst>
          </p:cNvPr>
          <p:cNvGrpSpPr/>
          <p:nvPr/>
        </p:nvGrpSpPr>
        <p:grpSpPr>
          <a:xfrm>
            <a:off x="9683035" y="5040990"/>
            <a:ext cx="793575" cy="886317"/>
            <a:chOff x="-4151172" y="-1757493"/>
            <a:chExt cx="2559241" cy="2858335"/>
          </a:xfrm>
        </p:grpSpPr>
        <p:sp>
          <p:nvSpPr>
            <p:cNvPr id="83" name="Rectangle: Rounded Corners 1211">
              <a:extLst>
                <a:ext uri="{FF2B5EF4-FFF2-40B4-BE49-F238E27FC236}">
                  <a16:creationId xmlns:a16="http://schemas.microsoft.com/office/drawing/2014/main" id="{985D0E77-C897-4DB1-8994-FAA861ACAC1A}"/>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4" name="Rectangle: Rounded Corners 1212">
              <a:extLst>
                <a:ext uri="{FF2B5EF4-FFF2-40B4-BE49-F238E27FC236}">
                  <a16:creationId xmlns:a16="http://schemas.microsoft.com/office/drawing/2014/main" id="{213480F7-264D-4C4B-B98F-385B01C1ABE9}"/>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5" name="Rectangle: Rounded Corners 1213">
              <a:extLst>
                <a:ext uri="{FF2B5EF4-FFF2-40B4-BE49-F238E27FC236}">
                  <a16:creationId xmlns:a16="http://schemas.microsoft.com/office/drawing/2014/main" id="{DFA8683C-FFBA-4B47-BD41-3A06AEC0177B}"/>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6" name="Rectangle: Rounded Corners 1214">
              <a:extLst>
                <a:ext uri="{FF2B5EF4-FFF2-40B4-BE49-F238E27FC236}">
                  <a16:creationId xmlns:a16="http://schemas.microsoft.com/office/drawing/2014/main" id="{4D334ACE-B322-47A3-945A-4A51C17C03F3}"/>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7" name="Rectangle: Rounded Corners 1215">
              <a:extLst>
                <a:ext uri="{FF2B5EF4-FFF2-40B4-BE49-F238E27FC236}">
                  <a16:creationId xmlns:a16="http://schemas.microsoft.com/office/drawing/2014/main" id="{AA602854-C52F-4A8E-8F7C-56FBF9E39100}"/>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cxnSp>
          <p:nvCxnSpPr>
            <p:cNvPr id="88" name="Straight Connector 1216">
              <a:extLst>
                <a:ext uri="{FF2B5EF4-FFF2-40B4-BE49-F238E27FC236}">
                  <a16:creationId xmlns:a16="http://schemas.microsoft.com/office/drawing/2014/main" id="{E5F44D73-CBBF-4B11-BE47-DDE162691AB6}"/>
                </a:ext>
              </a:extLst>
            </p:cNvPr>
            <p:cNvCxnSpPr>
              <a:stCxn id="83" idx="2"/>
              <a:endCxn id="84"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1217">
              <a:extLst>
                <a:ext uri="{FF2B5EF4-FFF2-40B4-BE49-F238E27FC236}">
                  <a16:creationId xmlns:a16="http://schemas.microsoft.com/office/drawing/2014/main" id="{4A6BF939-46E4-4541-B53E-0FDE8CA038AC}"/>
                </a:ext>
              </a:extLst>
            </p:cNvPr>
            <p:cNvCxnSpPr>
              <a:cxnSpLocks/>
              <a:stCxn id="84" idx="2"/>
              <a:endCxn id="86"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1218">
              <a:extLst>
                <a:ext uri="{FF2B5EF4-FFF2-40B4-BE49-F238E27FC236}">
                  <a16:creationId xmlns:a16="http://schemas.microsoft.com/office/drawing/2014/main" id="{B8DB025F-D33E-42B6-BE98-C9D5296D0633}"/>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1219">
              <a:extLst>
                <a:ext uri="{FF2B5EF4-FFF2-40B4-BE49-F238E27FC236}">
                  <a16:creationId xmlns:a16="http://schemas.microsoft.com/office/drawing/2014/main" id="{569135C3-7357-4736-A516-89A1B3EDE60C}"/>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1220">
              <a:extLst>
                <a:ext uri="{FF2B5EF4-FFF2-40B4-BE49-F238E27FC236}">
                  <a16:creationId xmlns:a16="http://schemas.microsoft.com/office/drawing/2014/main" id="{F79E2E26-D604-4A70-9796-23D442F148AE}"/>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1221">
              <a:extLst>
                <a:ext uri="{FF2B5EF4-FFF2-40B4-BE49-F238E27FC236}">
                  <a16:creationId xmlns:a16="http://schemas.microsoft.com/office/drawing/2014/main" id="{B4926002-7BC7-48B2-9BB5-C175542C30AB}"/>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1222">
              <a:extLst>
                <a:ext uri="{FF2B5EF4-FFF2-40B4-BE49-F238E27FC236}">
                  <a16:creationId xmlns:a16="http://schemas.microsoft.com/office/drawing/2014/main" id="{BF1C54AE-4731-44F6-9FD1-2B7E92EE06C8}"/>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1223">
              <a:extLst>
                <a:ext uri="{FF2B5EF4-FFF2-40B4-BE49-F238E27FC236}">
                  <a16:creationId xmlns:a16="http://schemas.microsoft.com/office/drawing/2014/main" id="{2BB83B7F-13BD-4609-9905-F3D32D79DED5}"/>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1224">
              <a:extLst>
                <a:ext uri="{FF2B5EF4-FFF2-40B4-BE49-F238E27FC236}">
                  <a16:creationId xmlns:a16="http://schemas.microsoft.com/office/drawing/2014/main" id="{AC5E4032-030A-4BC2-A42A-E80AE7DE375C}"/>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四角形: 角を丸くする 100">
            <a:extLst>
              <a:ext uri="{FF2B5EF4-FFF2-40B4-BE49-F238E27FC236}">
                <a16:creationId xmlns:a16="http://schemas.microsoft.com/office/drawing/2014/main" id="{15D860D0-7165-4343-BA87-E396BBF4E555}"/>
              </a:ext>
            </a:extLst>
          </p:cNvPr>
          <p:cNvSpPr/>
          <p:nvPr/>
        </p:nvSpPr>
        <p:spPr bwMode="auto">
          <a:xfrm>
            <a:off x="882740"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2" name="直線矢印コネクタ 101">
            <a:extLst>
              <a:ext uri="{FF2B5EF4-FFF2-40B4-BE49-F238E27FC236}">
                <a16:creationId xmlns:a16="http://schemas.microsoft.com/office/drawing/2014/main" id="{854EFD58-068A-443E-B940-C269FAB3D8A6}"/>
              </a:ext>
            </a:extLst>
          </p:cNvPr>
          <p:cNvCxnSpPr>
            <a:cxnSpLocks/>
            <a:stCxn id="101" idx="3"/>
            <a:endCxn id="104" idx="1"/>
          </p:cNvCxnSpPr>
          <p:nvPr/>
        </p:nvCxnSpPr>
        <p:spPr>
          <a:xfrm>
            <a:off x="3365302" y="3147071"/>
            <a:ext cx="939680"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四角形: 角を丸くする 103">
            <a:extLst>
              <a:ext uri="{FF2B5EF4-FFF2-40B4-BE49-F238E27FC236}">
                <a16:creationId xmlns:a16="http://schemas.microsoft.com/office/drawing/2014/main" id="{A3AEE59F-0C92-4505-BB61-B8A096C2BF59}"/>
              </a:ext>
            </a:extLst>
          </p:cNvPr>
          <p:cNvSpPr/>
          <p:nvPr/>
        </p:nvSpPr>
        <p:spPr bwMode="auto">
          <a:xfrm>
            <a:off x="430498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四角形: 角を丸くする 106">
            <a:extLst>
              <a:ext uri="{FF2B5EF4-FFF2-40B4-BE49-F238E27FC236}">
                <a16:creationId xmlns:a16="http://schemas.microsoft.com/office/drawing/2014/main" id="{2969E935-7D3A-47AD-A923-EFC6336FF029}"/>
              </a:ext>
            </a:extLst>
          </p:cNvPr>
          <p:cNvSpPr/>
          <p:nvPr/>
        </p:nvSpPr>
        <p:spPr bwMode="auto">
          <a:xfrm>
            <a:off x="883854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直線矢印コネクタ 107">
            <a:extLst>
              <a:ext uri="{FF2B5EF4-FFF2-40B4-BE49-F238E27FC236}">
                <a16:creationId xmlns:a16="http://schemas.microsoft.com/office/drawing/2014/main" id="{830D4E0D-B7B4-4575-8E20-75D18C9A5547}"/>
              </a:ext>
            </a:extLst>
          </p:cNvPr>
          <p:cNvCxnSpPr>
            <a:cxnSpLocks/>
            <a:stCxn id="104" idx="3"/>
            <a:endCxn id="107" idx="1"/>
          </p:cNvCxnSpPr>
          <p:nvPr/>
        </p:nvCxnSpPr>
        <p:spPr>
          <a:xfrm>
            <a:off x="6787544" y="3147071"/>
            <a:ext cx="2050998"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1" name="Graphic 4">
            <a:extLst>
              <a:ext uri="{FF2B5EF4-FFF2-40B4-BE49-F238E27FC236}">
                <a16:creationId xmlns:a16="http://schemas.microsoft.com/office/drawing/2014/main" id="{65038D85-4AD0-45AB-8620-AD64BFF200E7}"/>
              </a:ext>
            </a:extLst>
          </p:cNvPr>
          <p:cNvGrpSpPr/>
          <p:nvPr/>
        </p:nvGrpSpPr>
        <p:grpSpPr>
          <a:xfrm>
            <a:off x="4181716" y="1535769"/>
            <a:ext cx="553330" cy="585877"/>
            <a:chOff x="11448302" y="6116320"/>
            <a:chExt cx="515552" cy="545879"/>
          </a:xfrm>
        </p:grpSpPr>
        <p:sp>
          <p:nvSpPr>
            <p:cNvPr id="112" name="Freeform: Shape 166">
              <a:extLst>
                <a:ext uri="{FF2B5EF4-FFF2-40B4-BE49-F238E27FC236}">
                  <a16:creationId xmlns:a16="http://schemas.microsoft.com/office/drawing/2014/main" id="{5E5CBBAB-9709-4C2B-814B-EC6BF3D34756}"/>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3" name="Freeform: Shape 167">
              <a:extLst>
                <a:ext uri="{FF2B5EF4-FFF2-40B4-BE49-F238E27FC236}">
                  <a16:creationId xmlns:a16="http://schemas.microsoft.com/office/drawing/2014/main" id="{D47CF9AF-B7C2-4DE8-ABC9-5E0B4C1A12C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4" name="Freeform: Shape 168">
              <a:extLst>
                <a:ext uri="{FF2B5EF4-FFF2-40B4-BE49-F238E27FC236}">
                  <a16:creationId xmlns:a16="http://schemas.microsoft.com/office/drawing/2014/main" id="{2C98B09D-5248-4964-9BDB-1406DE2501F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5" name="Freeform: Shape 169">
              <a:extLst>
                <a:ext uri="{FF2B5EF4-FFF2-40B4-BE49-F238E27FC236}">
                  <a16:creationId xmlns:a16="http://schemas.microsoft.com/office/drawing/2014/main" id="{DE2E136E-E814-4AD9-9CF2-8BAF4FB4DE7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grpSp>
      <p:pic>
        <p:nvPicPr>
          <p:cNvPr id="116" name="Picture 42">
            <a:extLst>
              <a:ext uri="{FF2B5EF4-FFF2-40B4-BE49-F238E27FC236}">
                <a16:creationId xmlns:a16="http://schemas.microsoft.com/office/drawing/2014/main" id="{CEA03F23-792C-4488-A0EE-1895BB90E92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49811" y="1596754"/>
            <a:ext cx="639579" cy="639581"/>
          </a:xfrm>
          <a:prstGeom prst="rect">
            <a:avLst/>
          </a:prstGeom>
        </p:spPr>
      </p:pic>
      <p:sp>
        <p:nvSpPr>
          <p:cNvPr id="119" name="TextBox 218">
            <a:extLst>
              <a:ext uri="{FF2B5EF4-FFF2-40B4-BE49-F238E27FC236}">
                <a16:creationId xmlns:a16="http://schemas.microsoft.com/office/drawing/2014/main" id="{C406DB88-F181-4862-87D6-F44C69E91B88}"/>
              </a:ext>
            </a:extLst>
          </p:cNvPr>
          <p:cNvSpPr txBox="1"/>
          <p:nvPr/>
        </p:nvSpPr>
        <p:spPr>
          <a:xfrm>
            <a:off x="999190" y="4226148"/>
            <a:ext cx="2371812" cy="298398"/>
          </a:xfrm>
          <a:prstGeom prst="rect">
            <a:avLst/>
          </a:prstGeom>
        </p:spPr>
        <p:txBody>
          <a:bodyPr wrap="square" lIns="35292" tIns="35292" rIns="35292" bIns="35292" anchor="ctr">
            <a:noAutofit/>
          </a:bodyPr>
          <a:lstStyle>
            <a:defPPr>
              <a:defRPr lang="en-US"/>
            </a:defPPr>
            <a:lvl1pPr marL="342900" indent="-342900" defTabSz="932597">
              <a:buSzPct val="90000"/>
              <a:buFont typeface="Wingdings" panose="05000000000000000000" pitchFamily="2" charset="2"/>
              <a:buChar char="ü"/>
              <a:defRPr sz="2000" kern="0">
                <a:latin typeface="+mn-ea"/>
                <a:cs typeface="Segoe UI Semibold" panose="020B0702040204020203" pitchFamily="34" charset="0"/>
              </a:defRPr>
            </a:lvl1pPr>
          </a:lstStyle>
          <a:p>
            <a:r>
              <a:rPr lang="ja-JP" altLang="en-US" sz="1961" dirty="0"/>
              <a:t>モデルのトレーニング</a:t>
            </a:r>
            <a:endParaRPr lang="en-US" altLang="ja-JP" sz="1961" dirty="0"/>
          </a:p>
          <a:p>
            <a:r>
              <a:rPr lang="ja-JP" altLang="en-US" sz="1961" dirty="0"/>
              <a:t>モデルの評価</a:t>
            </a:r>
            <a:endParaRPr lang="en-US" sz="1961" dirty="0"/>
          </a:p>
        </p:txBody>
      </p:sp>
      <p:sp>
        <p:nvSpPr>
          <p:cNvPr id="121" name="TextBox 218">
            <a:extLst>
              <a:ext uri="{FF2B5EF4-FFF2-40B4-BE49-F238E27FC236}">
                <a16:creationId xmlns:a16="http://schemas.microsoft.com/office/drawing/2014/main" id="{B5B5633F-C45D-4C16-8C92-7B8D32608C1F}"/>
              </a:ext>
            </a:extLst>
          </p:cNvPr>
          <p:cNvSpPr txBox="1"/>
          <p:nvPr/>
        </p:nvSpPr>
        <p:spPr>
          <a:xfrm>
            <a:off x="4354964" y="4016418"/>
            <a:ext cx="2493177" cy="667693"/>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トレーニング履歴管理</a:t>
            </a:r>
            <a:endParaRPr lang="en-US" altLang="ja-JP" sz="1961" dirty="0">
              <a:solidFill>
                <a:schemeClr val="tx1"/>
              </a:solidFill>
              <a:latin typeface="+mn-ea"/>
              <a:ea typeface="+mn-ea"/>
            </a:endParaRPr>
          </a:p>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モデル管理</a:t>
            </a:r>
          </a:p>
        </p:txBody>
      </p:sp>
      <p:sp>
        <p:nvSpPr>
          <p:cNvPr id="123" name="TextBox 218">
            <a:extLst>
              <a:ext uri="{FF2B5EF4-FFF2-40B4-BE49-F238E27FC236}">
                <a16:creationId xmlns:a16="http://schemas.microsoft.com/office/drawing/2014/main" id="{5EFA7D3A-B2D7-4DB8-A1D0-C9446E6F2167}"/>
              </a:ext>
            </a:extLst>
          </p:cNvPr>
          <p:cNvSpPr txBox="1"/>
          <p:nvPr/>
        </p:nvSpPr>
        <p:spPr>
          <a:xfrm>
            <a:off x="1310624" y="1721588"/>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Databricks</a:t>
            </a:r>
            <a:endParaRPr lang="en-US" sz="2353" dirty="0">
              <a:solidFill>
                <a:schemeClr val="tx1"/>
              </a:solidFill>
              <a:latin typeface="+mn-ea"/>
              <a:ea typeface="+mn-ea"/>
            </a:endParaRPr>
          </a:p>
        </p:txBody>
      </p:sp>
      <p:sp>
        <p:nvSpPr>
          <p:cNvPr id="125" name="TextBox 218">
            <a:extLst>
              <a:ext uri="{FF2B5EF4-FFF2-40B4-BE49-F238E27FC236}">
                <a16:creationId xmlns:a16="http://schemas.microsoft.com/office/drawing/2014/main" id="{7CC9AE38-C6C9-404F-BCF6-BE5F57A6A0AF}"/>
              </a:ext>
            </a:extLst>
          </p:cNvPr>
          <p:cNvSpPr txBox="1"/>
          <p:nvPr/>
        </p:nvSpPr>
        <p:spPr>
          <a:xfrm>
            <a:off x="4841643" y="1633751"/>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2353" dirty="0">
                <a:solidFill>
                  <a:schemeClr val="tx1"/>
                </a:solidFill>
                <a:latin typeface="+mn-ea"/>
                <a:ea typeface="+mn-ea"/>
              </a:rPr>
              <a:t>Azure Machine Learning Service</a:t>
            </a:r>
          </a:p>
        </p:txBody>
      </p:sp>
      <p:sp>
        <p:nvSpPr>
          <p:cNvPr id="131" name="四角形: 角を丸くする 130">
            <a:extLst>
              <a:ext uri="{FF2B5EF4-FFF2-40B4-BE49-F238E27FC236}">
                <a16:creationId xmlns:a16="http://schemas.microsoft.com/office/drawing/2014/main" id="{8A16A3BF-2BFB-4B1A-AF0C-5561B54363DC}"/>
              </a:ext>
            </a:extLst>
          </p:cNvPr>
          <p:cNvSpPr/>
          <p:nvPr/>
        </p:nvSpPr>
        <p:spPr bwMode="auto">
          <a:xfrm>
            <a:off x="8838542" y="4656536"/>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コネクタ: カギ線 134">
            <a:extLst>
              <a:ext uri="{FF2B5EF4-FFF2-40B4-BE49-F238E27FC236}">
                <a16:creationId xmlns:a16="http://schemas.microsoft.com/office/drawing/2014/main" id="{2F46F659-CF23-4E2B-BB0F-90A4CE08DD34}"/>
              </a:ext>
            </a:extLst>
          </p:cNvPr>
          <p:cNvCxnSpPr>
            <a:stCxn id="104" idx="3"/>
            <a:endCxn id="131" idx="1"/>
          </p:cNvCxnSpPr>
          <p:nvPr/>
        </p:nvCxnSpPr>
        <p:spPr>
          <a:xfrm>
            <a:off x="6787544" y="3147072"/>
            <a:ext cx="2050998" cy="2337078"/>
          </a:xfrm>
          <a:prstGeom prst="bentConnector3">
            <a:avLst>
              <a:gd name="adj1" fmla="val 66390"/>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Group 1170">
            <a:extLst>
              <a:ext uri="{FF2B5EF4-FFF2-40B4-BE49-F238E27FC236}">
                <a16:creationId xmlns:a16="http://schemas.microsoft.com/office/drawing/2014/main" id="{0D6CAE55-9B11-478B-9984-E5076EA5C80F}"/>
              </a:ext>
            </a:extLst>
          </p:cNvPr>
          <p:cNvGrpSpPr/>
          <p:nvPr/>
        </p:nvGrpSpPr>
        <p:grpSpPr>
          <a:xfrm>
            <a:off x="8837768" y="1794864"/>
            <a:ext cx="381424" cy="439381"/>
            <a:chOff x="8319571" y="1052079"/>
            <a:chExt cx="281791" cy="324608"/>
          </a:xfrm>
        </p:grpSpPr>
        <p:sp>
          <p:nvSpPr>
            <p:cNvPr id="139" name="Freeform 11">
              <a:extLst>
                <a:ext uri="{FF2B5EF4-FFF2-40B4-BE49-F238E27FC236}">
                  <a16:creationId xmlns:a16="http://schemas.microsoft.com/office/drawing/2014/main" id="{AB10089F-4A29-41F3-8C7D-2E76B1262B9F}"/>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0" name="Freeform 9">
              <a:extLst>
                <a:ext uri="{FF2B5EF4-FFF2-40B4-BE49-F238E27FC236}">
                  <a16:creationId xmlns:a16="http://schemas.microsoft.com/office/drawing/2014/main" id="{C2792693-AD8F-419C-B575-9AD7F2B7A781}"/>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1" name="Line 10">
              <a:extLst>
                <a:ext uri="{FF2B5EF4-FFF2-40B4-BE49-F238E27FC236}">
                  <a16:creationId xmlns:a16="http://schemas.microsoft.com/office/drawing/2014/main" id="{3DA715E0-3F56-4AE0-97C3-2F2B25B5F802}"/>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nvGrpSpPr>
            <p:cNvPr id="142" name="Group 1174">
              <a:extLst>
                <a:ext uri="{FF2B5EF4-FFF2-40B4-BE49-F238E27FC236}">
                  <a16:creationId xmlns:a16="http://schemas.microsoft.com/office/drawing/2014/main" id="{47D3CBFE-E56E-48FF-AD1E-5616114808A6}"/>
                </a:ext>
              </a:extLst>
            </p:cNvPr>
            <p:cNvGrpSpPr/>
            <p:nvPr/>
          </p:nvGrpSpPr>
          <p:grpSpPr>
            <a:xfrm>
              <a:off x="8388221" y="1223919"/>
              <a:ext cx="138521" cy="152768"/>
              <a:chOff x="9666704" y="1552972"/>
              <a:chExt cx="193453" cy="213350"/>
            </a:xfrm>
          </p:grpSpPr>
          <p:sp>
            <p:nvSpPr>
              <p:cNvPr id="143" name="Rectangle 5">
                <a:extLst>
                  <a:ext uri="{FF2B5EF4-FFF2-40B4-BE49-F238E27FC236}">
                    <a16:creationId xmlns:a16="http://schemas.microsoft.com/office/drawing/2014/main" id="{BCA81DF3-166A-4D88-A0CA-39B9C4BF5DEC}"/>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4" name="Line 6">
                <a:extLst>
                  <a:ext uri="{FF2B5EF4-FFF2-40B4-BE49-F238E27FC236}">
                    <a16:creationId xmlns:a16="http://schemas.microsoft.com/office/drawing/2014/main" id="{9DCEC471-3F5A-41C5-B483-0E22DA878113}"/>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5" name="Line 7">
                <a:extLst>
                  <a:ext uri="{FF2B5EF4-FFF2-40B4-BE49-F238E27FC236}">
                    <a16:creationId xmlns:a16="http://schemas.microsoft.com/office/drawing/2014/main" id="{EBF75E3D-7D0E-4D04-88D2-2313890959BB}"/>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6" name="Line 8">
                <a:extLst>
                  <a:ext uri="{FF2B5EF4-FFF2-40B4-BE49-F238E27FC236}">
                    <a16:creationId xmlns:a16="http://schemas.microsoft.com/office/drawing/2014/main" id="{F66A180B-CF32-488E-9019-4DA5EEC70D49}"/>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grpSp>
      <p:grpSp>
        <p:nvGrpSpPr>
          <p:cNvPr id="147" name="Group 1179">
            <a:extLst>
              <a:ext uri="{FF2B5EF4-FFF2-40B4-BE49-F238E27FC236}">
                <a16:creationId xmlns:a16="http://schemas.microsoft.com/office/drawing/2014/main" id="{569627DB-EB56-482B-9415-52406CB7E3BA}"/>
              </a:ext>
            </a:extLst>
          </p:cNvPr>
          <p:cNvGrpSpPr/>
          <p:nvPr/>
        </p:nvGrpSpPr>
        <p:grpSpPr>
          <a:xfrm>
            <a:off x="8783186" y="1299384"/>
            <a:ext cx="490587" cy="353046"/>
            <a:chOff x="10170373" y="1369048"/>
            <a:chExt cx="574992" cy="413788"/>
          </a:xfrm>
        </p:grpSpPr>
        <p:sp>
          <p:nvSpPr>
            <p:cNvPr id="148" name="Freeform 15">
              <a:extLst>
                <a:ext uri="{FF2B5EF4-FFF2-40B4-BE49-F238E27FC236}">
                  <a16:creationId xmlns:a16="http://schemas.microsoft.com/office/drawing/2014/main" id="{A7860AE9-E177-4954-9736-ED767BE41CA2}"/>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9" name="Freeform 16">
              <a:extLst>
                <a:ext uri="{FF2B5EF4-FFF2-40B4-BE49-F238E27FC236}">
                  <a16:creationId xmlns:a16="http://schemas.microsoft.com/office/drawing/2014/main" id="{F2185F68-86EE-4CD7-892B-0706A1E11458}"/>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0" name="Line 17">
              <a:extLst>
                <a:ext uri="{FF2B5EF4-FFF2-40B4-BE49-F238E27FC236}">
                  <a16:creationId xmlns:a16="http://schemas.microsoft.com/office/drawing/2014/main" id="{44084F3B-E94C-4628-8697-35481919D6F9}"/>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1" name="Line 18">
              <a:extLst>
                <a:ext uri="{FF2B5EF4-FFF2-40B4-BE49-F238E27FC236}">
                  <a16:creationId xmlns:a16="http://schemas.microsoft.com/office/drawing/2014/main" id="{D53266ED-6501-476E-99F9-B7B2D175E3D3}"/>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2" name="Freeform 19">
              <a:extLst>
                <a:ext uri="{FF2B5EF4-FFF2-40B4-BE49-F238E27FC236}">
                  <a16:creationId xmlns:a16="http://schemas.microsoft.com/office/drawing/2014/main" id="{64EF4812-A3E4-4CDB-B617-2C74404E0148}"/>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3" name="Freeform 20">
              <a:extLst>
                <a:ext uri="{FF2B5EF4-FFF2-40B4-BE49-F238E27FC236}">
                  <a16:creationId xmlns:a16="http://schemas.microsoft.com/office/drawing/2014/main" id="{37057C73-2ECD-4FB2-9DFA-0ED023702943}"/>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4" name="Line 21">
              <a:extLst>
                <a:ext uri="{FF2B5EF4-FFF2-40B4-BE49-F238E27FC236}">
                  <a16:creationId xmlns:a16="http://schemas.microsoft.com/office/drawing/2014/main" id="{E9008841-996E-49A2-877F-0B476796E173}"/>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5" name="Line 22">
              <a:extLst>
                <a:ext uri="{FF2B5EF4-FFF2-40B4-BE49-F238E27FC236}">
                  <a16:creationId xmlns:a16="http://schemas.microsoft.com/office/drawing/2014/main" id="{126B7A21-987F-4DA8-85E5-323B4C9CC831}"/>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6" name="Freeform 23">
              <a:extLst>
                <a:ext uri="{FF2B5EF4-FFF2-40B4-BE49-F238E27FC236}">
                  <a16:creationId xmlns:a16="http://schemas.microsoft.com/office/drawing/2014/main" id="{4512F393-1793-4668-BED8-42195EB79AA6}"/>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7" name="Freeform 24">
              <a:extLst>
                <a:ext uri="{FF2B5EF4-FFF2-40B4-BE49-F238E27FC236}">
                  <a16:creationId xmlns:a16="http://schemas.microsoft.com/office/drawing/2014/main" id="{E1F697FE-A3C5-4BA9-AA83-B862A5D65F16}"/>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8" name="Line 25">
              <a:extLst>
                <a:ext uri="{FF2B5EF4-FFF2-40B4-BE49-F238E27FC236}">
                  <a16:creationId xmlns:a16="http://schemas.microsoft.com/office/drawing/2014/main" id="{BE97BA18-1825-4BC8-A2F9-F0193642BD29}"/>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9" name="Line 26">
              <a:extLst>
                <a:ext uri="{FF2B5EF4-FFF2-40B4-BE49-F238E27FC236}">
                  <a16:creationId xmlns:a16="http://schemas.microsoft.com/office/drawing/2014/main" id="{41C8A7B7-E23B-425E-9180-DF46DA8F340C}"/>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0" name="Freeform 27">
              <a:extLst>
                <a:ext uri="{FF2B5EF4-FFF2-40B4-BE49-F238E27FC236}">
                  <a16:creationId xmlns:a16="http://schemas.microsoft.com/office/drawing/2014/main" id="{7F6847FB-C851-49D9-908A-F7AFBECD5034}"/>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1" name="Freeform 28">
              <a:extLst>
                <a:ext uri="{FF2B5EF4-FFF2-40B4-BE49-F238E27FC236}">
                  <a16:creationId xmlns:a16="http://schemas.microsoft.com/office/drawing/2014/main" id="{57B5322F-0527-4D04-B42C-B6502BF89A29}"/>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2" name="Line 29">
              <a:extLst>
                <a:ext uri="{FF2B5EF4-FFF2-40B4-BE49-F238E27FC236}">
                  <a16:creationId xmlns:a16="http://schemas.microsoft.com/office/drawing/2014/main" id="{A6EA1DD0-B1B8-452E-9876-11AF794A55BA}"/>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3" name="Line 30">
              <a:extLst>
                <a:ext uri="{FF2B5EF4-FFF2-40B4-BE49-F238E27FC236}">
                  <a16:creationId xmlns:a16="http://schemas.microsoft.com/office/drawing/2014/main" id="{D3B04541-98FA-4F41-BA14-E93BDD658D53}"/>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4" name="Freeform 31">
              <a:extLst>
                <a:ext uri="{FF2B5EF4-FFF2-40B4-BE49-F238E27FC236}">
                  <a16:creationId xmlns:a16="http://schemas.microsoft.com/office/drawing/2014/main" id="{9C4A42A7-9D54-40DA-89D8-9811BDFA4E97}"/>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5" name="Freeform 32">
              <a:extLst>
                <a:ext uri="{FF2B5EF4-FFF2-40B4-BE49-F238E27FC236}">
                  <a16:creationId xmlns:a16="http://schemas.microsoft.com/office/drawing/2014/main" id="{54E845CB-266A-4519-969C-A17B9144D464}"/>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6" name="Line 33">
              <a:extLst>
                <a:ext uri="{FF2B5EF4-FFF2-40B4-BE49-F238E27FC236}">
                  <a16:creationId xmlns:a16="http://schemas.microsoft.com/office/drawing/2014/main" id="{ACBF2071-359C-470D-9CCD-6C0172ABF11D}"/>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7" name="Line 34">
              <a:extLst>
                <a:ext uri="{FF2B5EF4-FFF2-40B4-BE49-F238E27FC236}">
                  <a16:creationId xmlns:a16="http://schemas.microsoft.com/office/drawing/2014/main" id="{84041495-3546-4946-B31C-E9B13A345399}"/>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8" name="Freeform 35">
              <a:extLst>
                <a:ext uri="{FF2B5EF4-FFF2-40B4-BE49-F238E27FC236}">
                  <a16:creationId xmlns:a16="http://schemas.microsoft.com/office/drawing/2014/main" id="{80CB092D-6CEB-4DEE-B51A-11C4F46EB01D}"/>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9" name="Freeform 36">
              <a:extLst>
                <a:ext uri="{FF2B5EF4-FFF2-40B4-BE49-F238E27FC236}">
                  <a16:creationId xmlns:a16="http://schemas.microsoft.com/office/drawing/2014/main" id="{9391A94A-25F3-4A1C-88E1-741B96113467}"/>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0" name="Line 37">
              <a:extLst>
                <a:ext uri="{FF2B5EF4-FFF2-40B4-BE49-F238E27FC236}">
                  <a16:creationId xmlns:a16="http://schemas.microsoft.com/office/drawing/2014/main" id="{88F43ED0-0487-4375-9D2C-D0006F0B6871}"/>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1" name="Line 38">
              <a:extLst>
                <a:ext uri="{FF2B5EF4-FFF2-40B4-BE49-F238E27FC236}">
                  <a16:creationId xmlns:a16="http://schemas.microsoft.com/office/drawing/2014/main" id="{98EEA828-9128-478B-B2B4-2DE30BA3B1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2" name="Freeform 39">
              <a:extLst>
                <a:ext uri="{FF2B5EF4-FFF2-40B4-BE49-F238E27FC236}">
                  <a16:creationId xmlns:a16="http://schemas.microsoft.com/office/drawing/2014/main" id="{CE085D9F-0CF4-458E-AB21-B3FEC11725B9}"/>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3" name="Freeform 40">
              <a:extLst>
                <a:ext uri="{FF2B5EF4-FFF2-40B4-BE49-F238E27FC236}">
                  <a16:creationId xmlns:a16="http://schemas.microsoft.com/office/drawing/2014/main" id="{18E1F117-1AC5-497E-99A3-9472CE27E01F}"/>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4" name="Line 41">
              <a:extLst>
                <a:ext uri="{FF2B5EF4-FFF2-40B4-BE49-F238E27FC236}">
                  <a16:creationId xmlns:a16="http://schemas.microsoft.com/office/drawing/2014/main" id="{13BB71D7-35B5-42B7-AEF5-AA5BF393E659}"/>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5" name="Line 42">
              <a:extLst>
                <a:ext uri="{FF2B5EF4-FFF2-40B4-BE49-F238E27FC236}">
                  <a16:creationId xmlns:a16="http://schemas.microsoft.com/office/drawing/2014/main" id="{2EDDB8A8-4D88-43DE-A3E0-3C7DF800A101}"/>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pic>
        <p:nvPicPr>
          <p:cNvPr id="176" name="Picture 8" descr="Image result for docker">
            <a:extLst>
              <a:ext uri="{FF2B5EF4-FFF2-40B4-BE49-F238E27FC236}">
                <a16:creationId xmlns:a16="http://schemas.microsoft.com/office/drawing/2014/main" id="{072F3CB6-04A0-46A5-AF91-21AE41146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178" y="2611072"/>
            <a:ext cx="620387" cy="463561"/>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218">
            <a:extLst>
              <a:ext uri="{FF2B5EF4-FFF2-40B4-BE49-F238E27FC236}">
                <a16:creationId xmlns:a16="http://schemas.microsoft.com/office/drawing/2014/main" id="{CB6D589F-45ED-40CC-BA68-BA445E38E69A}"/>
              </a:ext>
            </a:extLst>
          </p:cNvPr>
          <p:cNvSpPr txBox="1"/>
          <p:nvPr/>
        </p:nvSpPr>
        <p:spPr>
          <a:xfrm>
            <a:off x="9439029" y="1560691"/>
            <a:ext cx="2618776"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Kubernetes</a:t>
            </a:r>
            <a:r>
              <a:rPr lang="ja-JP" altLang="en-US" sz="2353" dirty="0">
                <a:solidFill>
                  <a:schemeClr val="tx1"/>
                </a:solidFill>
                <a:latin typeface="+mn-ea"/>
                <a:ea typeface="+mn-ea"/>
              </a:rPr>
              <a:t> </a:t>
            </a:r>
            <a:r>
              <a:rPr lang="en-US" altLang="ja-JP" sz="2353" dirty="0">
                <a:solidFill>
                  <a:schemeClr val="tx1"/>
                </a:solidFill>
                <a:latin typeface="+mn-ea"/>
                <a:ea typeface="+mn-ea"/>
              </a:rPr>
              <a:t>Service</a:t>
            </a:r>
            <a:r>
              <a:rPr lang="ja-JP" altLang="en-US" sz="2353" dirty="0">
                <a:solidFill>
                  <a:schemeClr val="tx1"/>
                </a:solidFill>
                <a:latin typeface="+mn-ea"/>
                <a:ea typeface="+mn-ea"/>
              </a:rPr>
              <a:t> </a:t>
            </a:r>
            <a:r>
              <a:rPr lang="en-US" altLang="ja-JP" sz="2353" dirty="0">
                <a:solidFill>
                  <a:schemeClr val="tx1"/>
                </a:solidFill>
                <a:latin typeface="+mn-ea"/>
                <a:ea typeface="+mn-ea"/>
              </a:rPr>
              <a:t>/ Azure Container Instance</a:t>
            </a:r>
            <a:endParaRPr lang="en-US" sz="2353" dirty="0">
              <a:solidFill>
                <a:schemeClr val="tx1"/>
              </a:solidFill>
              <a:latin typeface="+mn-ea"/>
              <a:ea typeface="+mn-ea"/>
            </a:endParaRPr>
          </a:p>
        </p:txBody>
      </p:sp>
      <p:sp>
        <p:nvSpPr>
          <p:cNvPr id="188" name="TextBox 218">
            <a:extLst>
              <a:ext uri="{FF2B5EF4-FFF2-40B4-BE49-F238E27FC236}">
                <a16:creationId xmlns:a16="http://schemas.microsoft.com/office/drawing/2014/main" id="{43AB4541-2201-4CD5-A1D3-923F390A1354}"/>
              </a:ext>
            </a:extLst>
          </p:cNvPr>
          <p:cNvSpPr txBox="1"/>
          <p:nvPr/>
        </p:nvSpPr>
        <p:spPr>
          <a:xfrm>
            <a:off x="7447146" y="2697053"/>
            <a:ext cx="1037061"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altLang="ja-JP" sz="2353" dirty="0">
                <a:solidFill>
                  <a:schemeClr val="tx1"/>
                </a:solidFill>
                <a:latin typeface="+mn-ea"/>
                <a:ea typeface="+mn-ea"/>
              </a:rPr>
              <a:t>Docker</a:t>
            </a:r>
            <a:endParaRPr lang="en-US" sz="2353" dirty="0">
              <a:solidFill>
                <a:schemeClr val="tx1"/>
              </a:solidFill>
              <a:latin typeface="+mn-ea"/>
              <a:ea typeface="+mn-ea"/>
            </a:endParaRPr>
          </a:p>
        </p:txBody>
      </p:sp>
      <p:sp>
        <p:nvSpPr>
          <p:cNvPr id="189" name="TextBox 218">
            <a:extLst>
              <a:ext uri="{FF2B5EF4-FFF2-40B4-BE49-F238E27FC236}">
                <a16:creationId xmlns:a16="http://schemas.microsoft.com/office/drawing/2014/main" id="{EE003591-85E7-498B-A122-5D618D574383}"/>
              </a:ext>
            </a:extLst>
          </p:cNvPr>
          <p:cNvSpPr txBox="1"/>
          <p:nvPr/>
        </p:nvSpPr>
        <p:spPr>
          <a:xfrm>
            <a:off x="1044181" y="4892109"/>
            <a:ext cx="6975168" cy="6312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ライブラリに、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a:t>
            </a:r>
            <a:r>
              <a:rPr lang="ja-JP" altLang="en-US" sz="2745" dirty="0">
                <a:latin typeface="+mn-ea"/>
                <a:ea typeface="+mn-ea"/>
              </a:rPr>
              <a:t> をインポート</a:t>
            </a:r>
            <a:endParaRPr lang="en-US" altLang="ja-JP" sz="2745" dirty="0">
              <a:latin typeface="+mn-ea"/>
              <a:ea typeface="+mn-ea"/>
            </a:endParaRPr>
          </a:p>
        </p:txBody>
      </p:sp>
      <p:sp>
        <p:nvSpPr>
          <p:cNvPr id="201" name="TextBox 218">
            <a:extLst>
              <a:ext uri="{FF2B5EF4-FFF2-40B4-BE49-F238E27FC236}">
                <a16:creationId xmlns:a16="http://schemas.microsoft.com/office/drawing/2014/main" id="{D0367AB6-D387-4106-B0A8-3FD63AD73A57}"/>
              </a:ext>
            </a:extLst>
          </p:cNvPr>
          <p:cNvSpPr txBox="1"/>
          <p:nvPr/>
        </p:nvSpPr>
        <p:spPr>
          <a:xfrm>
            <a:off x="9509706" y="4241646"/>
            <a:ext cx="2050998"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IoT</a:t>
            </a:r>
            <a:r>
              <a:rPr lang="ja-JP" altLang="en-US" sz="2353" dirty="0">
                <a:solidFill>
                  <a:schemeClr val="tx1"/>
                </a:solidFill>
                <a:latin typeface="+mn-ea"/>
                <a:ea typeface="+mn-ea"/>
              </a:rPr>
              <a:t> </a:t>
            </a:r>
            <a:r>
              <a:rPr lang="en-US" altLang="ja-JP" sz="2353" dirty="0">
                <a:solidFill>
                  <a:schemeClr val="tx1"/>
                </a:solidFill>
                <a:latin typeface="+mn-ea"/>
                <a:ea typeface="+mn-ea"/>
              </a:rPr>
              <a:t>Edge</a:t>
            </a:r>
            <a:endParaRPr lang="en-US" sz="2353" dirty="0">
              <a:solidFill>
                <a:schemeClr val="tx1"/>
              </a:solidFill>
              <a:latin typeface="+mn-ea"/>
              <a:ea typeface="+mn-ea"/>
            </a:endParaRPr>
          </a:p>
        </p:txBody>
      </p:sp>
      <p:sp>
        <p:nvSpPr>
          <p:cNvPr id="207" name="TextBox 218">
            <a:extLst>
              <a:ext uri="{FF2B5EF4-FFF2-40B4-BE49-F238E27FC236}">
                <a16:creationId xmlns:a16="http://schemas.microsoft.com/office/drawing/2014/main" id="{C42BF731-2A53-42CC-9A09-4EC85070E972}"/>
              </a:ext>
            </a:extLst>
          </p:cNvPr>
          <p:cNvSpPr txBox="1"/>
          <p:nvPr/>
        </p:nvSpPr>
        <p:spPr>
          <a:xfrm>
            <a:off x="1044181" y="5632820"/>
            <a:ext cx="6975168" cy="6689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ノートブックから、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 </a:t>
            </a:r>
            <a:r>
              <a:rPr lang="ja-JP" altLang="en-US" sz="2745" dirty="0">
                <a:latin typeface="+mn-ea"/>
                <a:ea typeface="+mn-ea"/>
              </a:rPr>
              <a:t>を呼び出し</a:t>
            </a:r>
            <a:endParaRPr lang="en-US" altLang="ja-JP" sz="2745" dirty="0">
              <a:latin typeface="+mn-ea"/>
              <a:ea typeface="+mn-ea"/>
            </a:endParaRPr>
          </a:p>
        </p:txBody>
      </p:sp>
      <p:pic>
        <p:nvPicPr>
          <p:cNvPr id="209" name="Picture 19">
            <a:extLst>
              <a:ext uri="{FF2B5EF4-FFF2-40B4-BE49-F238E27FC236}">
                <a16:creationId xmlns:a16="http://schemas.microsoft.com/office/drawing/2014/main" id="{E8F00A84-8700-43F7-A665-FD26EC394FA2}"/>
              </a:ext>
            </a:extLst>
          </p:cNvPr>
          <p:cNvPicPr>
            <a:picLocks noChangeAspect="1"/>
          </p:cNvPicPr>
          <p:nvPr/>
        </p:nvPicPr>
        <p:blipFill rotWithShape="1">
          <a:blip r:embed="rId5"/>
          <a:srcRect r="-2018" b="28467"/>
          <a:stretch/>
        </p:blipFill>
        <p:spPr>
          <a:xfrm>
            <a:off x="8956745" y="4187061"/>
            <a:ext cx="455644" cy="431925"/>
          </a:xfrm>
          <a:prstGeom prst="rect">
            <a:avLst/>
          </a:prstGeom>
        </p:spPr>
      </p:pic>
      <p:sp>
        <p:nvSpPr>
          <p:cNvPr id="211" name="四角形: 角を丸くする 210">
            <a:extLst>
              <a:ext uri="{FF2B5EF4-FFF2-40B4-BE49-F238E27FC236}">
                <a16:creationId xmlns:a16="http://schemas.microsoft.com/office/drawing/2014/main" id="{2D3AB266-C5EE-44E5-81FF-876CC79434C2}"/>
              </a:ext>
            </a:extLst>
          </p:cNvPr>
          <p:cNvSpPr/>
          <p:nvPr/>
        </p:nvSpPr>
        <p:spPr bwMode="auto">
          <a:xfrm>
            <a:off x="4684323" y="1125202"/>
            <a:ext cx="2175214" cy="3117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92" tIns="70585" rIns="35292"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a:t>
            </a:r>
            <a:r>
              <a:rPr lang="ja-JP" altLang="en-US" sz="1765" dirty="0">
                <a:gradFill>
                  <a:gsLst>
                    <a:gs pos="0">
                      <a:srgbClr val="FFFFFF"/>
                    </a:gs>
                    <a:gs pos="100000">
                      <a:srgbClr val="FFFFFF"/>
                    </a:gs>
                  </a:gsLst>
                  <a:lin ang="5400000" scaled="0"/>
                </a:gradFill>
                <a:ea typeface="Segoe UI" pitchFamily="34" charset="0"/>
                <a:cs typeface="Segoe UI" pitchFamily="34" charset="0"/>
              </a:rPr>
              <a:t> </a:t>
            </a:r>
            <a:r>
              <a:rPr lang="en-US" altLang="ja-JP" sz="1765" dirty="0">
                <a:gradFill>
                  <a:gsLst>
                    <a:gs pos="0">
                      <a:srgbClr val="FFFFFF"/>
                    </a:gs>
                    <a:gs pos="100000">
                      <a:srgbClr val="FFFFFF"/>
                    </a:gs>
                  </a:gsLst>
                  <a:lin ang="5400000" scaled="0"/>
                </a:gradFill>
                <a:ea typeface="Segoe UI" pitchFamily="34" charset="0"/>
                <a:cs typeface="Segoe UI" pitchFamily="34" charset="0"/>
              </a:rPr>
              <a:t>Preview</a:t>
            </a:r>
            <a:endParaRPr lang="ja-JP" alt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78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20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1C079B-ADEA-45A9-B3C1-96BA16A575C6}"/>
              </a:ext>
            </a:extLst>
          </p:cNvPr>
          <p:cNvSpPr>
            <a:spLocks noGrp="1"/>
          </p:cNvSpPr>
          <p:nvPr>
            <p:ph type="title"/>
          </p:nvPr>
        </p:nvSpPr>
        <p:spPr/>
        <p:txBody>
          <a:bodyPr/>
          <a:lstStyle/>
          <a:p>
            <a:r>
              <a:rPr kumimoji="1" lang="en-US" altLang="ja-JP" dirty="0"/>
              <a:t>Azure Notebook</a:t>
            </a:r>
            <a:endParaRPr kumimoji="1" lang="ja-JP" altLang="en-US" dirty="0"/>
          </a:p>
        </p:txBody>
      </p:sp>
    </p:spTree>
    <p:extLst>
      <p:ext uri="{BB962C8B-B14F-4D97-AF65-F5344CB8AC3E}">
        <p14:creationId xmlns:p14="http://schemas.microsoft.com/office/powerpoint/2010/main" val="8878059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9BA-D0FC-E34D-A7EA-E042426C70B7}"/>
              </a:ext>
            </a:extLst>
          </p:cNvPr>
          <p:cNvSpPr>
            <a:spLocks noGrp="1"/>
          </p:cNvSpPr>
          <p:nvPr>
            <p:ph type="title"/>
          </p:nvPr>
        </p:nvSpPr>
        <p:spPr/>
        <p:txBody>
          <a:bodyPr/>
          <a:lstStyle/>
          <a:p>
            <a:pPr algn="ctr"/>
            <a:r>
              <a:rPr lang="en-US" altLang="ja" sz="4800" dirty="0">
                <a:latin typeface="+mj-lt"/>
              </a:rPr>
              <a:t>Azure Notebook</a:t>
            </a:r>
            <a:endParaRPr lang="en-US" sz="4800" dirty="0">
              <a:latin typeface="+mj-lt"/>
            </a:endParaRPr>
          </a:p>
        </p:txBody>
      </p:sp>
      <p:grpSp>
        <p:nvGrpSpPr>
          <p:cNvPr id="6" name="Group 5">
            <a:extLst>
              <a:ext uri="{FF2B5EF4-FFF2-40B4-BE49-F238E27FC236}">
                <a16:creationId xmlns:a16="http://schemas.microsoft.com/office/drawing/2014/main" id="{DE1BCD42-2DC1-1542-8A3B-615F97426494}"/>
              </a:ext>
            </a:extLst>
          </p:cNvPr>
          <p:cNvGrpSpPr/>
          <p:nvPr/>
        </p:nvGrpSpPr>
        <p:grpSpPr>
          <a:xfrm>
            <a:off x="-511020" y="981299"/>
            <a:ext cx="7655029" cy="5419501"/>
            <a:chOff x="-430197" y="1005400"/>
            <a:chExt cx="8152313" cy="5771561"/>
          </a:xfrm>
        </p:grpSpPr>
        <p:pic>
          <p:nvPicPr>
            <p:cNvPr id="3" name="Picture 2">
              <a:extLst>
                <a:ext uri="{FF2B5EF4-FFF2-40B4-BE49-F238E27FC236}">
                  <a16:creationId xmlns:a16="http://schemas.microsoft.com/office/drawing/2014/main" id="{6CCF40F2-3AF5-714F-BEE8-758007DF15B7}"/>
                </a:ext>
              </a:extLst>
            </p:cNvPr>
            <p:cNvPicPr>
              <a:picLocks noChangeAspect="1"/>
            </p:cNvPicPr>
            <p:nvPr/>
          </p:nvPicPr>
          <p:blipFill>
            <a:blip r:embed="rId2"/>
            <a:stretch>
              <a:fillRect/>
            </a:stretch>
          </p:blipFill>
          <p:spPr>
            <a:xfrm>
              <a:off x="1018095" y="2248824"/>
              <a:ext cx="5255731" cy="3115028"/>
            </a:xfrm>
            <a:prstGeom prst="rect">
              <a:avLst/>
            </a:prstGeom>
          </p:spPr>
        </p:pic>
        <p:pic>
          <p:nvPicPr>
            <p:cNvPr id="5" name="Picture 4">
              <a:extLst>
                <a:ext uri="{FF2B5EF4-FFF2-40B4-BE49-F238E27FC236}">
                  <a16:creationId xmlns:a16="http://schemas.microsoft.com/office/drawing/2014/main" id="{D275122C-FCF9-DE4F-A99E-FCCF3B00CB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0197" y="1005400"/>
              <a:ext cx="8152313" cy="5771561"/>
            </a:xfrm>
            <a:prstGeom prst="rect">
              <a:avLst/>
            </a:prstGeom>
          </p:spPr>
        </p:pic>
      </p:grpSp>
      <p:sp>
        <p:nvSpPr>
          <p:cNvPr id="7" name="TextBox 6">
            <a:extLst>
              <a:ext uri="{FF2B5EF4-FFF2-40B4-BE49-F238E27FC236}">
                <a16:creationId xmlns:a16="http://schemas.microsoft.com/office/drawing/2014/main" id="{2CCD4FF9-FD10-1B42-8CDD-EDDCC18E6738}"/>
              </a:ext>
            </a:extLst>
          </p:cNvPr>
          <p:cNvSpPr txBox="1"/>
          <p:nvPr/>
        </p:nvSpPr>
        <p:spPr>
          <a:xfrm>
            <a:off x="6369378" y="2345387"/>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Jupyter</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Nobook</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の無償環境</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8" name="TextBox 7">
            <a:extLst>
              <a:ext uri="{FF2B5EF4-FFF2-40B4-BE49-F238E27FC236}">
                <a16:creationId xmlns:a16="http://schemas.microsoft.com/office/drawing/2014/main" id="{D145182A-8487-BB4E-AA42-2A9241FC2A22}"/>
              </a:ext>
            </a:extLst>
          </p:cNvPr>
          <p:cNvSpPr txBox="1"/>
          <p:nvPr/>
        </p:nvSpPr>
        <p:spPr>
          <a:xfrm>
            <a:off x="6369378" y="3152001"/>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DSVM</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との接続も可能</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9" name="TextBox 8">
            <a:extLst>
              <a:ext uri="{FF2B5EF4-FFF2-40B4-BE49-F238E27FC236}">
                <a16:creationId xmlns:a16="http://schemas.microsoft.com/office/drawing/2014/main" id="{94B33A1C-B85F-CD4B-B5B7-0C61045D58D4}"/>
              </a:ext>
            </a:extLst>
          </p:cNvPr>
          <p:cNvSpPr txBox="1"/>
          <p:nvPr/>
        </p:nvSpPr>
        <p:spPr>
          <a:xfrm>
            <a:off x="6369378" y="4055595"/>
            <a:ext cx="5509260" cy="86177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Azure Machine Learning service Python SDK </a:t>
            </a:r>
            <a:r>
              <a:rPr kumimoji="0" lang="ja" alt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インストール</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済み</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0" name="TextBox 9">
            <a:extLst>
              <a:ext uri="{FF2B5EF4-FFF2-40B4-BE49-F238E27FC236}">
                <a16:creationId xmlns:a16="http://schemas.microsoft.com/office/drawing/2014/main" id="{FEFB7343-B968-F142-A7AD-36B35F6B558E}"/>
              </a:ext>
            </a:extLst>
          </p:cNvPr>
          <p:cNvSpPr txBox="1"/>
          <p:nvPr/>
        </p:nvSpPr>
        <p:spPr>
          <a:xfrm>
            <a:off x="6369378" y="5344493"/>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GPU</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環境も提供予定</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t>
            </a:r>
            <a:r>
              <a:rPr kumimoji="0" lang="ja-JP" alt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時期未定</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6406087B-3B41-B646-A1EA-FEB74ABD36DA}"/>
              </a:ext>
            </a:extLst>
          </p:cNvPr>
          <p:cNvSpPr/>
          <p:nvPr/>
        </p:nvSpPr>
        <p:spPr>
          <a:xfrm>
            <a:off x="1547708" y="5531089"/>
            <a:ext cx="3537571" cy="400110"/>
          </a:xfrm>
          <a:prstGeom prst="rect">
            <a:avLst/>
          </a:prstGeom>
        </p:spPr>
        <p:txBody>
          <a:bodyPr wrap="none">
            <a:spAutoFit/>
          </a:bodyPr>
          <a:lstStyle/>
          <a:p>
            <a:r>
              <a:rPr lang="en-US" sz="2000" dirty="0">
                <a:hlinkClick r:id="rId4"/>
              </a:rPr>
              <a:t>https://notebooks.azure.com/</a:t>
            </a:r>
            <a:endParaRPr lang="en-US" sz="2000" dirty="0"/>
          </a:p>
        </p:txBody>
      </p:sp>
    </p:spTree>
    <p:extLst>
      <p:ext uri="{BB962C8B-B14F-4D97-AF65-F5344CB8AC3E}">
        <p14:creationId xmlns:p14="http://schemas.microsoft.com/office/powerpoint/2010/main" val="180178369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9DBC812-4E7D-43FA-B1AA-F340F6646BDF}"/>
              </a:ext>
            </a:extLst>
          </p:cNvPr>
          <p:cNvSpPr>
            <a:spLocks noGrp="1"/>
          </p:cNvSpPr>
          <p:nvPr>
            <p:ph type="title"/>
          </p:nvPr>
        </p:nvSpPr>
        <p:spPr/>
        <p:txBody>
          <a:bodyPr/>
          <a:lstStyle/>
          <a:p>
            <a:r>
              <a:rPr kumimoji="1" lang="en-US" altLang="ja-JP" dirty="0"/>
              <a:t>Azure IoT Edge</a:t>
            </a:r>
            <a:endParaRPr kumimoji="1" lang="ja-JP" altLang="en-US" dirty="0"/>
          </a:p>
        </p:txBody>
      </p:sp>
    </p:spTree>
    <p:extLst>
      <p:ext uri="{BB962C8B-B14F-4D97-AF65-F5344CB8AC3E}">
        <p14:creationId xmlns:p14="http://schemas.microsoft.com/office/powerpoint/2010/main" val="296973196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25DE2-6770-4D1D-971D-E58A3DA11C8F}"/>
              </a:ext>
            </a:extLst>
          </p:cNvPr>
          <p:cNvSpPr>
            <a:spLocks noGrp="1"/>
          </p:cNvSpPr>
          <p:nvPr>
            <p:ph type="title"/>
          </p:nvPr>
        </p:nvSpPr>
        <p:spPr/>
        <p:txBody>
          <a:bodyPr/>
          <a:lstStyle/>
          <a:p>
            <a:r>
              <a:rPr kumimoji="1" lang="ja-JP" altLang="en-US" dirty="0"/>
              <a:t>要件を踏まえた適材適所な配置</a:t>
            </a:r>
          </a:p>
        </p:txBody>
      </p:sp>
      <p:sp>
        <p:nvSpPr>
          <p:cNvPr id="3" name="テキスト プレースホルダー 2">
            <a:extLst>
              <a:ext uri="{FF2B5EF4-FFF2-40B4-BE49-F238E27FC236}">
                <a16:creationId xmlns:a16="http://schemas.microsoft.com/office/drawing/2014/main" id="{0EACAA16-0A92-4721-A37B-B01F2B345358}"/>
              </a:ext>
            </a:extLst>
          </p:cNvPr>
          <p:cNvSpPr>
            <a:spLocks noGrp="1"/>
          </p:cNvSpPr>
          <p:nvPr>
            <p:ph sz="quarter" idx="4294967295"/>
          </p:nvPr>
        </p:nvSpPr>
        <p:spPr>
          <a:xfrm>
            <a:off x="155392" y="2239963"/>
            <a:ext cx="5580568" cy="4032250"/>
          </a:xfrm>
        </p:spPr>
        <p:txBody>
          <a:bodyPr/>
          <a:lstStyle/>
          <a:p>
            <a:pPr marL="0" indent="0">
              <a:buNone/>
            </a:pPr>
            <a:r>
              <a:rPr lang="en-US" altLang="ja-JP" sz="3600" dirty="0"/>
              <a:t>Cloud</a:t>
            </a:r>
            <a:r>
              <a:rPr lang="ja-JP" altLang="en-US" sz="3600" dirty="0"/>
              <a:t>側</a:t>
            </a:r>
            <a:endParaRPr lang="en-US" altLang="ja-JP" sz="3600" dirty="0"/>
          </a:p>
          <a:p>
            <a:pPr marL="560241" lvl="1" indent="-560241">
              <a:buFont typeface="Arial" panose="020B0604020202020204" pitchFamily="34" charset="0"/>
              <a:buChar char="•"/>
            </a:pPr>
            <a:r>
              <a:rPr kumimoji="1" lang="ja-JP" altLang="en-US" dirty="0"/>
              <a:t>複数機器から集めたビッグデータへの</a:t>
            </a:r>
            <a:r>
              <a:rPr kumimoji="1" lang="en-US" altLang="ja-JP" dirty="0"/>
              <a:t>AI</a:t>
            </a:r>
            <a:r>
              <a:rPr kumimoji="1" lang="ja-JP" altLang="en-US" dirty="0"/>
              <a:t>適用（ニアリアルタイム）</a:t>
            </a:r>
            <a:endParaRPr kumimoji="1" lang="en-US" altLang="ja-JP" dirty="0"/>
          </a:p>
          <a:p>
            <a:pPr marL="560241" lvl="1" indent="-560241">
              <a:buFont typeface="Arial" panose="020B0604020202020204" pitchFamily="34" charset="0"/>
              <a:buChar char="•"/>
            </a:pPr>
            <a:r>
              <a:rPr kumimoji="1" lang="ja-JP" altLang="en-US" dirty="0"/>
              <a:t>業務データとの連携</a:t>
            </a:r>
            <a:endParaRPr kumimoji="1" lang="en-US" altLang="ja-JP" dirty="0"/>
          </a:p>
          <a:p>
            <a:pPr marL="560241" lvl="1" indent="-560241">
              <a:buFont typeface="Arial" panose="020B0604020202020204" pitchFamily="34" charset="0"/>
              <a:buChar char="•"/>
            </a:pPr>
            <a:r>
              <a:rPr kumimoji="1" lang="ja-JP" altLang="en-US" dirty="0"/>
              <a:t>膨大な計算量への対処</a:t>
            </a:r>
            <a:endParaRPr kumimoji="1" lang="en-US" altLang="ja-JP" dirty="0"/>
          </a:p>
          <a:p>
            <a:pPr marL="560241" lvl="1" indent="-560241">
              <a:buFont typeface="Arial" panose="020B0604020202020204" pitchFamily="34" charset="0"/>
              <a:buChar char="•"/>
            </a:pPr>
            <a:r>
              <a:rPr lang="ja-JP" altLang="en-US" dirty="0"/>
              <a:t>ロングレンジの傾向への対応</a:t>
            </a:r>
            <a:endParaRPr lang="en-US" altLang="ja-JP" dirty="0"/>
          </a:p>
          <a:p>
            <a:pPr marL="560241" lvl="1" indent="-560241">
              <a:buFont typeface="Arial" panose="020B0604020202020204" pitchFamily="34" charset="0"/>
              <a:buChar char="•"/>
            </a:pPr>
            <a:r>
              <a:rPr kumimoji="1" lang="en-US" altLang="ja-JP" dirty="0"/>
              <a:t>Edge</a:t>
            </a:r>
            <a:r>
              <a:rPr kumimoji="1" lang="ja-JP" altLang="en-US" dirty="0"/>
              <a:t>側で動かす</a:t>
            </a:r>
            <a:r>
              <a:rPr kumimoji="1" lang="en-US" altLang="ja-JP" dirty="0"/>
              <a:t>AI</a:t>
            </a:r>
            <a:r>
              <a:rPr kumimoji="1" lang="ja-JP" altLang="en-US" dirty="0"/>
              <a:t>も含めた、</a:t>
            </a:r>
            <a:br>
              <a:rPr kumimoji="1" lang="en-US" altLang="ja-JP" dirty="0"/>
            </a:br>
            <a:r>
              <a:rPr kumimoji="1" lang="ja-JP" altLang="en-US" dirty="0"/>
              <a:t>予測性能の継続的改善</a:t>
            </a:r>
            <a:endParaRPr kumimoji="1" lang="en-US" altLang="ja-JP" dirty="0"/>
          </a:p>
        </p:txBody>
      </p:sp>
      <p:sp>
        <p:nvSpPr>
          <p:cNvPr id="4" name="テキスト プレースホルダー 2">
            <a:extLst>
              <a:ext uri="{FF2B5EF4-FFF2-40B4-BE49-F238E27FC236}">
                <a16:creationId xmlns:a16="http://schemas.microsoft.com/office/drawing/2014/main" id="{C3EF4647-1A2E-46C3-BA83-174406943909}"/>
              </a:ext>
            </a:extLst>
          </p:cNvPr>
          <p:cNvSpPr txBox="1">
            <a:spLocks/>
          </p:cNvSpPr>
          <p:nvPr/>
        </p:nvSpPr>
        <p:spPr>
          <a:xfrm>
            <a:off x="6056182" y="2240635"/>
            <a:ext cx="5614983" cy="4203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600" dirty="0"/>
              <a:t>Edge</a:t>
            </a:r>
            <a:r>
              <a:rPr lang="ja-JP" altLang="en-US" sz="3600" dirty="0"/>
              <a:t>側</a:t>
            </a:r>
            <a:endParaRPr lang="en-US" altLang="ja-JP" sz="3600" dirty="0"/>
          </a:p>
          <a:p>
            <a:pPr marL="560241" lvl="1" indent="-560241">
              <a:buFont typeface="Arial" panose="020B0604020202020204" pitchFamily="34" charset="0"/>
              <a:buChar char="•"/>
            </a:pPr>
            <a:r>
              <a:rPr lang="ja-JP" altLang="en-US" sz="2745" dirty="0"/>
              <a:t>短時間応答性能</a:t>
            </a:r>
            <a:endParaRPr lang="en-US" altLang="ja-JP" sz="2745" dirty="0"/>
          </a:p>
          <a:p>
            <a:pPr marL="560241" lvl="1" indent="-560241">
              <a:buFont typeface="Arial" panose="020B0604020202020204" pitchFamily="34" charset="0"/>
              <a:buChar char="•"/>
            </a:pPr>
            <a:r>
              <a:rPr lang="ja-JP" altLang="en-US" sz="2745" dirty="0"/>
              <a:t>特定機器のみのデータへの</a:t>
            </a:r>
            <a:r>
              <a:rPr lang="en-US" altLang="ja-JP" sz="2745" dirty="0"/>
              <a:t>AI</a:t>
            </a:r>
            <a:r>
              <a:rPr lang="ja-JP" altLang="en-US" sz="2745" dirty="0"/>
              <a:t>適用</a:t>
            </a:r>
            <a:endParaRPr lang="en-US" altLang="ja-JP" sz="2745" dirty="0"/>
          </a:p>
          <a:p>
            <a:pPr marL="560241" lvl="1" indent="-560241">
              <a:buFont typeface="Arial" panose="020B0604020202020204" pitchFamily="34" charset="0"/>
              <a:buChar char="•"/>
            </a:pPr>
            <a:r>
              <a:rPr lang="ja-JP" altLang="en-US" sz="2745" dirty="0"/>
              <a:t>プライバシー（安心？）</a:t>
            </a:r>
            <a:endParaRPr lang="en-US" altLang="ja-JP" sz="2745" dirty="0"/>
          </a:p>
          <a:p>
            <a:pPr marL="560241" lvl="1" indent="-560241">
              <a:buFont typeface="Arial" panose="020B0604020202020204" pitchFamily="34" charset="0"/>
              <a:buChar char="•"/>
            </a:pPr>
            <a:r>
              <a:rPr lang="ja-JP" altLang="en-US" sz="2745" dirty="0"/>
              <a:t>通信コスト</a:t>
            </a:r>
            <a:br>
              <a:rPr lang="en-US" altLang="ja-JP" sz="2745" dirty="0"/>
            </a:br>
            <a:r>
              <a:rPr lang="ja-JP" altLang="en-US" sz="2745" dirty="0"/>
              <a:t>（データ量・転送速度）</a:t>
            </a:r>
            <a:endParaRPr lang="en-US" altLang="ja-JP" sz="2745" dirty="0"/>
          </a:p>
          <a:p>
            <a:pPr marL="560241" lvl="1" indent="-560241">
              <a:buFont typeface="Arial" panose="020B0604020202020204" pitchFamily="34" charset="0"/>
              <a:buChar char="•"/>
            </a:pPr>
            <a:r>
              <a:rPr lang="ja-JP" altLang="en-US" sz="2745" dirty="0"/>
              <a:t>オフライン時の対応</a:t>
            </a:r>
            <a:endParaRPr lang="en-US" altLang="ja-JP" sz="2745" dirty="0"/>
          </a:p>
          <a:p>
            <a:pPr lvl="1"/>
            <a:r>
              <a:rPr lang="en-US" altLang="ja-JP" sz="2745" dirty="0"/>
              <a:t>※</a:t>
            </a:r>
            <a:r>
              <a:rPr lang="ja-JP" altLang="en-US" sz="2745" dirty="0"/>
              <a:t>ハードウェア性能の制約</a:t>
            </a:r>
            <a:endParaRPr lang="en-US" altLang="ja-JP" sz="2745" dirty="0"/>
          </a:p>
        </p:txBody>
      </p:sp>
      <p:grpSp>
        <p:nvGrpSpPr>
          <p:cNvPr id="49" name="Group 72">
            <a:extLst>
              <a:ext uri="{FF2B5EF4-FFF2-40B4-BE49-F238E27FC236}">
                <a16:creationId xmlns:a16="http://schemas.microsoft.com/office/drawing/2014/main" id="{698441E7-CB88-498C-8010-A5D595C04B74}"/>
              </a:ext>
            </a:extLst>
          </p:cNvPr>
          <p:cNvGrpSpPr>
            <a:grpSpLocks noChangeAspect="1"/>
          </p:cNvGrpSpPr>
          <p:nvPr/>
        </p:nvGrpSpPr>
        <p:grpSpPr>
          <a:xfrm>
            <a:off x="2489696" y="1249177"/>
            <a:ext cx="1802860" cy="1259314"/>
            <a:chOff x="9691685" y="2578594"/>
            <a:chExt cx="2283040" cy="1594725"/>
          </a:xfrm>
        </p:grpSpPr>
        <p:grpSp>
          <p:nvGrpSpPr>
            <p:cNvPr id="50" name="Group 73">
              <a:extLst>
                <a:ext uri="{FF2B5EF4-FFF2-40B4-BE49-F238E27FC236}">
                  <a16:creationId xmlns:a16="http://schemas.microsoft.com/office/drawing/2014/main" id="{C5B42454-F128-4245-8FD6-39EFE22C1773}"/>
                </a:ext>
              </a:extLst>
            </p:cNvPr>
            <p:cNvGrpSpPr>
              <a:grpSpLocks noChangeAspect="1"/>
            </p:cNvGrpSpPr>
            <p:nvPr/>
          </p:nvGrpSpPr>
          <p:grpSpPr>
            <a:xfrm>
              <a:off x="10036250" y="3676677"/>
              <a:ext cx="613542" cy="488277"/>
              <a:chOff x="7447097" y="5073261"/>
              <a:chExt cx="1524001" cy="1212851"/>
            </a:xfrm>
          </p:grpSpPr>
          <p:sp>
            <p:nvSpPr>
              <p:cNvPr id="79" name="AutoShape 3">
                <a:extLst>
                  <a:ext uri="{FF2B5EF4-FFF2-40B4-BE49-F238E27FC236}">
                    <a16:creationId xmlns:a16="http://schemas.microsoft.com/office/drawing/2014/main" id="{FBF53C68-9EC1-4621-97E3-9002D6014AFD}"/>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0" name="Freeform 5">
                <a:extLst>
                  <a:ext uri="{FF2B5EF4-FFF2-40B4-BE49-F238E27FC236}">
                    <a16:creationId xmlns:a16="http://schemas.microsoft.com/office/drawing/2014/main" id="{CE7AD94D-EE1D-4F8C-80DA-5B7C3D9DF1B7}"/>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1" name="Rectangle 6">
                <a:extLst>
                  <a:ext uri="{FF2B5EF4-FFF2-40B4-BE49-F238E27FC236}">
                    <a16:creationId xmlns:a16="http://schemas.microsoft.com/office/drawing/2014/main" id="{5C3CEB6D-2A43-4248-B10B-B3C89047A90F}"/>
                  </a:ext>
                </a:extLst>
              </p:cNvPr>
              <p:cNvSpPr>
                <a:spLocks noChangeArrowheads="1"/>
              </p:cNvSpPr>
              <p:nvPr/>
            </p:nvSpPr>
            <p:spPr bwMode="auto">
              <a:xfrm>
                <a:off x="8669472" y="5705087"/>
                <a:ext cx="301625" cy="581025"/>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2" name="Rectangle 7">
                <a:extLst>
                  <a:ext uri="{FF2B5EF4-FFF2-40B4-BE49-F238E27FC236}">
                    <a16:creationId xmlns:a16="http://schemas.microsoft.com/office/drawing/2014/main" id="{A752F336-C5FB-4B8E-9414-68076DA6514E}"/>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3" name="Rectangle 8">
                <a:extLst>
                  <a:ext uri="{FF2B5EF4-FFF2-40B4-BE49-F238E27FC236}">
                    <a16:creationId xmlns:a16="http://schemas.microsoft.com/office/drawing/2014/main" id="{F49D32D6-B6E4-49BD-A02F-6717289507C1}"/>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4" name="Rectangle 9">
                <a:extLst>
                  <a:ext uri="{FF2B5EF4-FFF2-40B4-BE49-F238E27FC236}">
                    <a16:creationId xmlns:a16="http://schemas.microsoft.com/office/drawing/2014/main" id="{79FFAEE9-82D5-42CC-B1AD-6BA51FE5DE79}"/>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5" name="Rectangle 10">
                <a:extLst>
                  <a:ext uri="{FF2B5EF4-FFF2-40B4-BE49-F238E27FC236}">
                    <a16:creationId xmlns:a16="http://schemas.microsoft.com/office/drawing/2014/main" id="{0AFFDCA0-03C8-45F4-99CE-3FDE037CE6B9}"/>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6" name="Rectangle 11">
                <a:extLst>
                  <a:ext uri="{FF2B5EF4-FFF2-40B4-BE49-F238E27FC236}">
                    <a16:creationId xmlns:a16="http://schemas.microsoft.com/office/drawing/2014/main" id="{CE5093E7-5D7D-4050-B7D3-4390C7D8C3A1}"/>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7" name="Freeform 12">
                <a:extLst>
                  <a:ext uri="{FF2B5EF4-FFF2-40B4-BE49-F238E27FC236}">
                    <a16:creationId xmlns:a16="http://schemas.microsoft.com/office/drawing/2014/main" id="{4630CF29-6A5B-4990-80D3-708AFE74FD27}"/>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8" name="Freeform 13">
                <a:extLst>
                  <a:ext uri="{FF2B5EF4-FFF2-40B4-BE49-F238E27FC236}">
                    <a16:creationId xmlns:a16="http://schemas.microsoft.com/office/drawing/2014/main" id="{0A061F1F-E629-455F-B83B-F20E917802D8}"/>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9" name="Freeform 14">
                <a:extLst>
                  <a:ext uri="{FF2B5EF4-FFF2-40B4-BE49-F238E27FC236}">
                    <a16:creationId xmlns:a16="http://schemas.microsoft.com/office/drawing/2014/main" id="{6B9F75FA-2B9B-4942-823D-EA5EB1D221FB}"/>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0" name="Freeform 15">
                <a:extLst>
                  <a:ext uri="{FF2B5EF4-FFF2-40B4-BE49-F238E27FC236}">
                    <a16:creationId xmlns:a16="http://schemas.microsoft.com/office/drawing/2014/main" id="{816F579D-A26A-44A5-9900-32B07F12BD5F}"/>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1" name="Freeform 16">
                <a:extLst>
                  <a:ext uri="{FF2B5EF4-FFF2-40B4-BE49-F238E27FC236}">
                    <a16:creationId xmlns:a16="http://schemas.microsoft.com/office/drawing/2014/main" id="{FB541BA6-9477-42A2-940F-1A10859F5745}"/>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2" name="Freeform 17">
                <a:extLst>
                  <a:ext uri="{FF2B5EF4-FFF2-40B4-BE49-F238E27FC236}">
                    <a16:creationId xmlns:a16="http://schemas.microsoft.com/office/drawing/2014/main" id="{D7FAF51E-9B56-45D7-B673-B3E002AB06FD}"/>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51" name="Group 74">
              <a:extLst>
                <a:ext uri="{FF2B5EF4-FFF2-40B4-BE49-F238E27FC236}">
                  <a16:creationId xmlns:a16="http://schemas.microsoft.com/office/drawing/2014/main" id="{0C72AFE9-2154-4E3B-9C7C-F38C2980C18E}"/>
                </a:ext>
              </a:extLst>
            </p:cNvPr>
            <p:cNvGrpSpPr>
              <a:grpSpLocks noChangeAspect="1"/>
            </p:cNvGrpSpPr>
            <p:nvPr/>
          </p:nvGrpSpPr>
          <p:grpSpPr>
            <a:xfrm>
              <a:off x="10835144" y="3534659"/>
              <a:ext cx="638660" cy="638660"/>
              <a:chOff x="5652683" y="1636246"/>
              <a:chExt cx="3791758" cy="3791758"/>
            </a:xfrm>
          </p:grpSpPr>
          <p:sp>
            <p:nvSpPr>
              <p:cNvPr id="74" name="Oval 97">
                <a:extLst>
                  <a:ext uri="{FF2B5EF4-FFF2-40B4-BE49-F238E27FC236}">
                    <a16:creationId xmlns:a16="http://schemas.microsoft.com/office/drawing/2014/main" id="{F95F7DA7-77AD-4A87-9106-5CB1BA1F4DA2}"/>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5" name="Oval 98">
                <a:extLst>
                  <a:ext uri="{FF2B5EF4-FFF2-40B4-BE49-F238E27FC236}">
                    <a16:creationId xmlns:a16="http://schemas.microsoft.com/office/drawing/2014/main" id="{8F51C567-94F8-43F5-9D5F-E788D965C2AD}"/>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6" name="Freeform 48">
                <a:extLst>
                  <a:ext uri="{FF2B5EF4-FFF2-40B4-BE49-F238E27FC236}">
                    <a16:creationId xmlns:a16="http://schemas.microsoft.com/office/drawing/2014/main" id="{1EE99024-0F38-45B7-BACA-4F8BE80BF7C5}"/>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7" name="Rounded Rectangle 49">
                <a:extLst>
                  <a:ext uri="{FF2B5EF4-FFF2-40B4-BE49-F238E27FC236}">
                    <a16:creationId xmlns:a16="http://schemas.microsoft.com/office/drawing/2014/main" id="{08575157-267E-4B1B-B0C8-33D96A193ECF}"/>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8" name="Oval 101">
                <a:extLst>
                  <a:ext uri="{FF2B5EF4-FFF2-40B4-BE49-F238E27FC236}">
                    <a16:creationId xmlns:a16="http://schemas.microsoft.com/office/drawing/2014/main" id="{111D021D-C2F0-4997-B90D-4278C76F65F1}"/>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nvGrpSpPr>
            <p:cNvPr id="52" name="Group 75">
              <a:extLst>
                <a:ext uri="{FF2B5EF4-FFF2-40B4-BE49-F238E27FC236}">
                  <a16:creationId xmlns:a16="http://schemas.microsoft.com/office/drawing/2014/main" id="{5EF319AC-217D-49CF-90EF-5252AAD61C32}"/>
                </a:ext>
              </a:extLst>
            </p:cNvPr>
            <p:cNvGrpSpPr>
              <a:grpSpLocks noChangeAspect="1"/>
            </p:cNvGrpSpPr>
            <p:nvPr/>
          </p:nvGrpSpPr>
          <p:grpSpPr>
            <a:xfrm>
              <a:off x="9691685" y="2991288"/>
              <a:ext cx="344444" cy="622116"/>
              <a:chOff x="9473248" y="2812868"/>
              <a:chExt cx="623595" cy="1126298"/>
            </a:xfrm>
          </p:grpSpPr>
          <p:sp>
            <p:nvSpPr>
              <p:cNvPr id="69" name="Rectangle 92">
                <a:extLst>
                  <a:ext uri="{FF2B5EF4-FFF2-40B4-BE49-F238E27FC236}">
                    <a16:creationId xmlns:a16="http://schemas.microsoft.com/office/drawing/2014/main" id="{1CD3D27E-00B2-4975-8C7C-59A704880AAD}"/>
                  </a:ext>
                </a:extLst>
              </p:cNvPr>
              <p:cNvSpPr/>
              <p:nvPr/>
            </p:nvSpPr>
            <p:spPr bwMode="auto">
              <a:xfrm>
                <a:off x="9576623" y="2941946"/>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53">
                <a:extLst>
                  <a:ext uri="{FF2B5EF4-FFF2-40B4-BE49-F238E27FC236}">
                    <a16:creationId xmlns:a16="http://schemas.microsoft.com/office/drawing/2014/main" id="{09673ACF-252C-48E1-8620-7EE02DF74F55}"/>
                  </a:ext>
                </a:extLst>
              </p:cNvPr>
              <p:cNvSpPr/>
              <p:nvPr/>
            </p:nvSpPr>
            <p:spPr bwMode="auto">
              <a:xfrm>
                <a:off x="9473249" y="2812868"/>
                <a:ext cx="278392" cy="326727"/>
              </a:xfrm>
              <a:prstGeom prst="roundRect">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94">
                <a:extLst>
                  <a:ext uri="{FF2B5EF4-FFF2-40B4-BE49-F238E27FC236}">
                    <a16:creationId xmlns:a16="http://schemas.microsoft.com/office/drawing/2014/main" id="{62AE4A04-124C-49C1-B5DF-C8B0A9AF522E}"/>
                  </a:ext>
                </a:extLst>
              </p:cNvPr>
              <p:cNvSpPr/>
              <p:nvPr/>
            </p:nvSpPr>
            <p:spPr bwMode="auto">
              <a:xfrm rot="18900000">
                <a:off x="9736815" y="3433411"/>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5">
                <a:extLst>
                  <a:ext uri="{FF2B5EF4-FFF2-40B4-BE49-F238E27FC236}">
                    <a16:creationId xmlns:a16="http://schemas.microsoft.com/office/drawing/2014/main" id="{CE958054-9D1B-47DE-8157-75529E9429E6}"/>
                  </a:ext>
                </a:extLst>
              </p:cNvPr>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3EB335EF-3CD0-44B0-998E-1C19AA9117C1}"/>
                  </a:ext>
                </a:extLst>
              </p:cNvPr>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57">
              <a:extLst>
                <a:ext uri="{FF2B5EF4-FFF2-40B4-BE49-F238E27FC236}">
                  <a16:creationId xmlns:a16="http://schemas.microsoft.com/office/drawing/2014/main" id="{E219FCFA-D2EE-4C2A-929D-B195B9F3A487}"/>
                </a:ext>
              </a:extLst>
            </p:cNvPr>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6E6E6">
                <a:lumMod val="90000"/>
              </a:srgbClr>
            </a:solidFill>
            <a:ln w="25400" cap="flat" cmpd="sng" algn="ctr">
              <a:noFill/>
              <a:prstDash val="solid"/>
            </a:ln>
            <a:effectLst/>
          </p:spPr>
          <p:txBody>
            <a:bodyPr rtlCol="0" anchor="ctr"/>
            <a:lstStyle/>
            <a:p>
              <a:pPr algn="ctr" defTabSz="896354">
                <a:defRPr/>
              </a:pPr>
              <a:endParaRPr kumimoji="0" lang="en-US" sz="1730" kern="0" dirty="0">
                <a:solidFill>
                  <a:srgbClr val="FFFFFF"/>
                </a:solidFill>
                <a:latin typeface="Segoe UI"/>
              </a:endParaRPr>
            </a:p>
          </p:txBody>
        </p:sp>
        <p:cxnSp>
          <p:nvCxnSpPr>
            <p:cNvPr id="54" name="Straight Arrow Connector 77">
              <a:extLst>
                <a:ext uri="{FF2B5EF4-FFF2-40B4-BE49-F238E27FC236}">
                  <a16:creationId xmlns:a16="http://schemas.microsoft.com/office/drawing/2014/main" id="{1F4C1D27-2FA1-42A6-B4C0-F0DCD9D758F9}"/>
                </a:ext>
              </a:extLst>
            </p:cNvPr>
            <p:cNvCxnSpPr/>
            <p:nvPr/>
          </p:nvCxnSpPr>
          <p:spPr>
            <a:xfrm flipV="1">
              <a:off x="9978020" y="3153857"/>
              <a:ext cx="227764" cy="17501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5" name="Straight Arrow Connector 78">
              <a:extLst>
                <a:ext uri="{FF2B5EF4-FFF2-40B4-BE49-F238E27FC236}">
                  <a16:creationId xmlns:a16="http://schemas.microsoft.com/office/drawing/2014/main" id="{9FBCCCB1-D076-4CE3-A306-063A4B95C4EC}"/>
                </a:ext>
              </a:extLst>
            </p:cNvPr>
            <p:cNvCxnSpPr/>
            <p:nvPr/>
          </p:nvCxnSpPr>
          <p:spPr>
            <a:xfrm flipV="1">
              <a:off x="10332144" y="3243920"/>
              <a:ext cx="132295" cy="311970"/>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6" name="Straight Arrow Connector 79">
              <a:extLst>
                <a:ext uri="{FF2B5EF4-FFF2-40B4-BE49-F238E27FC236}">
                  <a16:creationId xmlns:a16="http://schemas.microsoft.com/office/drawing/2014/main" id="{AA9642FC-FF7F-4410-83AC-2A01C3638AE1}"/>
                </a:ext>
              </a:extLst>
            </p:cNvPr>
            <p:cNvCxnSpPr/>
            <p:nvPr/>
          </p:nvCxnSpPr>
          <p:spPr>
            <a:xfrm flipH="1" flipV="1">
              <a:off x="10886593" y="3226746"/>
              <a:ext cx="172398" cy="28819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7" name="Straight Arrow Connector 80">
              <a:extLst>
                <a:ext uri="{FF2B5EF4-FFF2-40B4-BE49-F238E27FC236}">
                  <a16:creationId xmlns:a16="http://schemas.microsoft.com/office/drawing/2014/main" id="{D192DA0A-671D-4789-9183-4D07B6C424AB}"/>
                </a:ext>
              </a:extLst>
            </p:cNvPr>
            <p:cNvCxnSpPr/>
            <p:nvPr/>
          </p:nvCxnSpPr>
          <p:spPr>
            <a:xfrm flipH="1" flipV="1">
              <a:off x="11297945" y="3137917"/>
              <a:ext cx="285113" cy="19095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58" name="Group 81">
              <a:extLst>
                <a:ext uri="{FF2B5EF4-FFF2-40B4-BE49-F238E27FC236}">
                  <a16:creationId xmlns:a16="http://schemas.microsoft.com/office/drawing/2014/main" id="{9305C6FC-31CF-456A-8226-36E9C0818DB3}"/>
                </a:ext>
              </a:extLst>
            </p:cNvPr>
            <p:cNvGrpSpPr>
              <a:grpSpLocks noChangeAspect="1"/>
            </p:cNvGrpSpPr>
            <p:nvPr/>
          </p:nvGrpSpPr>
          <p:grpSpPr>
            <a:xfrm>
              <a:off x="11641790" y="3399054"/>
              <a:ext cx="332935" cy="559730"/>
              <a:chOff x="7330403" y="3708547"/>
              <a:chExt cx="1686990" cy="2836162"/>
            </a:xfrm>
          </p:grpSpPr>
          <p:sp>
            <p:nvSpPr>
              <p:cNvPr id="59" name="Rounded Rectangle 63">
                <a:extLst>
                  <a:ext uri="{FF2B5EF4-FFF2-40B4-BE49-F238E27FC236}">
                    <a16:creationId xmlns:a16="http://schemas.microsoft.com/office/drawing/2014/main" id="{05243925-F571-4469-9220-FF86AC4C53A4}"/>
                  </a:ext>
                </a:extLst>
              </p:cNvPr>
              <p:cNvSpPr/>
              <p:nvPr/>
            </p:nvSpPr>
            <p:spPr bwMode="auto">
              <a:xfrm>
                <a:off x="7330403" y="3708547"/>
                <a:ext cx="1686990" cy="2836162"/>
              </a:xfrm>
              <a:prstGeom prst="roundRect">
                <a:avLst>
                  <a:gd name="adj" fmla="val 8014"/>
                </a:avLst>
              </a:prstGeom>
              <a:solidFill>
                <a:srgbClr val="77777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83">
                <a:extLst>
                  <a:ext uri="{FF2B5EF4-FFF2-40B4-BE49-F238E27FC236}">
                    <a16:creationId xmlns:a16="http://schemas.microsoft.com/office/drawing/2014/main" id="{6B753F5F-EECC-4160-9DEB-46C37855E22D}"/>
                  </a:ext>
                </a:extLst>
              </p:cNvPr>
              <p:cNvGrpSpPr/>
              <p:nvPr/>
            </p:nvGrpSpPr>
            <p:grpSpPr>
              <a:xfrm>
                <a:off x="7541142" y="4008781"/>
                <a:ext cx="1185075" cy="380195"/>
                <a:chOff x="7541142" y="4008781"/>
                <a:chExt cx="1185075" cy="380195"/>
              </a:xfrm>
            </p:grpSpPr>
            <p:sp>
              <p:nvSpPr>
                <p:cNvPr id="67" name="Rounded Rectangle 71">
                  <a:extLst>
                    <a:ext uri="{FF2B5EF4-FFF2-40B4-BE49-F238E27FC236}">
                      <a16:creationId xmlns:a16="http://schemas.microsoft.com/office/drawing/2014/main" id="{28B6BF92-CC2C-452F-8836-3678417708C7}"/>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91">
                  <a:extLst>
                    <a:ext uri="{FF2B5EF4-FFF2-40B4-BE49-F238E27FC236}">
                      <a16:creationId xmlns:a16="http://schemas.microsoft.com/office/drawing/2014/main" id="{DCC31A7B-9AB6-4289-86B2-3F17520AF269}"/>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84">
                <a:extLst>
                  <a:ext uri="{FF2B5EF4-FFF2-40B4-BE49-F238E27FC236}">
                    <a16:creationId xmlns:a16="http://schemas.microsoft.com/office/drawing/2014/main" id="{DD056093-3CD5-473D-A3D2-AB42A32685EE}"/>
                  </a:ext>
                </a:extLst>
              </p:cNvPr>
              <p:cNvGrpSpPr/>
              <p:nvPr/>
            </p:nvGrpSpPr>
            <p:grpSpPr>
              <a:xfrm>
                <a:off x="7541142" y="4553031"/>
                <a:ext cx="1185075" cy="380195"/>
                <a:chOff x="7541142" y="4008781"/>
                <a:chExt cx="1185075" cy="380195"/>
              </a:xfrm>
            </p:grpSpPr>
            <p:sp>
              <p:nvSpPr>
                <p:cNvPr id="65" name="Rounded Rectangle 69">
                  <a:extLst>
                    <a:ext uri="{FF2B5EF4-FFF2-40B4-BE49-F238E27FC236}">
                      <a16:creationId xmlns:a16="http://schemas.microsoft.com/office/drawing/2014/main" id="{57A35B22-CF35-49B2-A9B2-F7327A7D3921}"/>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89">
                  <a:extLst>
                    <a:ext uri="{FF2B5EF4-FFF2-40B4-BE49-F238E27FC236}">
                      <a16:creationId xmlns:a16="http://schemas.microsoft.com/office/drawing/2014/main" id="{74789F58-14C5-47E3-9F94-7A3670049D5B}"/>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85">
                <a:extLst>
                  <a:ext uri="{FF2B5EF4-FFF2-40B4-BE49-F238E27FC236}">
                    <a16:creationId xmlns:a16="http://schemas.microsoft.com/office/drawing/2014/main" id="{010CBACB-1E0A-418B-B4DA-03C8FF5AF564}"/>
                  </a:ext>
                </a:extLst>
              </p:cNvPr>
              <p:cNvGrpSpPr/>
              <p:nvPr/>
            </p:nvGrpSpPr>
            <p:grpSpPr>
              <a:xfrm>
                <a:off x="7541142" y="5097282"/>
                <a:ext cx="1185075" cy="380195"/>
                <a:chOff x="7541142" y="4008781"/>
                <a:chExt cx="1185075" cy="380195"/>
              </a:xfrm>
            </p:grpSpPr>
            <p:sp>
              <p:nvSpPr>
                <p:cNvPr id="63" name="Rounded Rectangle 67">
                  <a:extLst>
                    <a:ext uri="{FF2B5EF4-FFF2-40B4-BE49-F238E27FC236}">
                      <a16:creationId xmlns:a16="http://schemas.microsoft.com/office/drawing/2014/main" id="{25F138DC-B168-40F3-A02D-8722BD534500}"/>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87">
                  <a:extLst>
                    <a:ext uri="{FF2B5EF4-FFF2-40B4-BE49-F238E27FC236}">
                      <a16:creationId xmlns:a16="http://schemas.microsoft.com/office/drawing/2014/main" id="{73486ACD-5CC8-4F2B-9210-FB2606088786}"/>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7" name="Group 131">
            <a:extLst>
              <a:ext uri="{FF2B5EF4-FFF2-40B4-BE49-F238E27FC236}">
                <a16:creationId xmlns:a16="http://schemas.microsoft.com/office/drawing/2014/main" id="{BA7E97D4-A2FE-4914-9D2B-7A8A3D33D821}"/>
              </a:ext>
            </a:extLst>
          </p:cNvPr>
          <p:cNvGrpSpPr>
            <a:grpSpLocks noChangeAspect="1"/>
          </p:cNvGrpSpPr>
          <p:nvPr/>
        </p:nvGrpSpPr>
        <p:grpSpPr>
          <a:xfrm>
            <a:off x="8138339" y="1304095"/>
            <a:ext cx="3189075" cy="983823"/>
            <a:chOff x="6821330" y="1923814"/>
            <a:chExt cx="4038466" cy="1245860"/>
          </a:xfrm>
        </p:grpSpPr>
        <p:grpSp>
          <p:nvGrpSpPr>
            <p:cNvPr id="128" name="Group 132">
              <a:extLst>
                <a:ext uri="{FF2B5EF4-FFF2-40B4-BE49-F238E27FC236}">
                  <a16:creationId xmlns:a16="http://schemas.microsoft.com/office/drawing/2014/main" id="{099488D5-C1EF-41E9-9FC4-2B7435A7F719}"/>
                </a:ext>
              </a:extLst>
            </p:cNvPr>
            <p:cNvGrpSpPr>
              <a:grpSpLocks noChangeAspect="1"/>
            </p:cNvGrpSpPr>
            <p:nvPr/>
          </p:nvGrpSpPr>
          <p:grpSpPr>
            <a:xfrm>
              <a:off x="9401956" y="1923814"/>
              <a:ext cx="1457840" cy="1160197"/>
              <a:chOff x="7447097" y="5073261"/>
              <a:chExt cx="1524001" cy="1212851"/>
            </a:xfrm>
          </p:grpSpPr>
          <p:sp>
            <p:nvSpPr>
              <p:cNvPr id="147" name="AutoShape 3">
                <a:extLst>
                  <a:ext uri="{FF2B5EF4-FFF2-40B4-BE49-F238E27FC236}">
                    <a16:creationId xmlns:a16="http://schemas.microsoft.com/office/drawing/2014/main" id="{CBD59A24-0D99-498E-9BDC-7CAFDBCE82B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8" name="Freeform 5">
                <a:extLst>
                  <a:ext uri="{FF2B5EF4-FFF2-40B4-BE49-F238E27FC236}">
                    <a16:creationId xmlns:a16="http://schemas.microsoft.com/office/drawing/2014/main" id="{CD820CAD-BDBF-455F-88EE-D998D87A401D}"/>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9" name="Rectangle 6">
                <a:extLst>
                  <a:ext uri="{FF2B5EF4-FFF2-40B4-BE49-F238E27FC236}">
                    <a16:creationId xmlns:a16="http://schemas.microsoft.com/office/drawing/2014/main" id="{A2C3AA20-639B-4D87-B85C-03998BD8531D}"/>
                  </a:ext>
                </a:extLst>
              </p:cNvPr>
              <p:cNvSpPr>
                <a:spLocks noChangeArrowheads="1"/>
              </p:cNvSpPr>
              <p:nvPr/>
            </p:nvSpPr>
            <p:spPr bwMode="auto">
              <a:xfrm>
                <a:off x="8669472" y="5689708"/>
                <a:ext cx="301625" cy="581026"/>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0" name="Rectangle 7">
                <a:extLst>
                  <a:ext uri="{FF2B5EF4-FFF2-40B4-BE49-F238E27FC236}">
                    <a16:creationId xmlns:a16="http://schemas.microsoft.com/office/drawing/2014/main" id="{8691B859-CBEC-449C-B9EF-FC745809CE94}"/>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1" name="Rectangle 8">
                <a:extLst>
                  <a:ext uri="{FF2B5EF4-FFF2-40B4-BE49-F238E27FC236}">
                    <a16:creationId xmlns:a16="http://schemas.microsoft.com/office/drawing/2014/main" id="{6F5543BA-DD1A-4CCF-A8F1-2BCBEADE378D}"/>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2" name="Rectangle 9">
                <a:extLst>
                  <a:ext uri="{FF2B5EF4-FFF2-40B4-BE49-F238E27FC236}">
                    <a16:creationId xmlns:a16="http://schemas.microsoft.com/office/drawing/2014/main" id="{44952153-F5DD-474B-BB1D-93F4FA0AC85E}"/>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3" name="Rectangle 10">
                <a:extLst>
                  <a:ext uri="{FF2B5EF4-FFF2-40B4-BE49-F238E27FC236}">
                    <a16:creationId xmlns:a16="http://schemas.microsoft.com/office/drawing/2014/main" id="{1DBEEF28-E163-4BA9-B99B-ADC0CD9621D8}"/>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4" name="Rectangle 11">
                <a:extLst>
                  <a:ext uri="{FF2B5EF4-FFF2-40B4-BE49-F238E27FC236}">
                    <a16:creationId xmlns:a16="http://schemas.microsoft.com/office/drawing/2014/main" id="{63B521B2-609B-4F53-B25E-6344D2102766}"/>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5" name="Freeform 12">
                <a:extLst>
                  <a:ext uri="{FF2B5EF4-FFF2-40B4-BE49-F238E27FC236}">
                    <a16:creationId xmlns:a16="http://schemas.microsoft.com/office/drawing/2014/main" id="{AE8D6374-E74B-40EE-90AB-DD2887E1C8E4}"/>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6" name="Freeform 13">
                <a:extLst>
                  <a:ext uri="{FF2B5EF4-FFF2-40B4-BE49-F238E27FC236}">
                    <a16:creationId xmlns:a16="http://schemas.microsoft.com/office/drawing/2014/main" id="{449CB217-D368-4906-8D84-90F73509F89B}"/>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7" name="Freeform 14">
                <a:extLst>
                  <a:ext uri="{FF2B5EF4-FFF2-40B4-BE49-F238E27FC236}">
                    <a16:creationId xmlns:a16="http://schemas.microsoft.com/office/drawing/2014/main" id="{421C900B-B2CC-4DA4-A511-EFF8D370BCC5}"/>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8" name="Freeform 15">
                <a:extLst>
                  <a:ext uri="{FF2B5EF4-FFF2-40B4-BE49-F238E27FC236}">
                    <a16:creationId xmlns:a16="http://schemas.microsoft.com/office/drawing/2014/main" id="{34A6DA27-D54C-496F-A72A-D3CAB525365D}"/>
                  </a:ext>
                </a:extLst>
              </p:cNvPr>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9" name="Freeform 16">
                <a:extLst>
                  <a:ext uri="{FF2B5EF4-FFF2-40B4-BE49-F238E27FC236}">
                    <a16:creationId xmlns:a16="http://schemas.microsoft.com/office/drawing/2014/main" id="{D17E030E-B3B9-48D3-8870-363CC403E9B0}"/>
                  </a:ext>
                </a:extLst>
              </p:cNvPr>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60" name="Freeform 17">
                <a:extLst>
                  <a:ext uri="{FF2B5EF4-FFF2-40B4-BE49-F238E27FC236}">
                    <a16:creationId xmlns:a16="http://schemas.microsoft.com/office/drawing/2014/main" id="{0ECFA344-9E0B-4A05-9DDB-29B4A5ED674C}"/>
                  </a:ext>
                </a:extLst>
              </p:cNvPr>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129" name="Group 133">
              <a:extLst>
                <a:ext uri="{FF2B5EF4-FFF2-40B4-BE49-F238E27FC236}">
                  <a16:creationId xmlns:a16="http://schemas.microsoft.com/office/drawing/2014/main" id="{58C453CE-EE67-40E8-A1A0-EFB37AC9D6DA}"/>
                </a:ext>
              </a:extLst>
            </p:cNvPr>
            <p:cNvGrpSpPr>
              <a:grpSpLocks noChangeAspect="1"/>
            </p:cNvGrpSpPr>
            <p:nvPr/>
          </p:nvGrpSpPr>
          <p:grpSpPr>
            <a:xfrm>
              <a:off x="6821330" y="2396433"/>
              <a:ext cx="1982891" cy="773241"/>
              <a:chOff x="2548347" y="703664"/>
              <a:chExt cx="5233450" cy="2040818"/>
            </a:xfrm>
          </p:grpSpPr>
          <p:grpSp>
            <p:nvGrpSpPr>
              <p:cNvPr id="137" name="Group 141">
                <a:extLst>
                  <a:ext uri="{FF2B5EF4-FFF2-40B4-BE49-F238E27FC236}">
                    <a16:creationId xmlns:a16="http://schemas.microsoft.com/office/drawing/2014/main" id="{CACBF9D0-4E40-40CC-8EAC-06EFDF70AB67}"/>
                  </a:ext>
                </a:extLst>
              </p:cNvPr>
              <p:cNvGrpSpPr/>
              <p:nvPr/>
            </p:nvGrpSpPr>
            <p:grpSpPr>
              <a:xfrm>
                <a:off x="2548347" y="703665"/>
                <a:ext cx="3994484" cy="2040817"/>
                <a:chOff x="-1078184" y="441993"/>
                <a:chExt cx="3994484" cy="2040817"/>
              </a:xfrm>
            </p:grpSpPr>
            <p:grpSp>
              <p:nvGrpSpPr>
                <p:cNvPr id="142" name="Group 146">
                  <a:extLst>
                    <a:ext uri="{FF2B5EF4-FFF2-40B4-BE49-F238E27FC236}">
                      <a16:creationId xmlns:a16="http://schemas.microsoft.com/office/drawing/2014/main" id="{26F98956-A2FD-4F7B-9438-8DA62F680E9F}"/>
                    </a:ext>
                  </a:extLst>
                </p:cNvPr>
                <p:cNvGrpSpPr/>
                <p:nvPr/>
              </p:nvGrpSpPr>
              <p:grpSpPr>
                <a:xfrm>
                  <a:off x="-1078184" y="441993"/>
                  <a:ext cx="3994484" cy="2040817"/>
                  <a:chOff x="-1078184" y="441993"/>
                  <a:chExt cx="3994484" cy="2040817"/>
                </a:xfrm>
              </p:grpSpPr>
              <p:sp>
                <p:nvSpPr>
                  <p:cNvPr id="145" name="Rectangle: Rounded Corners 149">
                    <a:extLst>
                      <a:ext uri="{FF2B5EF4-FFF2-40B4-BE49-F238E27FC236}">
                        <a16:creationId xmlns:a16="http://schemas.microsoft.com/office/drawing/2014/main" id="{5DC07051-4179-4CC5-B7AB-9306B011F765}"/>
                      </a:ext>
                    </a:extLst>
                  </p:cNvPr>
                  <p:cNvSpPr/>
                  <p:nvPr/>
                </p:nvSpPr>
                <p:spPr bwMode="auto">
                  <a:xfrm>
                    <a:off x="-1078184" y="441993"/>
                    <a:ext cx="3994484" cy="2040817"/>
                  </a:xfrm>
                  <a:prstGeom prst="roundRect">
                    <a:avLst>
                      <a:gd name="adj" fmla="val 12422"/>
                    </a:avLst>
                  </a:prstGeom>
                  <a:solidFill>
                    <a:srgbClr val="2139B5"/>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150">
                    <a:extLst>
                      <a:ext uri="{FF2B5EF4-FFF2-40B4-BE49-F238E27FC236}">
                        <a16:creationId xmlns:a16="http://schemas.microsoft.com/office/drawing/2014/main" id="{7BF9914C-9EA8-4C1B-8F6B-C0E434DAC01F}"/>
                      </a:ext>
                    </a:extLst>
                  </p:cNvPr>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3" name="Freeform: Shape 147">
                  <a:extLst>
                    <a:ext uri="{FF2B5EF4-FFF2-40B4-BE49-F238E27FC236}">
                      <a16:creationId xmlns:a16="http://schemas.microsoft.com/office/drawing/2014/main" id="{C22DE76C-B7AD-4446-BE4B-44C5B96742C7}"/>
                    </a:ext>
                  </a:extLst>
                </p:cNvPr>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rgbClr val="E3008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8">
                  <a:extLst>
                    <a:ext uri="{FF2B5EF4-FFF2-40B4-BE49-F238E27FC236}">
                      <a16:creationId xmlns:a16="http://schemas.microsoft.com/office/drawing/2014/main" id="{5D8BA42A-DF2B-43BD-9893-F37CE31924E0}"/>
                    </a:ext>
                  </a:extLst>
                </p:cNvPr>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8" name="Group 142">
                <a:extLst>
                  <a:ext uri="{FF2B5EF4-FFF2-40B4-BE49-F238E27FC236}">
                    <a16:creationId xmlns:a16="http://schemas.microsoft.com/office/drawing/2014/main" id="{149132A1-1A35-4E69-9FBC-A2BD1410625B}"/>
                  </a:ext>
                </a:extLst>
              </p:cNvPr>
              <p:cNvGrpSpPr/>
              <p:nvPr/>
            </p:nvGrpSpPr>
            <p:grpSpPr>
              <a:xfrm>
                <a:off x="6833891" y="703664"/>
                <a:ext cx="947906" cy="2040817"/>
                <a:chOff x="10229535" y="-1529901"/>
                <a:chExt cx="1825831" cy="3647549"/>
              </a:xfrm>
            </p:grpSpPr>
            <p:sp>
              <p:nvSpPr>
                <p:cNvPr id="139" name="Rectangle 143">
                  <a:extLst>
                    <a:ext uri="{FF2B5EF4-FFF2-40B4-BE49-F238E27FC236}">
                      <a16:creationId xmlns:a16="http://schemas.microsoft.com/office/drawing/2014/main" id="{854A9884-8C27-46CC-BABE-866E7474138A}"/>
                    </a:ext>
                  </a:extLst>
                </p:cNvPr>
                <p:cNvSpPr/>
                <p:nvPr/>
              </p:nvSpPr>
              <p:spPr>
                <a:xfrm>
                  <a:off x="10229535" y="-1529901"/>
                  <a:ext cx="1825831" cy="3647549"/>
                </a:xfrm>
                <a:prstGeom prst="rect">
                  <a:avLst/>
                </a:prstGeom>
                <a:solidFill>
                  <a:srgbClr val="2139B5"/>
                </a:solidFill>
                <a:ln w="19050" cap="flat" cmpd="sng" algn="ctr">
                  <a:noFill/>
                  <a:prstDash val="solid"/>
                </a:ln>
                <a:effectLst/>
              </p:spPr>
              <p:txBody>
                <a:bodyPr rtlCol="0" anchor="t"/>
                <a:lstStyle/>
                <a:p>
                  <a:pPr algn="ctr" defTabSz="877884">
                    <a:defRPr/>
                  </a:pPr>
                  <a:endParaRPr kumimoji="0" lang="en-US" sz="1922" kern="0">
                    <a:solidFill>
                      <a:srgbClr val="505050"/>
                    </a:solidFill>
                    <a:latin typeface="Segoe UI Light"/>
                  </a:endParaRPr>
                </a:p>
              </p:txBody>
            </p:sp>
            <p:sp>
              <p:nvSpPr>
                <p:cNvPr id="140" name="Rectangle 144">
                  <a:extLst>
                    <a:ext uri="{FF2B5EF4-FFF2-40B4-BE49-F238E27FC236}">
                      <a16:creationId xmlns:a16="http://schemas.microsoft.com/office/drawing/2014/main" id="{FA7EFA8C-33A4-41C1-A5EF-33D3CFC703A1}"/>
                    </a:ext>
                  </a:extLst>
                </p:cNvPr>
                <p:cNvSpPr/>
                <p:nvPr/>
              </p:nvSpPr>
              <p:spPr>
                <a:xfrm>
                  <a:off x="10465739" y="1021103"/>
                  <a:ext cx="1362048" cy="6619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5">
                  <a:extLst>
                    <a:ext uri="{FF2B5EF4-FFF2-40B4-BE49-F238E27FC236}">
                      <a16:creationId xmlns:a16="http://schemas.microsoft.com/office/drawing/2014/main" id="{6904B2C5-5082-4962-8D34-AC6775DE8D4F}"/>
                    </a:ext>
                  </a:extLst>
                </p:cNvPr>
                <p:cNvSpPr/>
                <p:nvPr/>
              </p:nvSpPr>
              <p:spPr>
                <a:xfrm>
                  <a:off x="10465736" y="80738"/>
                  <a:ext cx="1362050" cy="66196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0" name="Straight Arrow Connector 134">
              <a:extLst>
                <a:ext uri="{FF2B5EF4-FFF2-40B4-BE49-F238E27FC236}">
                  <a16:creationId xmlns:a16="http://schemas.microsoft.com/office/drawing/2014/main" id="{E55D1F4D-9D88-4C5F-99D9-9069EEB24D5B}"/>
                </a:ext>
              </a:extLst>
            </p:cNvPr>
            <p:cNvCxnSpPr/>
            <p:nvPr/>
          </p:nvCxnSpPr>
          <p:spPr>
            <a:xfrm flipH="1">
              <a:off x="8845916" y="2820270"/>
              <a:ext cx="448879" cy="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131" name="Group 135">
              <a:extLst>
                <a:ext uri="{FF2B5EF4-FFF2-40B4-BE49-F238E27FC236}">
                  <a16:creationId xmlns:a16="http://schemas.microsoft.com/office/drawing/2014/main" id="{05EA803D-9EAC-417A-A61E-CAC434356427}"/>
                </a:ext>
              </a:extLst>
            </p:cNvPr>
            <p:cNvGrpSpPr>
              <a:grpSpLocks noChangeAspect="1"/>
            </p:cNvGrpSpPr>
            <p:nvPr/>
          </p:nvGrpSpPr>
          <p:grpSpPr>
            <a:xfrm>
              <a:off x="8359497" y="2146950"/>
              <a:ext cx="524989" cy="524989"/>
              <a:chOff x="5652683" y="1636246"/>
              <a:chExt cx="3791758" cy="3791758"/>
            </a:xfrm>
          </p:grpSpPr>
          <p:sp>
            <p:nvSpPr>
              <p:cNvPr id="132" name="Oval 136">
                <a:extLst>
                  <a:ext uri="{FF2B5EF4-FFF2-40B4-BE49-F238E27FC236}">
                    <a16:creationId xmlns:a16="http://schemas.microsoft.com/office/drawing/2014/main" id="{A2A112CF-BEBF-4BAC-B565-248E26EEC103}"/>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3" name="Oval 137">
                <a:extLst>
                  <a:ext uri="{FF2B5EF4-FFF2-40B4-BE49-F238E27FC236}">
                    <a16:creationId xmlns:a16="http://schemas.microsoft.com/office/drawing/2014/main" id="{F2C7370A-68A1-4CBB-91AF-B249AA118172}"/>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4" name="Freeform 48">
                <a:extLst>
                  <a:ext uri="{FF2B5EF4-FFF2-40B4-BE49-F238E27FC236}">
                    <a16:creationId xmlns:a16="http://schemas.microsoft.com/office/drawing/2014/main" id="{A46EE23F-DB12-4C40-B93E-6F2703275C49}"/>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5" name="Rounded Rectangle 49">
                <a:extLst>
                  <a:ext uri="{FF2B5EF4-FFF2-40B4-BE49-F238E27FC236}">
                    <a16:creationId xmlns:a16="http://schemas.microsoft.com/office/drawing/2014/main" id="{D833C749-07F6-4667-910B-06DF2F8E68D9}"/>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6" name="Oval 140">
                <a:extLst>
                  <a:ext uri="{FF2B5EF4-FFF2-40B4-BE49-F238E27FC236}">
                    <a16:creationId xmlns:a16="http://schemas.microsoft.com/office/drawing/2014/main" id="{B607170A-C828-4AFB-AA2E-75F16162BBF6}"/>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spTree>
    <p:extLst>
      <p:ext uri="{BB962C8B-B14F-4D97-AF65-F5344CB8AC3E}">
        <p14:creationId xmlns:p14="http://schemas.microsoft.com/office/powerpoint/2010/main" val="169976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1000"/>
                                        <p:tgtEl>
                                          <p:spTgt spid="127"/>
                                        </p:tgtEl>
                                      </p:cBhvr>
                                    </p:animEffect>
                                    <p:anim calcmode="lin" valueType="num">
                                      <p:cBhvr>
                                        <p:cTn id="51" dur="1000" fill="hold"/>
                                        <p:tgtEl>
                                          <p:spTgt spid="127"/>
                                        </p:tgtEl>
                                        <p:attrNameLst>
                                          <p:attrName>ppt_x</p:attrName>
                                        </p:attrNameLst>
                                      </p:cBhvr>
                                      <p:tavLst>
                                        <p:tav tm="0">
                                          <p:val>
                                            <p:strVal val="#ppt_x"/>
                                          </p:val>
                                        </p:tav>
                                        <p:tav tm="100000">
                                          <p:val>
                                            <p:strVal val="#ppt_x"/>
                                          </p:val>
                                        </p:tav>
                                      </p:tavLst>
                                    </p:anim>
                                    <p:anim calcmode="lin" valueType="num">
                                      <p:cBhvr>
                                        <p:cTn id="5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C9A-3618-8B48-98A9-7A89BC2A138A}"/>
              </a:ext>
            </a:extLst>
          </p:cNvPr>
          <p:cNvSpPr>
            <a:spLocks noGrp="1"/>
          </p:cNvSpPr>
          <p:nvPr>
            <p:ph type="title"/>
          </p:nvPr>
        </p:nvSpPr>
        <p:spPr/>
        <p:txBody>
          <a:bodyPr/>
          <a:lstStyle/>
          <a:p>
            <a:r>
              <a:rPr lang="ja" altLang="en-US" sz="4400" b="0" dirty="0">
                <a:latin typeface="Yu Gothic UI" panose="020B0500000000000000" pitchFamily="34" charset="-128"/>
                <a:ea typeface="Yu Gothic UI" panose="020B0500000000000000" pitchFamily="34" charset="-128"/>
              </a:rPr>
              <a:t>ハイブリッド</a:t>
            </a:r>
            <a:r>
              <a:rPr lang="en-US" altLang="ja" sz="4400" b="0" dirty="0">
                <a:latin typeface="Yu Gothic UI" panose="020B0500000000000000" pitchFamily="34" charset="-128"/>
                <a:ea typeface="Yu Gothic UI" panose="020B0500000000000000" pitchFamily="34" charset="-128"/>
              </a:rPr>
              <a:t>AI</a:t>
            </a:r>
            <a:r>
              <a:rPr lang="ja" altLang="en-US" sz="4400" b="0" dirty="0">
                <a:latin typeface="Yu Gothic UI" panose="020B0500000000000000" pitchFamily="34" charset="-128"/>
                <a:ea typeface="Yu Gothic UI" panose="020B0500000000000000" pitchFamily="34" charset="-128"/>
              </a:rPr>
              <a:t>・</a:t>
            </a:r>
            <a:r>
              <a:rPr lang="en-US" altLang="ja" sz="4400" b="0" dirty="0">
                <a:latin typeface="Yu Gothic UI" panose="020B0500000000000000" pitchFamily="34" charset="-128"/>
                <a:ea typeface="Yu Gothic UI" panose="020B0500000000000000" pitchFamily="34" charset="-128"/>
              </a:rPr>
              <a:t>IoT</a:t>
            </a:r>
            <a:r>
              <a:rPr lang="ja-JP" altLang="en-US" sz="4400" b="0">
                <a:latin typeface="Yu Gothic UI" panose="020B0500000000000000" pitchFamily="34" charset="-128"/>
                <a:ea typeface="Yu Gothic UI" panose="020B0500000000000000" pitchFamily="34" charset="-128"/>
              </a:rPr>
              <a:t>の実現</a:t>
            </a:r>
            <a:endParaRPr lang="en-US" sz="4400" b="0" dirty="0">
              <a:latin typeface="Yu Gothic UI" panose="020B0500000000000000" pitchFamily="34" charset="-128"/>
              <a:ea typeface="Yu Gothic UI" panose="020B0500000000000000" pitchFamily="34" charset="-128"/>
            </a:endParaRPr>
          </a:p>
        </p:txBody>
      </p:sp>
      <p:sp>
        <p:nvSpPr>
          <p:cNvPr id="3" name="cloud">
            <a:extLst>
              <a:ext uri="{FF2B5EF4-FFF2-40B4-BE49-F238E27FC236}">
                <a16:creationId xmlns:a16="http://schemas.microsoft.com/office/drawing/2014/main" id="{35FBC902-E826-4143-A3B5-25A2DD5C3A61}"/>
              </a:ext>
            </a:extLst>
          </p:cNvPr>
          <p:cNvSpPr>
            <a:spLocks noChangeAspect="1"/>
          </p:cNvSpPr>
          <p:nvPr/>
        </p:nvSpPr>
        <p:spPr bwMode="black">
          <a:xfrm>
            <a:off x="766762" y="1269471"/>
            <a:ext cx="3876358" cy="16111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ja-JP" sz="2000" b="1" i="0" u="none" strike="noStrike" kern="0" cap="none" spc="0" normalizeH="0" baseline="0" noProof="0" dirty="0">
              <a:ln>
                <a:noFill/>
              </a:ln>
              <a:solidFill>
                <a:srgbClr val="FFFFFF"/>
              </a:solidFill>
              <a:effectLst/>
              <a:uLnTx/>
              <a:uFillTx/>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IoT Hub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Machine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t>
            </a:r>
            <a:endParaRPr kumimoji="0" lang="ja-JP" altLang="en-US" sz="2000" b="1" i="0" u="none" strike="noStrike" kern="0" cap="none" spc="0" normalizeH="0" baseline="0" noProof="0" dirty="0">
              <a:ln>
                <a:noFill/>
              </a:ln>
              <a:solidFill>
                <a:srgbClr val="FFFFFF"/>
              </a:solidFill>
              <a:effectLst/>
              <a:uLnTx/>
              <a:uFillTx/>
              <a:cs typeface="+mn-cs"/>
            </a:endParaRPr>
          </a:p>
        </p:txBody>
      </p:sp>
      <p:cxnSp>
        <p:nvCxnSpPr>
          <p:cNvPr id="4" name="Straight Connector 3">
            <a:extLst>
              <a:ext uri="{FF2B5EF4-FFF2-40B4-BE49-F238E27FC236}">
                <a16:creationId xmlns:a16="http://schemas.microsoft.com/office/drawing/2014/main" id="{93B55E45-2129-CB4E-A8CE-0EC991DBCB0D}"/>
              </a:ext>
            </a:extLst>
          </p:cNvPr>
          <p:cNvCxnSpPr>
            <a:cxnSpLocks/>
          </p:cNvCxnSpPr>
          <p:nvPr/>
        </p:nvCxnSpPr>
        <p:spPr>
          <a:xfrm>
            <a:off x="350838" y="30495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Box 69">
            <a:extLst>
              <a:ext uri="{FF2B5EF4-FFF2-40B4-BE49-F238E27FC236}">
                <a16:creationId xmlns:a16="http://schemas.microsoft.com/office/drawing/2014/main" id="{1B8E93DD-A922-B943-AE60-9A895760297C}"/>
              </a:ext>
            </a:extLst>
          </p:cNvPr>
          <p:cNvSpPr txBox="1">
            <a:spLocks noChangeArrowheads="1"/>
          </p:cNvSpPr>
          <p:nvPr/>
        </p:nvSpPr>
        <p:spPr bwMode="auto">
          <a:xfrm rot="-5400000">
            <a:off x="-194374" y="3706018"/>
            <a:ext cx="1258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PC based Software</a:t>
            </a:r>
          </a:p>
        </p:txBody>
      </p:sp>
      <p:cxnSp>
        <p:nvCxnSpPr>
          <p:cNvPr id="6" name="Straight Connector 5">
            <a:extLst>
              <a:ext uri="{FF2B5EF4-FFF2-40B4-BE49-F238E27FC236}">
                <a16:creationId xmlns:a16="http://schemas.microsoft.com/office/drawing/2014/main" id="{23839F41-A213-2B47-984C-5FF6828B59F7}"/>
              </a:ext>
            </a:extLst>
          </p:cNvPr>
          <p:cNvCxnSpPr>
            <a:cxnSpLocks/>
          </p:cNvCxnSpPr>
          <p:nvPr/>
        </p:nvCxnSpPr>
        <p:spPr>
          <a:xfrm>
            <a:off x="350837" y="47132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5437F-36CE-6341-9800-8D40FE3B4EED}"/>
              </a:ext>
            </a:extLst>
          </p:cNvPr>
          <p:cNvSpPr txBox="1"/>
          <p:nvPr/>
        </p:nvSpPr>
        <p:spPr>
          <a:xfrm>
            <a:off x="846752" y="4221088"/>
            <a:ext cx="2077500" cy="307777"/>
          </a:xfrm>
          <a:prstGeom prst="rect">
            <a:avLst/>
          </a:prstGeom>
          <a:noFill/>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gradFill>
                  <a:gsLst>
                    <a:gs pos="2917">
                      <a:srgbClr val="1A1A1A"/>
                    </a:gs>
                    <a:gs pos="30000">
                      <a:srgbClr val="1A1A1A"/>
                    </a:gs>
                  </a:gsLst>
                  <a:lin ang="5400000" scaled="0"/>
                </a:gradFill>
                <a:effectLst/>
                <a:uLnTx/>
                <a:uFillTx/>
                <a:cs typeface="Calibri" panose="020F0502020204030204" pitchFamily="34" charset="0"/>
              </a:rPr>
              <a:t>Windows IoT,  Linux</a:t>
            </a:r>
          </a:p>
        </p:txBody>
      </p:sp>
      <p:sp>
        <p:nvSpPr>
          <p:cNvPr id="11" name="Rectangle 10">
            <a:extLst>
              <a:ext uri="{FF2B5EF4-FFF2-40B4-BE49-F238E27FC236}">
                <a16:creationId xmlns:a16="http://schemas.microsoft.com/office/drawing/2014/main" id="{4F8E42D2-6A71-4948-A529-D8E7B61DFB55}"/>
              </a:ext>
            </a:extLst>
          </p:cNvPr>
          <p:cNvSpPr/>
          <p:nvPr/>
        </p:nvSpPr>
        <p:spPr bwMode="auto">
          <a:xfrm>
            <a:off x="853212" y="3538478"/>
            <a:ext cx="2374900" cy="88900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11">
            <a:extLst>
              <a:ext uri="{FF2B5EF4-FFF2-40B4-BE49-F238E27FC236}">
                <a16:creationId xmlns:a16="http://schemas.microsoft.com/office/drawing/2014/main" id="{F4C50FD5-EB19-BC48-9E72-CBF78A4B9265}"/>
              </a:ext>
            </a:extLst>
          </p:cNvPr>
          <p:cNvSpPr/>
          <p:nvPr/>
        </p:nvSpPr>
        <p:spPr bwMode="auto">
          <a:xfrm>
            <a:off x="2030413" y="5797550"/>
            <a:ext cx="2722562" cy="80803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14" name="Group 29">
            <a:extLst>
              <a:ext uri="{FF2B5EF4-FFF2-40B4-BE49-F238E27FC236}">
                <a16:creationId xmlns:a16="http://schemas.microsoft.com/office/drawing/2014/main" id="{7037A4C0-9C88-A344-8310-57FDB43006A2}"/>
              </a:ext>
            </a:extLst>
          </p:cNvPr>
          <p:cNvGrpSpPr/>
          <p:nvPr/>
        </p:nvGrpSpPr>
        <p:grpSpPr>
          <a:xfrm>
            <a:off x="4007644" y="3899928"/>
            <a:ext cx="825942" cy="697971"/>
            <a:chOff x="7417830" y="2130188"/>
            <a:chExt cx="2693670" cy="2275044"/>
          </a:xfrm>
          <a:solidFill>
            <a:schemeClr val="accent5"/>
          </a:solidFill>
        </p:grpSpPr>
        <p:grpSp>
          <p:nvGrpSpPr>
            <p:cNvPr id="15" name="Group 30">
              <a:extLst>
                <a:ext uri="{FF2B5EF4-FFF2-40B4-BE49-F238E27FC236}">
                  <a16:creationId xmlns:a16="http://schemas.microsoft.com/office/drawing/2014/main" id="{DC08EC6A-6F66-2F49-B00B-D33D980A9DC4}"/>
                </a:ext>
              </a:extLst>
            </p:cNvPr>
            <p:cNvGrpSpPr/>
            <p:nvPr/>
          </p:nvGrpSpPr>
          <p:grpSpPr>
            <a:xfrm>
              <a:off x="7627142" y="2130188"/>
              <a:ext cx="2275048" cy="2275044"/>
              <a:chOff x="7675552" y="2178598"/>
              <a:chExt cx="2178228" cy="2178224"/>
            </a:xfrm>
            <a:grpFill/>
          </p:grpSpPr>
          <p:sp>
            <p:nvSpPr>
              <p:cNvPr id="17" name="Freeform 13">
                <a:extLst>
                  <a:ext uri="{FF2B5EF4-FFF2-40B4-BE49-F238E27FC236}">
                    <a16:creationId xmlns:a16="http://schemas.microsoft.com/office/drawing/2014/main" id="{A09840DA-5750-A942-AB11-96DDFADC0A4D}"/>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sp>
            <p:nvSpPr>
              <p:cNvPr id="18" name="Freeform 14">
                <a:extLst>
                  <a:ext uri="{FF2B5EF4-FFF2-40B4-BE49-F238E27FC236}">
                    <a16:creationId xmlns:a16="http://schemas.microsoft.com/office/drawing/2014/main" id="{2BEA3184-6B37-BF46-A1AD-547B82574DE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grpSp>
        <p:sp>
          <p:nvSpPr>
            <p:cNvPr id="16" name="TextBox 31">
              <a:extLst>
                <a:ext uri="{FF2B5EF4-FFF2-40B4-BE49-F238E27FC236}">
                  <a16:creationId xmlns:a16="http://schemas.microsoft.com/office/drawing/2014/main" id="{E01CFA3C-EDC6-A947-92DB-D09ECEA71E1D}"/>
                </a:ext>
              </a:extLst>
            </p:cNvPr>
            <p:cNvSpPr txBox="1"/>
            <p:nvPr/>
          </p:nvSpPr>
          <p:spPr>
            <a:xfrm>
              <a:off x="7417830" y="2966748"/>
              <a:ext cx="2693670" cy="601921"/>
            </a:xfrm>
            <a:prstGeom prst="rect">
              <a:avLst/>
            </a:prstGeom>
            <a:noFill/>
          </p:spPr>
          <p:txBody>
            <a:bodyPr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cs typeface="+mn-cs"/>
                </a:rPr>
                <a:t>FPGA</a:t>
              </a:r>
            </a:p>
          </p:txBody>
        </p:sp>
      </p:grpSp>
      <p:cxnSp>
        <p:nvCxnSpPr>
          <p:cNvPr id="19" name="Straight Connector 18">
            <a:extLst>
              <a:ext uri="{FF2B5EF4-FFF2-40B4-BE49-F238E27FC236}">
                <a16:creationId xmlns:a16="http://schemas.microsoft.com/office/drawing/2014/main" id="{EE171D5B-50CB-7D4D-927F-90E3AD29FB45}"/>
              </a:ext>
            </a:extLst>
          </p:cNvPr>
          <p:cNvCxnSpPr>
            <a:cxnSpLocks/>
          </p:cNvCxnSpPr>
          <p:nvPr/>
        </p:nvCxnSpPr>
        <p:spPr>
          <a:xfrm>
            <a:off x="350837" y="5786437"/>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36">
            <a:extLst>
              <a:ext uri="{FF2B5EF4-FFF2-40B4-BE49-F238E27FC236}">
                <a16:creationId xmlns:a16="http://schemas.microsoft.com/office/drawing/2014/main" id="{95F9D4EC-22FA-714E-BA3E-87B25F5F3DEB}"/>
              </a:ext>
            </a:extLst>
          </p:cNvPr>
          <p:cNvSpPr txBox="1">
            <a:spLocks noChangeArrowheads="1"/>
          </p:cNvSpPr>
          <p:nvPr/>
        </p:nvSpPr>
        <p:spPr bwMode="auto">
          <a:xfrm>
            <a:off x="2153363" y="6135094"/>
            <a:ext cx="1910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22" name="TextBox 69">
            <a:extLst>
              <a:ext uri="{FF2B5EF4-FFF2-40B4-BE49-F238E27FC236}">
                <a16:creationId xmlns:a16="http://schemas.microsoft.com/office/drawing/2014/main" id="{886F93FB-6A71-5741-B01C-E660AFA83D91}"/>
              </a:ext>
            </a:extLst>
          </p:cNvPr>
          <p:cNvSpPr txBox="1">
            <a:spLocks noChangeArrowheads="1"/>
          </p:cNvSpPr>
          <p:nvPr/>
        </p:nvSpPr>
        <p:spPr bwMode="auto">
          <a:xfrm rot="-5400000">
            <a:off x="-71722" y="5066885"/>
            <a:ext cx="101358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IoT software</a:t>
            </a:r>
          </a:p>
        </p:txBody>
      </p:sp>
      <p:sp>
        <p:nvSpPr>
          <p:cNvPr id="23" name="TextBox 69">
            <a:extLst>
              <a:ext uri="{FF2B5EF4-FFF2-40B4-BE49-F238E27FC236}">
                <a16:creationId xmlns:a16="http://schemas.microsoft.com/office/drawing/2014/main" id="{F04193FB-27F1-B348-84DF-075627033140}"/>
              </a:ext>
            </a:extLst>
          </p:cNvPr>
          <p:cNvSpPr txBox="1">
            <a:spLocks noChangeArrowheads="1"/>
          </p:cNvSpPr>
          <p:nvPr/>
        </p:nvSpPr>
        <p:spPr bwMode="auto">
          <a:xfrm rot="-5400000">
            <a:off x="66769" y="6273799"/>
            <a:ext cx="736601"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1A1A1A"/>
                </a:solidFill>
                <a:effectLst/>
                <a:uLnTx/>
                <a:uFillTx/>
                <a:latin typeface="+mn-lt"/>
                <a:cs typeface="Calibri" panose="020F0502020204030204" pitchFamily="34" charset="0"/>
              </a:rPr>
              <a:t> </a:t>
            </a:r>
          </a:p>
        </p:txBody>
      </p:sp>
      <p:sp>
        <p:nvSpPr>
          <p:cNvPr id="24" name="TextBox 69">
            <a:extLst>
              <a:ext uri="{FF2B5EF4-FFF2-40B4-BE49-F238E27FC236}">
                <a16:creationId xmlns:a16="http://schemas.microsoft.com/office/drawing/2014/main" id="{D74259B8-86F2-9145-975F-9C657203AB23}"/>
              </a:ext>
            </a:extLst>
          </p:cNvPr>
          <p:cNvSpPr txBox="1">
            <a:spLocks noChangeArrowheads="1"/>
          </p:cNvSpPr>
          <p:nvPr/>
        </p:nvSpPr>
        <p:spPr bwMode="auto">
          <a:xfrm rot="-5400000">
            <a:off x="-19670" y="6145254"/>
            <a:ext cx="90488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MCU</a:t>
            </a:r>
          </a:p>
        </p:txBody>
      </p:sp>
      <p:sp>
        <p:nvSpPr>
          <p:cNvPr id="25" name="TextBox 9">
            <a:extLst>
              <a:ext uri="{FF2B5EF4-FFF2-40B4-BE49-F238E27FC236}">
                <a16:creationId xmlns:a16="http://schemas.microsoft.com/office/drawing/2014/main" id="{2B591B07-37C3-A948-A0D9-7039E39A0CC9}"/>
              </a:ext>
            </a:extLst>
          </p:cNvPr>
          <p:cNvSpPr txBox="1">
            <a:spLocks noChangeArrowheads="1"/>
          </p:cNvSpPr>
          <p:nvPr/>
        </p:nvSpPr>
        <p:spPr bwMode="auto">
          <a:xfrm>
            <a:off x="4846638" y="1741489"/>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Machine Learning</a:t>
            </a:r>
          </a:p>
        </p:txBody>
      </p:sp>
      <p:sp>
        <p:nvSpPr>
          <p:cNvPr id="26" name="TextBox 9">
            <a:extLst>
              <a:ext uri="{FF2B5EF4-FFF2-40B4-BE49-F238E27FC236}">
                <a16:creationId xmlns:a16="http://schemas.microsoft.com/office/drawing/2014/main" id="{E98165C5-6C6F-BC49-B630-8982A0F9EA4D}"/>
              </a:ext>
            </a:extLst>
          </p:cNvPr>
          <p:cNvSpPr txBox="1">
            <a:spLocks noChangeArrowheads="1"/>
          </p:cNvSpPr>
          <p:nvPr/>
        </p:nvSpPr>
        <p:spPr bwMode="auto">
          <a:xfrm>
            <a:off x="5662167" y="3409837"/>
            <a:ext cx="241877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Edge</a:t>
            </a:r>
          </a:p>
        </p:txBody>
      </p:sp>
      <p:sp>
        <p:nvSpPr>
          <p:cNvPr id="27" name="TextBox 9">
            <a:extLst>
              <a:ext uri="{FF2B5EF4-FFF2-40B4-BE49-F238E27FC236}">
                <a16:creationId xmlns:a16="http://schemas.microsoft.com/office/drawing/2014/main" id="{77B8C67C-BBB1-F84D-980A-B1A8F928EBF1}"/>
              </a:ext>
            </a:extLst>
          </p:cNvPr>
          <p:cNvSpPr txBox="1">
            <a:spLocks noChangeArrowheads="1"/>
          </p:cNvSpPr>
          <p:nvPr/>
        </p:nvSpPr>
        <p:spPr bwMode="auto">
          <a:xfrm>
            <a:off x="5370999" y="3996805"/>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Data Box Edge</a:t>
            </a:r>
          </a:p>
        </p:txBody>
      </p:sp>
      <p:sp>
        <p:nvSpPr>
          <p:cNvPr id="28" name="TextBox 9">
            <a:extLst>
              <a:ext uri="{FF2B5EF4-FFF2-40B4-BE49-F238E27FC236}">
                <a16:creationId xmlns:a16="http://schemas.microsoft.com/office/drawing/2014/main" id="{12CB6E23-C4D8-5F40-9A72-43DB457AE448}"/>
              </a:ext>
            </a:extLst>
          </p:cNvPr>
          <p:cNvSpPr txBox="1">
            <a:spLocks noChangeArrowheads="1"/>
          </p:cNvSpPr>
          <p:nvPr/>
        </p:nvSpPr>
        <p:spPr bwMode="auto">
          <a:xfrm>
            <a:off x="4846637" y="2284148"/>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Hub</a:t>
            </a:r>
          </a:p>
        </p:txBody>
      </p:sp>
      <p:sp>
        <p:nvSpPr>
          <p:cNvPr id="29" name="TextBox 9">
            <a:extLst>
              <a:ext uri="{FF2B5EF4-FFF2-40B4-BE49-F238E27FC236}">
                <a16:creationId xmlns:a16="http://schemas.microsoft.com/office/drawing/2014/main" id="{F85C25D4-CEDF-7040-A0BF-B1D28ED03225}"/>
              </a:ext>
            </a:extLst>
          </p:cNvPr>
          <p:cNvSpPr txBox="1">
            <a:spLocks noChangeArrowheads="1"/>
          </p:cNvSpPr>
          <p:nvPr/>
        </p:nvSpPr>
        <p:spPr bwMode="auto">
          <a:xfrm>
            <a:off x="4914022" y="5085331"/>
            <a:ext cx="31669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Device SDK</a:t>
            </a:r>
          </a:p>
        </p:txBody>
      </p:sp>
      <p:sp>
        <p:nvSpPr>
          <p:cNvPr id="31" name="TextBox 9">
            <a:extLst>
              <a:ext uri="{FF2B5EF4-FFF2-40B4-BE49-F238E27FC236}">
                <a16:creationId xmlns:a16="http://schemas.microsoft.com/office/drawing/2014/main" id="{7AB81F83-45E0-D64B-B643-FD48BBE13FF2}"/>
              </a:ext>
            </a:extLst>
          </p:cNvPr>
          <p:cNvSpPr txBox="1">
            <a:spLocks noChangeArrowheads="1"/>
          </p:cNvSpPr>
          <p:nvPr/>
        </p:nvSpPr>
        <p:spPr bwMode="auto">
          <a:xfrm>
            <a:off x="5367877" y="6090669"/>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32" name="TextBox 22">
            <a:extLst>
              <a:ext uri="{FF2B5EF4-FFF2-40B4-BE49-F238E27FC236}">
                <a16:creationId xmlns:a16="http://schemas.microsoft.com/office/drawing/2014/main" id="{C164FA9F-54B9-BE41-9D6B-7EFFB2752271}"/>
              </a:ext>
            </a:extLst>
          </p:cNvPr>
          <p:cNvSpPr txBox="1">
            <a:spLocks noChangeArrowheads="1"/>
          </p:cNvSpPr>
          <p:nvPr/>
        </p:nvSpPr>
        <p:spPr bwMode="auto">
          <a:xfrm>
            <a:off x="8146892" y="1794712"/>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AI</a:t>
            </a: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ライフサイクル</a:t>
            </a: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をサポートする基盤</a:t>
            </a:r>
          </a:p>
        </p:txBody>
      </p:sp>
      <p:sp>
        <p:nvSpPr>
          <p:cNvPr id="33" name="TextBox 22">
            <a:extLst>
              <a:ext uri="{FF2B5EF4-FFF2-40B4-BE49-F238E27FC236}">
                <a16:creationId xmlns:a16="http://schemas.microsoft.com/office/drawing/2014/main" id="{CD281BC6-7202-E942-BF79-A4B81C05C00E}"/>
              </a:ext>
            </a:extLst>
          </p:cNvPr>
          <p:cNvSpPr txBox="1">
            <a:spLocks noChangeArrowheads="1"/>
          </p:cNvSpPr>
          <p:nvPr/>
        </p:nvSpPr>
        <p:spPr bwMode="auto">
          <a:xfrm>
            <a:off x="8146892" y="2310759"/>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デバイスとのデータ入出力</a:t>
            </a:r>
          </a:p>
        </p:txBody>
      </p:sp>
      <p:sp>
        <p:nvSpPr>
          <p:cNvPr id="34" name="TextBox 22">
            <a:extLst>
              <a:ext uri="{FF2B5EF4-FFF2-40B4-BE49-F238E27FC236}">
                <a16:creationId xmlns:a16="http://schemas.microsoft.com/office/drawing/2014/main" id="{3C9A3215-A580-F342-994F-FA0E9C854103}"/>
              </a:ext>
            </a:extLst>
          </p:cNvPr>
          <p:cNvSpPr txBox="1">
            <a:spLocks noChangeArrowheads="1"/>
          </p:cNvSpPr>
          <p:nvPr/>
        </p:nvSpPr>
        <p:spPr bwMode="auto">
          <a:xfrm>
            <a:off x="8146892" y="347417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クラウドサービスをエッジデバイスで運用</a:t>
            </a:r>
          </a:p>
        </p:txBody>
      </p:sp>
      <p:sp>
        <p:nvSpPr>
          <p:cNvPr id="35" name="TextBox 22">
            <a:extLst>
              <a:ext uri="{FF2B5EF4-FFF2-40B4-BE49-F238E27FC236}">
                <a16:creationId xmlns:a16="http://schemas.microsoft.com/office/drawing/2014/main" id="{193711C1-0B9E-C248-96C9-8878EE502780}"/>
              </a:ext>
            </a:extLst>
          </p:cNvPr>
          <p:cNvSpPr txBox="1">
            <a:spLocks noChangeArrowheads="1"/>
          </p:cNvSpPr>
          <p:nvPr/>
        </p:nvSpPr>
        <p:spPr bwMode="auto">
          <a:xfrm>
            <a:off x="8146892" y="405002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リアルタイム</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推論を実現する</a:t>
            </a: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FPGA</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提供</a:t>
            </a:r>
          </a:p>
        </p:txBody>
      </p:sp>
      <p:sp>
        <p:nvSpPr>
          <p:cNvPr id="36" name="TextBox 35">
            <a:extLst>
              <a:ext uri="{FF2B5EF4-FFF2-40B4-BE49-F238E27FC236}">
                <a16:creationId xmlns:a16="http://schemas.microsoft.com/office/drawing/2014/main" id="{A5E4DC6A-EA85-7548-A73B-009485D1065F}"/>
              </a:ext>
            </a:extLst>
          </p:cNvPr>
          <p:cNvSpPr txBox="1"/>
          <p:nvPr/>
        </p:nvSpPr>
        <p:spPr>
          <a:xfrm>
            <a:off x="8171366" y="5024436"/>
            <a:ext cx="3669797" cy="523875"/>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ja-JP" altLang="en-US" sz="1600" b="0" i="0" u="none" strike="noStrike" kern="1200" cap="none" spc="0" normalizeH="0" baseline="0" noProof="0">
                <a:ln>
                  <a:noFill/>
                </a:ln>
                <a:solidFill>
                  <a:srgbClr val="1A1A1A"/>
                </a:solidFill>
                <a:effectLst/>
                <a:uLnTx/>
                <a:uFillTx/>
                <a:cs typeface="MS Mincho"/>
              </a:rPr>
              <a:t>複数デバイス、多言語、複数 </a:t>
            </a:r>
            <a:r>
              <a:rPr kumimoji="0" lang="en-US" altLang="ja-JP" sz="1600" b="0" i="0" u="none" strike="noStrike" kern="1200" cap="none" spc="0" normalizeH="0" baseline="0" noProof="0">
                <a:ln>
                  <a:noFill/>
                </a:ln>
                <a:solidFill>
                  <a:srgbClr val="1A1A1A"/>
                </a:solidFill>
                <a:effectLst/>
                <a:uLnTx/>
                <a:uFillTx/>
                <a:cs typeface="MS Mincho"/>
              </a:rPr>
              <a:t>OS</a:t>
            </a: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a:ln>
                  <a:noFill/>
                </a:ln>
                <a:solidFill>
                  <a:srgbClr val="1A1A1A"/>
                </a:solidFill>
                <a:effectLst/>
                <a:uLnTx/>
                <a:uFillTx/>
                <a:cs typeface="MS Mincho"/>
              </a:rPr>
              <a:t>iOS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Android</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Windows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Linux</a:t>
            </a:r>
          </a:p>
        </p:txBody>
      </p:sp>
      <p:sp>
        <p:nvSpPr>
          <p:cNvPr id="37" name="TextBox 36">
            <a:extLst>
              <a:ext uri="{FF2B5EF4-FFF2-40B4-BE49-F238E27FC236}">
                <a16:creationId xmlns:a16="http://schemas.microsoft.com/office/drawing/2014/main" id="{18640660-93F5-8A4A-8662-3EC0B2D2FF27}"/>
              </a:ext>
            </a:extLst>
          </p:cNvPr>
          <p:cNvSpPr txBox="1"/>
          <p:nvPr/>
        </p:nvSpPr>
        <p:spPr>
          <a:xfrm>
            <a:off x="8156858" y="6024564"/>
            <a:ext cx="3892267" cy="534988"/>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MCU </a:t>
            </a:r>
            <a:r>
              <a:rPr kumimoji="0" lang="ja-JP" altLang="en-US" sz="1600" b="0" i="0" u="none" strike="noStrike" kern="1200" cap="none" spc="0" normalizeH="0" baseline="0" noProof="0">
                <a:ln>
                  <a:noFill/>
                </a:ln>
                <a:solidFill>
                  <a:srgbClr val="1A1A1A"/>
                </a:solidFill>
                <a:effectLst/>
                <a:uLnTx/>
                <a:uFillTx/>
                <a:cs typeface="MS Mincho"/>
              </a:rPr>
              <a:t>デバイス向けのセキュリティ</a:t>
            </a:r>
            <a:endParaRPr kumimoji="0" lang="ja-JP" altLang="en-US" sz="1600" b="0" i="0" u="none" strike="noStrike" kern="1200" cap="none" spc="0" normalizeH="0" baseline="0" noProof="0" dirty="0">
              <a:ln>
                <a:noFill/>
              </a:ln>
              <a:solidFill>
                <a:srgbClr val="1A1A1A"/>
              </a:solidFill>
              <a:effectLst/>
              <a:uLnTx/>
              <a:uFillTx/>
              <a:cs typeface="MS Mincho"/>
            </a:endParaRP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Azure </a:t>
            </a:r>
            <a:r>
              <a:rPr kumimoji="0" lang="ja-JP" altLang="en-US" sz="1600" b="0" i="0" u="none" strike="noStrike" kern="1200" cap="none" spc="0" normalizeH="0" baseline="0" noProof="0">
                <a:ln>
                  <a:noFill/>
                </a:ln>
                <a:solidFill>
                  <a:srgbClr val="1A1A1A"/>
                </a:solidFill>
                <a:effectLst/>
                <a:uLnTx/>
                <a:uFillTx/>
                <a:cs typeface="MS Mincho"/>
              </a:rPr>
              <a:t>また</a:t>
            </a:r>
            <a:r>
              <a:rPr kumimoji="0" lang="ja-JP" altLang="en-US" sz="1600" b="0" i="0" u="none" strike="noStrike" kern="1200" cap="none" spc="0" normalizeH="0" baseline="0" noProof="0" dirty="0">
                <a:ln>
                  <a:noFill/>
                </a:ln>
                <a:solidFill>
                  <a:srgbClr val="1A1A1A"/>
                </a:solidFill>
                <a:effectLst/>
                <a:uLnTx/>
                <a:uFillTx/>
                <a:cs typeface="MS Mincho"/>
              </a:rPr>
              <a:t>は </a:t>
            </a:r>
            <a:r>
              <a:rPr kumimoji="0" lang="en-US" altLang="ja-JP" sz="1600" b="0" i="0" u="none" strike="noStrike" kern="1200" cap="none" spc="0" normalizeH="0" baseline="0" noProof="0" dirty="0">
                <a:ln>
                  <a:noFill/>
                </a:ln>
                <a:solidFill>
                  <a:srgbClr val="1A1A1A"/>
                </a:solidFill>
                <a:effectLst/>
                <a:uLnTx/>
                <a:uFillTx/>
                <a:cs typeface="MS Mincho"/>
              </a:rPr>
              <a:t>Azure IoT Edge </a:t>
            </a:r>
            <a:r>
              <a:rPr kumimoji="0" lang="ja-JP" altLang="en-US" sz="1600" b="0" i="0" u="none" strike="noStrike" kern="1200" cap="none" spc="0" normalizeH="0" baseline="0" noProof="0">
                <a:ln>
                  <a:noFill/>
                </a:ln>
                <a:solidFill>
                  <a:srgbClr val="1A1A1A"/>
                </a:solidFill>
                <a:effectLst/>
                <a:uLnTx/>
                <a:uFillTx/>
                <a:cs typeface="MS Mincho"/>
              </a:rPr>
              <a:t>で</a:t>
            </a:r>
            <a:r>
              <a:rPr kumimoji="0" lang="ja-JP" altLang="en-US" sz="1600" b="0" i="0" u="none" strike="noStrike" kern="1200" cap="none" spc="0" normalizeH="0" baseline="0" noProof="0" dirty="0">
                <a:ln>
                  <a:noFill/>
                </a:ln>
                <a:solidFill>
                  <a:srgbClr val="1A1A1A"/>
                </a:solidFill>
                <a:effectLst/>
                <a:uLnTx/>
                <a:uFillTx/>
                <a:cs typeface="MS Mincho"/>
              </a:rPr>
              <a:t>接続</a:t>
            </a:r>
          </a:p>
        </p:txBody>
      </p:sp>
      <p:grpSp>
        <p:nvGrpSpPr>
          <p:cNvPr id="38" name="Group 37">
            <a:extLst>
              <a:ext uri="{FF2B5EF4-FFF2-40B4-BE49-F238E27FC236}">
                <a16:creationId xmlns:a16="http://schemas.microsoft.com/office/drawing/2014/main" id="{E91BD575-5458-BF4E-AF45-8004D9EF8409}"/>
              </a:ext>
            </a:extLst>
          </p:cNvPr>
          <p:cNvGrpSpPr/>
          <p:nvPr/>
        </p:nvGrpSpPr>
        <p:grpSpPr>
          <a:xfrm>
            <a:off x="3691919" y="6134208"/>
            <a:ext cx="318271" cy="325190"/>
            <a:chOff x="1748832" y="4748449"/>
            <a:chExt cx="367814" cy="375811"/>
          </a:xfrm>
        </p:grpSpPr>
        <p:sp>
          <p:nvSpPr>
            <p:cNvPr id="39" name="Freeform 10">
              <a:extLst>
                <a:ext uri="{FF2B5EF4-FFF2-40B4-BE49-F238E27FC236}">
                  <a16:creationId xmlns:a16="http://schemas.microsoft.com/office/drawing/2014/main" id="{54213621-E644-0245-B218-6B429264A49B}"/>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cs typeface="+mn-cs"/>
              </a:endParaRPr>
            </a:p>
          </p:txBody>
        </p:sp>
        <p:sp>
          <p:nvSpPr>
            <p:cNvPr id="40" name="Oval 39">
              <a:extLst>
                <a:ext uri="{FF2B5EF4-FFF2-40B4-BE49-F238E27FC236}">
                  <a16:creationId xmlns:a16="http://schemas.microsoft.com/office/drawing/2014/main" id="{75E41B25-54D5-F74F-A2FE-E667C26C5496}"/>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cs typeface="+mn-cs"/>
              </a:endParaRPr>
            </a:p>
          </p:txBody>
        </p:sp>
        <p:sp>
          <p:nvSpPr>
            <p:cNvPr id="41" name="LightningBolt_E945">
              <a:extLst>
                <a:ext uri="{FF2B5EF4-FFF2-40B4-BE49-F238E27FC236}">
                  <a16:creationId xmlns:a16="http://schemas.microsoft.com/office/drawing/2014/main" id="{254ACF36-2669-B543-946F-255742949F1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cs typeface="+mn-cs"/>
              </a:endParaRPr>
            </a:p>
          </p:txBody>
        </p:sp>
      </p:grpSp>
      <p:sp>
        <p:nvSpPr>
          <p:cNvPr id="45" name="Rounded Rectangle 44">
            <a:extLst>
              <a:ext uri="{FF2B5EF4-FFF2-40B4-BE49-F238E27FC236}">
                <a16:creationId xmlns:a16="http://schemas.microsoft.com/office/drawing/2014/main" id="{EFD337AB-7E28-B141-811F-208D696818BB}"/>
              </a:ext>
            </a:extLst>
          </p:cNvPr>
          <p:cNvSpPr/>
          <p:nvPr/>
        </p:nvSpPr>
        <p:spPr bwMode="auto">
          <a:xfrm>
            <a:off x="3018291" y="4977636"/>
            <a:ext cx="532902" cy="532902"/>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a:ln>
                <a:noFill/>
              </a:ln>
              <a:solidFill>
                <a:prstClr val="black"/>
              </a:solidFill>
              <a:effectLst/>
              <a:uLnTx/>
              <a:uFillTx/>
              <a:cs typeface="Segoe UI" pitchFamily="34" charset="0"/>
            </a:endParaRPr>
          </a:p>
        </p:txBody>
      </p:sp>
      <p:sp>
        <p:nvSpPr>
          <p:cNvPr id="46" name="Freeform 114">
            <a:extLst>
              <a:ext uri="{FF2B5EF4-FFF2-40B4-BE49-F238E27FC236}">
                <a16:creationId xmlns:a16="http://schemas.microsoft.com/office/drawing/2014/main" id="{A4E99126-C628-424A-BEF3-22FEC7454CCB}"/>
              </a:ext>
            </a:extLst>
          </p:cNvPr>
          <p:cNvSpPr>
            <a:spLocks noChangeAspect="1" noEditPoints="1"/>
          </p:cNvSpPr>
          <p:nvPr/>
        </p:nvSpPr>
        <p:spPr bwMode="black">
          <a:xfrm>
            <a:off x="3110600" y="5083331"/>
            <a:ext cx="348284" cy="34828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48" name="Straight Arrow Connector 47">
            <a:extLst>
              <a:ext uri="{FF2B5EF4-FFF2-40B4-BE49-F238E27FC236}">
                <a16:creationId xmlns:a16="http://schemas.microsoft.com/office/drawing/2014/main" id="{F7872728-1BB7-A54F-8D2D-5391E3614BBD}"/>
              </a:ext>
            </a:extLst>
          </p:cNvPr>
          <p:cNvCxnSpPr>
            <a:cxnSpLocks/>
          </p:cNvCxnSpPr>
          <p:nvPr/>
        </p:nvCxnSpPr>
        <p:spPr>
          <a:xfrm flipV="1">
            <a:off x="1557776" y="2867664"/>
            <a:ext cx="0" cy="758365"/>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385A525-A30C-3D4F-A438-F84A55DFCB21}"/>
              </a:ext>
            </a:extLst>
          </p:cNvPr>
          <p:cNvCxnSpPr>
            <a:cxnSpLocks/>
          </p:cNvCxnSpPr>
          <p:nvPr/>
        </p:nvCxnSpPr>
        <p:spPr>
          <a:xfrm>
            <a:off x="2099474" y="2869982"/>
            <a:ext cx="0" cy="802038"/>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D7704F-5FF5-A642-96DF-D9B68E564E7D}"/>
              </a:ext>
            </a:extLst>
          </p:cNvPr>
          <p:cNvCxnSpPr>
            <a:cxnSpLocks/>
          </p:cNvCxnSpPr>
          <p:nvPr/>
        </p:nvCxnSpPr>
        <p:spPr>
          <a:xfrm>
            <a:off x="4432350" y="2656331"/>
            <a:ext cx="0" cy="1153556"/>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84B2BE-537D-B643-B324-17E6FC20029A}"/>
              </a:ext>
            </a:extLst>
          </p:cNvPr>
          <p:cNvCxnSpPr>
            <a:cxnSpLocks/>
          </p:cNvCxnSpPr>
          <p:nvPr/>
        </p:nvCxnSpPr>
        <p:spPr>
          <a:xfrm>
            <a:off x="3294063" y="2880445"/>
            <a:ext cx="0" cy="2014768"/>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D6AE2-0DAD-0E49-958C-0C5651BC2AC9}"/>
              </a:ext>
            </a:extLst>
          </p:cNvPr>
          <p:cNvCxnSpPr>
            <a:cxnSpLocks/>
          </p:cNvCxnSpPr>
          <p:nvPr/>
        </p:nvCxnSpPr>
        <p:spPr>
          <a:xfrm>
            <a:off x="3845607" y="2880639"/>
            <a:ext cx="0" cy="3143925"/>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6" name="money" title="Icon of a creditcard with signal lines on top">
            <a:extLst>
              <a:ext uri="{FF2B5EF4-FFF2-40B4-BE49-F238E27FC236}">
                <a16:creationId xmlns:a16="http://schemas.microsoft.com/office/drawing/2014/main" id="{C11227AA-0813-0F40-9672-E76C854D97FA}"/>
              </a:ext>
            </a:extLst>
          </p:cNvPr>
          <p:cNvSpPr>
            <a:spLocks noChangeAspect="1" noEditPoints="1"/>
          </p:cNvSpPr>
          <p:nvPr/>
        </p:nvSpPr>
        <p:spPr bwMode="auto">
          <a:xfrm>
            <a:off x="1954464" y="3767707"/>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57" name="money" title="Icon of a creditcard with signal lines on top">
            <a:extLst>
              <a:ext uri="{FF2B5EF4-FFF2-40B4-BE49-F238E27FC236}">
                <a16:creationId xmlns:a16="http://schemas.microsoft.com/office/drawing/2014/main" id="{9B72F6AF-7AED-C64E-A2FB-3A02E115C0DF}"/>
              </a:ext>
            </a:extLst>
          </p:cNvPr>
          <p:cNvSpPr>
            <a:spLocks noChangeAspect="1" noEditPoints="1"/>
          </p:cNvSpPr>
          <p:nvPr/>
        </p:nvSpPr>
        <p:spPr bwMode="auto">
          <a:xfrm>
            <a:off x="1439994" y="3759045"/>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64" name="Rectangle 63">
            <a:extLst>
              <a:ext uri="{FF2B5EF4-FFF2-40B4-BE49-F238E27FC236}">
                <a16:creationId xmlns:a16="http://schemas.microsoft.com/office/drawing/2014/main" id="{5D3838C5-DAAD-894D-8FA4-BACF4C29A090}"/>
              </a:ext>
            </a:extLst>
          </p:cNvPr>
          <p:cNvSpPr/>
          <p:nvPr/>
        </p:nvSpPr>
        <p:spPr>
          <a:xfrm>
            <a:off x="622905" y="3072484"/>
            <a:ext cx="93487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Calibri" panose="020F0502020204030204" pitchFamily="34" charset="0"/>
              </a:rPr>
              <a:t>データ送信</a:t>
            </a:r>
            <a:endParaRPr kumimoji="0" lang="en-US" sz="1400" b="0" i="0" u="none" strike="noStrike" kern="1200" cap="none" spc="0" normalizeH="0" baseline="0" noProof="0" dirty="0">
              <a:ln>
                <a:noFill/>
              </a:ln>
              <a:solidFill>
                <a:srgbClr val="002050"/>
              </a:solidFill>
              <a:effectLst/>
              <a:uLnTx/>
              <a:uFillTx/>
              <a:cs typeface="+mn-cs"/>
            </a:endParaRPr>
          </a:p>
        </p:txBody>
      </p:sp>
      <p:sp>
        <p:nvSpPr>
          <p:cNvPr id="65" name="Rectangle 64">
            <a:extLst>
              <a:ext uri="{FF2B5EF4-FFF2-40B4-BE49-F238E27FC236}">
                <a16:creationId xmlns:a16="http://schemas.microsoft.com/office/drawing/2014/main" id="{1D26E4BF-4B79-CB45-A706-7BEDD031AB7B}"/>
              </a:ext>
            </a:extLst>
          </p:cNvPr>
          <p:cNvSpPr/>
          <p:nvPr/>
        </p:nvSpPr>
        <p:spPr>
          <a:xfrm>
            <a:off x="2073652" y="3226372"/>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
        <p:nvSpPr>
          <p:cNvPr id="67" name="Rectangle 66">
            <a:extLst>
              <a:ext uri="{FF2B5EF4-FFF2-40B4-BE49-F238E27FC236}">
                <a16:creationId xmlns:a16="http://schemas.microsoft.com/office/drawing/2014/main" id="{C5FF6E3E-A00E-F643-B648-C0BE713E1883}"/>
              </a:ext>
            </a:extLst>
          </p:cNvPr>
          <p:cNvSpPr/>
          <p:nvPr/>
        </p:nvSpPr>
        <p:spPr>
          <a:xfrm>
            <a:off x="4430751" y="3297310"/>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Tree>
    <p:extLst>
      <p:ext uri="{BB962C8B-B14F-4D97-AF65-F5344CB8AC3E}">
        <p14:creationId xmlns:p14="http://schemas.microsoft.com/office/powerpoint/2010/main" val="143254392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C121C-CC97-4825-A1F9-C0E097218E46}"/>
              </a:ext>
            </a:extLst>
          </p:cNvPr>
          <p:cNvSpPr/>
          <p:nvPr/>
        </p:nvSpPr>
        <p:spPr>
          <a:xfrm>
            <a:off x="514165" y="2708920"/>
            <a:ext cx="11158586" cy="3474720"/>
          </a:xfrm>
          <a:prstGeom prst="rect">
            <a:avLst/>
          </a:prstGeom>
          <a:solidFill>
            <a:schemeClr val="bg1"/>
          </a:solidFill>
        </p:spPr>
        <p:txBody>
          <a:bodyPr wrap="square">
            <a:spAutoFit/>
          </a:bodyPr>
          <a:lstStyle/>
          <a:p>
            <a:r>
              <a:rPr lang="en-US" dirty="0">
                <a:solidFill>
                  <a:srgbClr val="0101FD"/>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azureml.core.image</a:t>
            </a:r>
            <a:r>
              <a:rPr lang="en-US" dirty="0">
                <a:solidFill>
                  <a:srgbClr val="000000"/>
                </a:solidFill>
                <a:latin typeface="Consolas" panose="020B0609020204030204" pitchFamily="49" charset="0"/>
              </a:rPr>
              <a:t> </a:t>
            </a:r>
            <a:r>
              <a:rPr lang="en-US" dirty="0">
                <a:solidFill>
                  <a:srgbClr val="0101FD"/>
                </a:solidFill>
                <a:latin typeface="Consolas" panose="020B0609020204030204" pitchFamily="49" charset="0"/>
              </a:rPr>
              <a:t>import</a:t>
            </a:r>
            <a:r>
              <a:rPr lang="en-US" dirty="0">
                <a:solidFill>
                  <a:srgbClr val="000000"/>
                </a:solidFill>
                <a:latin typeface="Consolas" panose="020B0609020204030204" pitchFamily="49" charset="0"/>
              </a:rPr>
              <a:t> Image, </a:t>
            </a:r>
            <a:r>
              <a:rPr lang="en-US" dirty="0" err="1">
                <a:solidFill>
                  <a:srgbClr val="000000"/>
                </a:solidFill>
                <a:latin typeface="Consolas" panose="020B0609020204030204" pitchFamily="49" charset="0"/>
              </a:rPr>
              <a:t>ContainerImage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8000"/>
                </a:solidFill>
                <a:latin typeface="Consolas" panose="020B0609020204030204" pitchFamily="49" charset="0"/>
              </a:rPr>
              <a:t>#Image configuration</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ContainerImage.image_configuration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runtime = </a:t>
            </a:r>
            <a:r>
              <a:rPr lang="en-US" dirty="0">
                <a:solidFill>
                  <a:srgbClr val="A31515"/>
                </a:solidFill>
                <a:latin typeface="Consolas" panose="020B0609020204030204" pitchFamily="49" charset="0"/>
              </a:rPr>
              <a:t>"python"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execution_script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"score.py"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conda_file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myenv.yml</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tags = {</a:t>
            </a:r>
            <a:r>
              <a:rPr lang="en-US" dirty="0">
                <a:solidFill>
                  <a:srgbClr val="A31515"/>
                </a:solidFill>
                <a:latin typeface="Consolas" panose="020B0609020204030204" pitchFamily="49" charset="0"/>
              </a:rPr>
              <a:t>"attributes"</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"classification"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description = </a:t>
            </a:r>
            <a:r>
              <a:rPr lang="en-US" dirty="0">
                <a:solidFill>
                  <a:srgbClr val="A31515"/>
                </a:solidFill>
                <a:latin typeface="Consolas" panose="020B0609020204030204" pitchFamily="49" charset="0"/>
              </a:rPr>
              <a:t>"Image with my model"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image = </a:t>
            </a:r>
            <a:r>
              <a:rPr lang="en-US" dirty="0" err="1">
                <a:solidFill>
                  <a:srgbClr val="000000"/>
                </a:solidFill>
                <a:latin typeface="Consolas" panose="020B0609020204030204" pitchFamily="49" charset="0"/>
              </a:rPr>
              <a:t>ContainerImage.create</a:t>
            </a:r>
            <a:r>
              <a:rPr lang="en-US" dirty="0">
                <a:solidFill>
                  <a:srgbClr val="000000"/>
                </a:solidFill>
                <a:latin typeface="Consolas" panose="020B0609020204030204" pitchFamily="49" charset="0"/>
              </a:rPr>
              <a:t> (name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myimage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models = [model], </a:t>
            </a:r>
            <a:r>
              <a:rPr lang="en-US" dirty="0">
                <a:solidFill>
                  <a:srgbClr val="008000"/>
                </a:solidFill>
                <a:latin typeface="Consolas" panose="020B0609020204030204" pitchFamily="49" charset="0"/>
              </a:rPr>
              <a:t>#this is the model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workspace = </a:t>
            </a:r>
            <a:r>
              <a:rPr lang="en-US" dirty="0" err="1">
                <a:solidFill>
                  <a:srgbClr val="000000"/>
                </a:solidFill>
                <a:latin typeface="Consolas" panose="020B0609020204030204" pitchFamily="49" charset="0"/>
              </a:rPr>
              <a:t>ws</a:t>
            </a:r>
            <a:r>
              <a:rPr lang="en-US" dirty="0">
                <a:solidFill>
                  <a:srgbClr val="000000"/>
                </a:solidFill>
                <a:latin typeface="Consolas" panose="020B0609020204030204" pitchFamily="49" charset="0"/>
              </a:rPr>
              <a:t> )</a:t>
            </a:r>
            <a:endParaRPr lang="en-US" dirty="0"/>
          </a:p>
        </p:txBody>
      </p:sp>
      <p:sp>
        <p:nvSpPr>
          <p:cNvPr id="7" name="タイトル 6">
            <a:extLst>
              <a:ext uri="{FF2B5EF4-FFF2-40B4-BE49-F238E27FC236}">
                <a16:creationId xmlns:a16="http://schemas.microsoft.com/office/drawing/2014/main" id="{20BACDDB-A9E7-4F7F-916E-2192933D767A}"/>
              </a:ext>
            </a:extLst>
          </p:cNvPr>
          <p:cNvSpPr>
            <a:spLocks noGrp="1"/>
          </p:cNvSpPr>
          <p:nvPr>
            <p:ph type="title"/>
          </p:nvPr>
        </p:nvSpPr>
        <p:spPr/>
        <p:txBody>
          <a:bodyPr>
            <a:normAutofit fontScale="90000"/>
          </a:bodyPr>
          <a:lstStyle/>
          <a:p>
            <a:r>
              <a:rPr lang="en-US" altLang="ja-JP" dirty="0"/>
              <a:t>Azure Machine Learning services </a:t>
            </a:r>
            <a:br>
              <a:rPr lang="en-US" altLang="ja-JP" dirty="0"/>
            </a:br>
            <a:r>
              <a:rPr lang="en-US" altLang="ja-JP" dirty="0"/>
              <a:t>Python</a:t>
            </a:r>
            <a:r>
              <a:rPr lang="ja-JP" altLang="en-US" dirty="0"/>
              <a:t> </a:t>
            </a:r>
            <a:r>
              <a:rPr lang="en-US" altLang="ja-JP" dirty="0"/>
              <a:t>SDK </a:t>
            </a:r>
            <a:r>
              <a:rPr lang="ja-JP" altLang="en-US" dirty="0"/>
              <a:t>から </a:t>
            </a:r>
            <a:r>
              <a:rPr lang="en-US" altLang="ja-JP" dirty="0"/>
              <a:t>Azure IoT Edge </a:t>
            </a:r>
            <a:r>
              <a:rPr lang="ja-JP" altLang="en-US" dirty="0"/>
              <a:t>デバイスへの展開</a:t>
            </a:r>
          </a:p>
        </p:txBody>
      </p:sp>
      <p:sp>
        <p:nvSpPr>
          <p:cNvPr id="8" name="コンテンツ プレースホルダー 7">
            <a:extLst>
              <a:ext uri="{FF2B5EF4-FFF2-40B4-BE49-F238E27FC236}">
                <a16:creationId xmlns:a16="http://schemas.microsoft.com/office/drawing/2014/main" id="{AA72169A-FC7C-4EEA-8C18-64252BE6403B}"/>
              </a:ext>
            </a:extLst>
          </p:cNvPr>
          <p:cNvSpPr>
            <a:spLocks noGrp="1"/>
          </p:cNvSpPr>
          <p:nvPr>
            <p:ph sz="quarter" idx="10"/>
          </p:nvPr>
        </p:nvSpPr>
        <p:spPr>
          <a:xfrm>
            <a:off x="519249" y="1463676"/>
            <a:ext cx="11158586" cy="1317252"/>
          </a:xfrm>
        </p:spPr>
        <p:txBody>
          <a:bodyPr>
            <a:normAutofit lnSpcReduction="10000"/>
          </a:bodyPr>
          <a:lstStyle/>
          <a:p>
            <a:r>
              <a:rPr lang="en-US" altLang="ja-JP" dirty="0"/>
              <a:t>IoT Hub </a:t>
            </a:r>
            <a:r>
              <a:rPr lang="ja-JP" altLang="en-US" dirty="0"/>
              <a:t>および </a:t>
            </a:r>
            <a:r>
              <a:rPr lang="en-US" altLang="ja-JP" dirty="0"/>
              <a:t>IoT Edge Runtime </a:t>
            </a:r>
            <a:r>
              <a:rPr lang="ja-JP" altLang="en-US" dirty="0"/>
              <a:t>が動作する </a:t>
            </a:r>
            <a:r>
              <a:rPr lang="en-US" altLang="ja-JP" dirty="0"/>
              <a:t>Device</a:t>
            </a:r>
          </a:p>
        </p:txBody>
      </p:sp>
    </p:spTree>
    <p:extLst>
      <p:ext uri="{BB962C8B-B14F-4D97-AF65-F5344CB8AC3E}">
        <p14:creationId xmlns:p14="http://schemas.microsoft.com/office/powerpoint/2010/main" val="15937364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A0C0E-C8DE-4410-9807-E455F1935772}"/>
              </a:ext>
            </a:extLst>
          </p:cNvPr>
          <p:cNvSpPr>
            <a:spLocks noGrp="1"/>
          </p:cNvSpPr>
          <p:nvPr>
            <p:ph type="title"/>
          </p:nvPr>
        </p:nvSpPr>
        <p:spPr/>
        <p:txBody>
          <a:bodyPr/>
          <a:lstStyle/>
          <a:p>
            <a:r>
              <a:rPr lang="en-US" altLang="ja-JP" dirty="0"/>
              <a:t>Python</a:t>
            </a:r>
            <a:r>
              <a:rPr lang="ja-JP" altLang="en-US" dirty="0"/>
              <a:t> での モデル開発</a:t>
            </a:r>
            <a:endParaRPr kumimoji="1" lang="ja-JP" altLang="en-US" dirty="0"/>
          </a:p>
        </p:txBody>
      </p:sp>
      <p:sp>
        <p:nvSpPr>
          <p:cNvPr id="3" name="正方形/長方形 2">
            <a:extLst>
              <a:ext uri="{FF2B5EF4-FFF2-40B4-BE49-F238E27FC236}">
                <a16:creationId xmlns:a16="http://schemas.microsoft.com/office/drawing/2014/main" id="{E3F6054A-2738-4EF3-AF64-7650B9B74FDA}"/>
              </a:ext>
            </a:extLst>
          </p:cNvPr>
          <p:cNvSpPr/>
          <p:nvPr>
            <p:custDataLst>
              <p:tags r:id="rId1"/>
            </p:custDataLst>
          </p:nvPr>
        </p:nvSpPr>
        <p:spPr bwMode="auto">
          <a:xfrm>
            <a:off x="119336" y="1988839"/>
            <a:ext cx="3528392"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ja-JP" altLang="en-US" dirty="0">
                <a:solidFill>
                  <a:schemeClr val="bg1"/>
                </a:solidFill>
              </a:rPr>
              <a:t>ブラウザー</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無料</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Microsoft Account </a:t>
            </a:r>
            <a:r>
              <a:rPr lang="ja-JP" altLang="en-US" dirty="0">
                <a:solidFill>
                  <a:schemeClr val="bg1"/>
                </a:solidFill>
              </a:rPr>
              <a:t>のみ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コアモジュール</a:t>
            </a:r>
            <a:br>
              <a:rPr lang="en-US" altLang="ja-JP" dirty="0">
                <a:solidFill>
                  <a:schemeClr val="bg1"/>
                </a:solidFill>
              </a:rPr>
            </a:br>
            <a:r>
              <a:rPr lang="ja-JP" altLang="en-US" dirty="0">
                <a:solidFill>
                  <a:schemeClr val="bg1"/>
                </a:solidFill>
              </a:rPr>
              <a:t>インストール済み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err="1">
                <a:solidFill>
                  <a:schemeClr val="bg1"/>
                </a:solidFill>
              </a:rPr>
              <a:t>Github</a:t>
            </a:r>
            <a:r>
              <a:rPr lang="en-US" altLang="ja-JP" dirty="0">
                <a:solidFill>
                  <a:schemeClr val="bg1"/>
                </a:solidFill>
              </a:rPr>
              <a:t>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CPU </a:t>
            </a:r>
            <a:r>
              <a:rPr lang="ja-JP" altLang="en-US" dirty="0">
                <a:solidFill>
                  <a:schemeClr val="bg1"/>
                </a:solidFill>
              </a:rPr>
              <a:t>のみ</a:t>
            </a:r>
            <a:endParaRPr lang="en-US" altLang="ja-JP" dirty="0">
              <a:solidFill>
                <a:schemeClr val="bg1"/>
              </a:solidFill>
            </a:endParaRPr>
          </a:p>
        </p:txBody>
      </p:sp>
      <p:sp>
        <p:nvSpPr>
          <p:cNvPr id="5" name="矢印: 五方向 4">
            <a:extLst>
              <a:ext uri="{FF2B5EF4-FFF2-40B4-BE49-F238E27FC236}">
                <a16:creationId xmlns:a16="http://schemas.microsoft.com/office/drawing/2014/main" id="{6E441613-91DE-4303-85CE-A3FABE15A27A}"/>
              </a:ext>
            </a:extLst>
          </p:cNvPr>
          <p:cNvSpPr/>
          <p:nvPr>
            <p:custDataLst>
              <p:tags r:id="rId2"/>
            </p:custDataLst>
          </p:nvPr>
        </p:nvSpPr>
        <p:spPr bwMode="auto">
          <a:xfrm>
            <a:off x="0" y="1211263"/>
            <a:ext cx="3947085" cy="517760"/>
          </a:xfrm>
          <a:prstGeom prst="homePlate">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主に</a:t>
            </a:r>
            <a:r>
              <a:rPr kumimoji="1" lang="en-US" altLang="ja-JP" sz="2400" dirty="0">
                <a:solidFill>
                  <a:srgbClr val="FFFFFF"/>
                </a:solidFill>
                <a:latin typeface="+mn-ea"/>
                <a:cs typeface="Segoe UI" pitchFamily="34" charset="0"/>
              </a:rPr>
              <a:t>…</a:t>
            </a:r>
            <a:r>
              <a:rPr kumimoji="1" lang="ja-JP" altLang="en-US" sz="2400" dirty="0">
                <a:solidFill>
                  <a:srgbClr val="FFFFFF"/>
                </a:solidFill>
                <a:latin typeface="+mn-ea"/>
                <a:cs typeface="Segoe UI" pitchFamily="34" charset="0"/>
              </a:rPr>
              <a:t>お勉強 </a:t>
            </a:r>
            <a:r>
              <a:rPr kumimoji="1" lang="en-US" altLang="ja-JP" sz="2400" dirty="0">
                <a:solidFill>
                  <a:srgbClr val="FFFFFF"/>
                </a:solidFill>
                <a:latin typeface="+mn-ea"/>
                <a:cs typeface="Segoe UI" pitchFamily="34" charset="0"/>
              </a:rPr>
              <a:t>| </a:t>
            </a:r>
            <a:r>
              <a:rPr kumimoji="1" lang="ja-JP" altLang="en-US" sz="2400" dirty="0">
                <a:solidFill>
                  <a:srgbClr val="FFFFFF"/>
                </a:solidFill>
                <a:latin typeface="+mn-ea"/>
                <a:cs typeface="Segoe UI" pitchFamily="34" charset="0"/>
              </a:rPr>
              <a:t>一人で</a:t>
            </a:r>
            <a:endParaRPr kumimoji="1" lang="en-US" altLang="ja-JP" sz="2400" dirty="0">
              <a:solidFill>
                <a:srgbClr val="FFFFFF"/>
              </a:solidFill>
              <a:latin typeface="+mn-ea"/>
              <a:cs typeface="Segoe UI" pitchFamily="34" charset="0"/>
            </a:endParaRPr>
          </a:p>
        </p:txBody>
      </p:sp>
      <p:sp>
        <p:nvSpPr>
          <p:cNvPr id="10" name="正方形/長方形 9">
            <a:extLst>
              <a:ext uri="{FF2B5EF4-FFF2-40B4-BE49-F238E27FC236}">
                <a16:creationId xmlns:a16="http://schemas.microsoft.com/office/drawing/2014/main" id="{82079CDE-9D63-4FB4-92E3-72FE7D3D0773}"/>
              </a:ext>
            </a:extLst>
          </p:cNvPr>
          <p:cNvSpPr/>
          <p:nvPr>
            <p:custDataLst>
              <p:tags r:id="rId3"/>
            </p:custDataLst>
          </p:nvPr>
        </p:nvSpPr>
        <p:spPr bwMode="auto">
          <a:xfrm>
            <a:off x="3947085" y="1988839"/>
            <a:ext cx="3685649"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上の仮想マシン</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GPU </a:t>
            </a:r>
            <a:r>
              <a:rPr lang="ja-JP" altLang="en-US" dirty="0">
                <a:solidFill>
                  <a:schemeClr val="bg1"/>
                </a:solidFill>
              </a:rPr>
              <a:t>対応</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各種 深層学習のフレームワークがインストール</a:t>
            </a:r>
            <a:r>
              <a:rPr lang="en-US" altLang="ja-JP" dirty="0">
                <a:solidFill>
                  <a:schemeClr val="bg1"/>
                </a:solidFill>
              </a:rPr>
              <a:t>+</a:t>
            </a:r>
            <a:r>
              <a:rPr lang="ja-JP" altLang="en-US" dirty="0">
                <a:solidFill>
                  <a:schemeClr val="bg1"/>
                </a:solidFill>
              </a:rPr>
              <a:t>構成済み</a:t>
            </a:r>
            <a:endParaRPr lang="en-US" altLang="ja-JP" dirty="0">
              <a:solidFill>
                <a:schemeClr val="bg1"/>
              </a:solidFill>
            </a:endParaRPr>
          </a:p>
        </p:txBody>
      </p:sp>
      <p:sp>
        <p:nvSpPr>
          <p:cNvPr id="13" name="矢印: 山形 12">
            <a:extLst>
              <a:ext uri="{FF2B5EF4-FFF2-40B4-BE49-F238E27FC236}">
                <a16:creationId xmlns:a16="http://schemas.microsoft.com/office/drawing/2014/main" id="{80B411DA-0998-4F8C-B338-A082B55D3DF3}"/>
              </a:ext>
            </a:extLst>
          </p:cNvPr>
          <p:cNvSpPr/>
          <p:nvPr>
            <p:custDataLst>
              <p:tags r:id="rId4"/>
            </p:custDataLst>
          </p:nvPr>
        </p:nvSpPr>
        <p:spPr bwMode="auto">
          <a:xfrm>
            <a:off x="3947085" y="1211263"/>
            <a:ext cx="4007882"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深層学習 </a:t>
            </a:r>
            <a:r>
              <a:rPr kumimoji="1" lang="en-US" altLang="ja-JP" sz="2400" dirty="0">
                <a:solidFill>
                  <a:srgbClr val="FFFFFF"/>
                </a:solidFill>
                <a:latin typeface="+mn-ea"/>
                <a:cs typeface="Segoe UI" pitchFamily="34" charset="0"/>
              </a:rPr>
              <a:t>| 1</a:t>
            </a:r>
            <a:r>
              <a:rPr kumimoji="1" lang="ja-JP" altLang="en-US" sz="2400" dirty="0">
                <a:solidFill>
                  <a:srgbClr val="FFFFFF"/>
                </a:solidFill>
                <a:latin typeface="+mn-ea"/>
                <a:cs typeface="Segoe UI" pitchFamily="34" charset="0"/>
              </a:rPr>
              <a:t>人で</a:t>
            </a:r>
          </a:p>
        </p:txBody>
      </p:sp>
      <p:sp>
        <p:nvSpPr>
          <p:cNvPr id="14" name="正方形/長方形 13">
            <a:extLst>
              <a:ext uri="{FF2B5EF4-FFF2-40B4-BE49-F238E27FC236}">
                <a16:creationId xmlns:a16="http://schemas.microsoft.com/office/drawing/2014/main" id="{2A0D2F86-A243-452E-8B48-D1C925255404}"/>
              </a:ext>
            </a:extLst>
          </p:cNvPr>
          <p:cNvSpPr/>
          <p:nvPr>
            <p:custDataLst>
              <p:tags r:id="rId5"/>
            </p:custDataLst>
          </p:nvPr>
        </p:nvSpPr>
        <p:spPr bwMode="auto">
          <a:xfrm>
            <a:off x="8041430" y="1988839"/>
            <a:ext cx="4175250"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Python SDK</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モデル開発のライフサイクル管理</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データ加工、学習、推論</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Container</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ONNX</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FPGA</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IoT </a:t>
            </a:r>
            <a:r>
              <a:rPr lang="ja-JP" altLang="en-US" dirty="0">
                <a:gradFill flip="none" rotWithShape="1">
                  <a:gsLst>
                    <a:gs pos="0">
                      <a:srgbClr val="FFFFFF"/>
                    </a:gs>
                    <a:gs pos="100000">
                      <a:srgbClr val="FFFFFF"/>
                    </a:gs>
                  </a:gsLst>
                  <a:lin ang="5400000" scaled="0"/>
                  <a:tileRect/>
                </a:gradFill>
                <a:latin typeface="+mn-ea"/>
                <a:cs typeface="Segoe UI" pitchFamily="34" charset="0"/>
              </a:rPr>
              <a:t>連携</a:t>
            </a:r>
            <a:endParaRPr lang="en-US" altLang="ja-JP" dirty="0">
              <a:gradFill flip="none" rotWithShape="1">
                <a:gsLst>
                  <a:gs pos="0">
                    <a:srgbClr val="FFFFFF"/>
                  </a:gs>
                  <a:gs pos="100000">
                    <a:srgbClr val="FFFFFF"/>
                  </a:gs>
                </a:gsLst>
                <a:lin ang="5400000" scaled="0"/>
                <a:tileRect/>
              </a:gradFill>
              <a:latin typeface="+mn-ea"/>
              <a:cs typeface="Segoe UI" pitchFamily="34" charset="0"/>
            </a:endParaRP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Hyperparameters Tuning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ML Ops</a:t>
            </a:r>
          </a:p>
          <a:p>
            <a:pPr marL="342900" indent="-342900" defTabSz="932472" fontAlgn="base">
              <a:lnSpc>
                <a:spcPct val="90000"/>
              </a:lnSpc>
              <a:spcBef>
                <a:spcPct val="0"/>
              </a:spcBef>
              <a:spcAft>
                <a:spcPct val="0"/>
              </a:spcAft>
              <a:buFont typeface="Wingdings" panose="05000000000000000000" pitchFamily="2" charset="2"/>
              <a:buChar char="ü"/>
            </a:pPr>
            <a:endParaRPr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矢印: 山形 14">
            <a:extLst>
              <a:ext uri="{FF2B5EF4-FFF2-40B4-BE49-F238E27FC236}">
                <a16:creationId xmlns:a16="http://schemas.microsoft.com/office/drawing/2014/main" id="{4F5B23BF-9851-45CE-A3C0-0136998CF142}"/>
              </a:ext>
            </a:extLst>
          </p:cNvPr>
          <p:cNvSpPr/>
          <p:nvPr>
            <p:custDataLst>
              <p:tags r:id="rId6"/>
            </p:custDataLst>
          </p:nvPr>
        </p:nvSpPr>
        <p:spPr bwMode="auto">
          <a:xfrm>
            <a:off x="8012568" y="1211263"/>
            <a:ext cx="4204111"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繰り返し </a:t>
            </a:r>
            <a:r>
              <a:rPr kumimoji="1" lang="en-US" altLang="ja-JP" sz="2400" dirty="0">
                <a:solidFill>
                  <a:srgbClr val="FFFFFF"/>
                </a:solidFill>
                <a:latin typeface="+mn-ea"/>
                <a:cs typeface="Segoe UI" pitchFamily="34" charset="0"/>
              </a:rPr>
              <a:t>| </a:t>
            </a:r>
            <a:r>
              <a:rPr lang="ja-JP" altLang="en-US" sz="2400" dirty="0">
                <a:solidFill>
                  <a:srgbClr val="FFFFFF"/>
                </a:solidFill>
                <a:latin typeface="+mn-ea"/>
                <a:cs typeface="Segoe UI" pitchFamily="34" charset="0"/>
              </a:rPr>
              <a:t>チームで</a:t>
            </a:r>
            <a:endParaRPr kumimoji="1" lang="ja-JP" altLang="en-US" sz="2400" dirty="0">
              <a:solidFill>
                <a:srgbClr val="FFFFFF"/>
              </a:solidFill>
              <a:latin typeface="+mn-ea"/>
              <a:cs typeface="Segoe UI" pitchFamily="34" charset="0"/>
            </a:endParaRPr>
          </a:p>
        </p:txBody>
      </p:sp>
      <p:pic>
        <p:nvPicPr>
          <p:cNvPr id="19" name="グラフィックス 18">
            <a:extLst>
              <a:ext uri="{FF2B5EF4-FFF2-40B4-BE49-F238E27FC236}">
                <a16:creationId xmlns:a16="http://schemas.microsoft.com/office/drawing/2014/main" id="{C7E28651-6B5B-4E9C-AB19-9EA743E453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4392" y="310783"/>
            <a:ext cx="2250951" cy="664856"/>
          </a:xfrm>
          <a:prstGeom prst="rect">
            <a:avLst/>
          </a:prstGeom>
        </p:spPr>
      </p:pic>
      <p:sp>
        <p:nvSpPr>
          <p:cNvPr id="24" name="正方形/長方形 23">
            <a:extLst>
              <a:ext uri="{FF2B5EF4-FFF2-40B4-BE49-F238E27FC236}">
                <a16:creationId xmlns:a16="http://schemas.microsoft.com/office/drawing/2014/main" id="{9B7F95D1-8CD8-4A4F-A27E-44407B7BE7EC}"/>
              </a:ext>
            </a:extLst>
          </p:cNvPr>
          <p:cNvSpPr/>
          <p:nvPr>
            <p:custDataLst>
              <p:tags r:id="rId7"/>
            </p:custDataLst>
          </p:nvPr>
        </p:nvSpPr>
        <p:spPr bwMode="auto">
          <a:xfrm>
            <a:off x="0" y="5783263"/>
            <a:ext cx="12192000" cy="107473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Visual Studio Code + Python Extension</a:t>
            </a:r>
          </a:p>
          <a:p>
            <a:pPr algn="ctr" defTabSz="932472" fontAlgn="base">
              <a:lnSpc>
                <a:spcPct val="90000"/>
              </a:lnSpc>
              <a:spcBef>
                <a:spcPct val="0"/>
              </a:spcBef>
              <a:spcAft>
                <a:spcPct val="0"/>
              </a:spcAft>
            </a:pPr>
            <a:r>
              <a:rPr lang="ja-JP" altLang="en-US" sz="2400" dirty="0">
                <a:gradFill flip="none" rotWithShape="1">
                  <a:gsLst>
                    <a:gs pos="0">
                      <a:srgbClr val="FFFFFF"/>
                    </a:gs>
                    <a:gs pos="100000">
                      <a:srgbClr val="FFFFFF"/>
                    </a:gs>
                  </a:gsLst>
                  <a:lin ang="5400000" scaled="0"/>
                  <a:tileRect/>
                </a:gradFill>
                <a:latin typeface="+mn-ea"/>
                <a:cs typeface="Segoe UI" pitchFamily="34" charset="0"/>
              </a:rPr>
              <a:t>リッチなコーディング環境</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6" name="図 25">
            <a:extLst>
              <a:ext uri="{FF2B5EF4-FFF2-40B4-BE49-F238E27FC236}">
                <a16:creationId xmlns:a16="http://schemas.microsoft.com/office/drawing/2014/main" id="{10BB35A6-C783-429E-AD5B-D90A1573D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67608" y="5937766"/>
            <a:ext cx="627905" cy="625288"/>
          </a:xfrm>
          <a:prstGeom prst="rect">
            <a:avLst/>
          </a:prstGeom>
          <a:effectLst>
            <a:outerShdw blurRad="50800" dist="38100" dir="8100000" algn="tr" rotWithShape="0">
              <a:prstClr val="black">
                <a:alpha val="40000"/>
              </a:prstClr>
            </a:outerShdw>
          </a:effectLst>
        </p:spPr>
      </p:pic>
      <p:sp>
        <p:nvSpPr>
          <p:cNvPr id="4" name="正方形/長方形 3">
            <a:extLst>
              <a:ext uri="{FF2B5EF4-FFF2-40B4-BE49-F238E27FC236}">
                <a16:creationId xmlns:a16="http://schemas.microsoft.com/office/drawing/2014/main" id="{12A0CCA7-E7E7-4038-934B-9EA5F76284F2}"/>
              </a:ext>
            </a:extLst>
          </p:cNvPr>
          <p:cNvSpPr/>
          <p:nvPr>
            <p:custDataLst>
              <p:tags r:id="rId8"/>
            </p:custDataLst>
          </p:nvPr>
        </p:nvSpPr>
        <p:spPr bwMode="auto">
          <a:xfrm>
            <a:off x="0" y="1988839"/>
            <a:ext cx="3647728"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Notebook</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7" name="図 6" descr="クリップアート が含まれている画像&#10;&#10;自動的に生成された説明">
            <a:extLst>
              <a:ext uri="{FF2B5EF4-FFF2-40B4-BE49-F238E27FC236}">
                <a16:creationId xmlns:a16="http://schemas.microsoft.com/office/drawing/2014/main" id="{7614D7E5-9AB4-499B-A54F-FD5A7F0879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405" y="2097065"/>
            <a:ext cx="373456" cy="507667"/>
          </a:xfrm>
          <a:prstGeom prst="rect">
            <a:avLst/>
          </a:prstGeom>
          <a:effectLst>
            <a:outerShdw blurRad="50800" dist="38100" dir="8100000" algn="tr" rotWithShape="0">
              <a:prstClr val="black">
                <a:alpha val="40000"/>
              </a:prstClr>
            </a:outerShdw>
          </a:effectLst>
        </p:spPr>
      </p:pic>
      <p:sp>
        <p:nvSpPr>
          <p:cNvPr id="20" name="正方形/長方形 19">
            <a:extLst>
              <a:ext uri="{FF2B5EF4-FFF2-40B4-BE49-F238E27FC236}">
                <a16:creationId xmlns:a16="http://schemas.microsoft.com/office/drawing/2014/main" id="{9295A244-B746-4827-B38F-53E086B1B2FF}"/>
              </a:ext>
            </a:extLst>
          </p:cNvPr>
          <p:cNvSpPr/>
          <p:nvPr>
            <p:custDataLst>
              <p:tags r:id="rId9"/>
            </p:custDataLst>
          </p:nvPr>
        </p:nvSpPr>
        <p:spPr bwMode="auto">
          <a:xfrm>
            <a:off x="3862499" y="1988838"/>
            <a:ext cx="3768982"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Data Science VM</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1" name="図 20" descr="電子機器, ディスプレイ が含まれている画像&#10;&#10;自動的に生成された説明">
            <a:extLst>
              <a:ext uri="{FF2B5EF4-FFF2-40B4-BE49-F238E27FC236}">
                <a16:creationId xmlns:a16="http://schemas.microsoft.com/office/drawing/2014/main" id="{B16C14FF-82D8-476A-931D-7F6B141F48B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47085" y="2049676"/>
            <a:ext cx="549380" cy="549380"/>
          </a:xfrm>
          <a:prstGeom prst="rect">
            <a:avLst/>
          </a:prstGeom>
          <a:effectLst>
            <a:outerShdw blurRad="50800" dist="38100" dir="8100000" algn="tr" rotWithShape="0">
              <a:prstClr val="black">
                <a:alpha val="40000"/>
              </a:prstClr>
            </a:outerShdw>
          </a:effectLst>
        </p:spPr>
      </p:pic>
      <p:sp>
        <p:nvSpPr>
          <p:cNvPr id="22" name="正方形/長方形 21">
            <a:extLst>
              <a:ext uri="{FF2B5EF4-FFF2-40B4-BE49-F238E27FC236}">
                <a16:creationId xmlns:a16="http://schemas.microsoft.com/office/drawing/2014/main" id="{DF02A044-E10B-4C9F-8E1E-E1E56C613FAA}"/>
              </a:ext>
            </a:extLst>
          </p:cNvPr>
          <p:cNvSpPr/>
          <p:nvPr>
            <p:custDataLst>
              <p:tags r:id="rId10"/>
            </p:custDataLst>
          </p:nvPr>
        </p:nvSpPr>
        <p:spPr bwMode="auto">
          <a:xfrm>
            <a:off x="7916172" y="1977068"/>
            <a:ext cx="4306824"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Machine Learning Services</a:t>
            </a:r>
          </a:p>
        </p:txBody>
      </p:sp>
      <p:pic>
        <p:nvPicPr>
          <p:cNvPr id="23" name="図 22" descr="物体 が含まれている画像&#10;&#10;自動的に生成された説明">
            <a:extLst>
              <a:ext uri="{FF2B5EF4-FFF2-40B4-BE49-F238E27FC236}">
                <a16:creationId xmlns:a16="http://schemas.microsoft.com/office/drawing/2014/main" id="{5748A68F-8B4C-4A8C-8E8C-DE0F4184389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9580" y="2030458"/>
            <a:ext cx="441509" cy="4415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0054588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604337"/>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dirty="0"/>
              <a:t>Azure Container Registry </a:t>
            </a:r>
            <a:r>
              <a:rPr lang="ja-JP" altLang="en-US" sz="2000" b="1" dirty="0"/>
              <a:t>のクレデンシャル取得</a:t>
            </a:r>
            <a:r>
              <a:rPr lang="en-US" sz="2000" dirty="0"/>
              <a:t>:</a:t>
            </a:r>
            <a:br>
              <a:rPr lang="en-US" sz="2000" dirty="0"/>
            </a:br>
            <a:r>
              <a:rPr lang="en-US" sz="2000" dirty="0"/>
              <a:t>	Azure Portal</a:t>
            </a:r>
            <a:r>
              <a:rPr lang="ja-JP" altLang="en-US" sz="2000" dirty="0"/>
              <a:t>より</a:t>
            </a:r>
            <a:endParaRPr lang="en-US" altLang="ja-JP" sz="2000" dirty="0"/>
          </a:p>
          <a:p>
            <a:pPr marL="514350" indent="-514350">
              <a:spcBef>
                <a:spcPts val="600"/>
              </a:spcBef>
              <a:spcAft>
                <a:spcPts val="600"/>
              </a:spcAft>
              <a:buFont typeface="+mj-lt"/>
              <a:buAutoNum type="arabicPeriod"/>
            </a:pPr>
            <a:r>
              <a:rPr lang="en-US" sz="2000" dirty="0" err="1"/>
              <a:t>Deployent</a:t>
            </a:r>
            <a:r>
              <a:rPr lang="en-US" sz="2000" dirty="0"/>
              <a:t> Manifest </a:t>
            </a:r>
            <a:r>
              <a:rPr lang="ja-JP" altLang="en-US" sz="2000" dirty="0"/>
              <a:t>の作成</a:t>
            </a:r>
            <a:endParaRPr lang="en-US" altLang="ja-JP" sz="2000" dirty="0"/>
          </a:p>
          <a:p>
            <a:pPr marL="971550" lvl="1" indent="-514350">
              <a:spcBef>
                <a:spcPts val="600"/>
              </a:spcBef>
              <a:spcAft>
                <a:spcPts val="600"/>
              </a:spcAft>
              <a:buFont typeface="Arial" panose="020B0604020202020204" pitchFamily="34" charset="0"/>
              <a:buChar char="•"/>
            </a:pPr>
            <a:r>
              <a:rPr lang="en-US" sz="2000" dirty="0"/>
              <a:t>JSON</a:t>
            </a:r>
          </a:p>
          <a:p>
            <a:pPr marL="971550" lvl="1" indent="-514350">
              <a:spcBef>
                <a:spcPts val="600"/>
              </a:spcBef>
              <a:spcAft>
                <a:spcPts val="600"/>
              </a:spcAft>
              <a:buFont typeface="Arial" panose="020B0604020202020204" pitchFamily="34" charset="0"/>
              <a:buChar char="•"/>
            </a:pPr>
            <a:r>
              <a:rPr lang="en-US" sz="2000" dirty="0"/>
              <a:t>Azure Portal </a:t>
            </a:r>
            <a:r>
              <a:rPr lang="ja-JP" altLang="en-US" sz="2000" dirty="0"/>
              <a:t>から </a:t>
            </a:r>
            <a:r>
              <a:rPr lang="en-US" altLang="ja-JP" sz="2000" dirty="0"/>
              <a:t>Wizard </a:t>
            </a:r>
            <a:r>
              <a:rPr lang="ja-JP" altLang="en-US" sz="2000" dirty="0"/>
              <a:t>で作成も可能</a:t>
            </a:r>
            <a:r>
              <a:rPr lang="en-US" sz="2000" dirty="0"/>
              <a: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dirty="0">
                <a:latin typeface="Segoe UI Semilight" panose="020B0402040204020203" pitchFamily="34" charset="0"/>
                <a:cs typeface="Segoe UI Semilight" panose="020B0402040204020203" pitchFamily="34" charset="0"/>
              </a:rPr>
              <a:t>Device </a:t>
            </a:r>
            <a:r>
              <a:rPr lang="ja-JP" altLang="en-US" sz="2000" b="1" dirty="0">
                <a:latin typeface="Segoe UI Semilight" panose="020B0402040204020203" pitchFamily="34" charset="0"/>
                <a:cs typeface="Segoe UI Semilight" panose="020B0402040204020203" pitchFamily="34" charset="0"/>
              </a:rPr>
              <a:t>上でモジュール確認</a:t>
            </a:r>
            <a:r>
              <a:rPr lang="en-US" sz="2000" b="1" dirty="0">
                <a:latin typeface="Segoe UI Semilight" panose="020B0402040204020203" pitchFamily="34" charset="0"/>
                <a:cs typeface="Segoe UI Semilight" panose="020B0402040204020203" pitchFamily="34" charset="0"/>
              </a:rPr>
              <a:t>:</a:t>
            </a:r>
            <a:r>
              <a:rPr lang="en-US" sz="2000" dirty="0">
                <a:latin typeface="Segoe UI Semilight" panose="020B0402040204020203" pitchFamily="34" charset="0"/>
                <a:cs typeface="Segoe UI Semilight" panose="020B0402040204020203" pitchFamily="34" charset="0"/>
              </a:rPr>
              <a:t> Azure Portal </a:t>
            </a:r>
            <a:r>
              <a:rPr lang="ja-JP" altLang="en-US" sz="2000" dirty="0">
                <a:latin typeface="Segoe UI Semilight" panose="020B0402040204020203" pitchFamily="34" charset="0"/>
                <a:cs typeface="Segoe UI Semilight" panose="020B0402040204020203" pitchFamily="34" charset="0"/>
              </a:rPr>
              <a:t>や </a:t>
            </a:r>
            <a:r>
              <a:rPr lang="en-US" sz="2000" dirty="0">
                <a:latin typeface="Segoe UI Semilight" panose="020B0402040204020203" pitchFamily="34" charset="0"/>
                <a:cs typeface="Segoe UI Semilight" panose="020B0402040204020203" pitchFamily="34" charset="0"/>
              </a:rPr>
              <a:t>Azure IoT </a:t>
            </a:r>
            <a:r>
              <a:rPr lang="ja-JP" altLang="en-US" sz="2000" dirty="0">
                <a:latin typeface="Segoe UI Semilight" panose="020B0402040204020203" pitchFamily="34" charset="0"/>
                <a:cs typeface="Segoe UI Semilight" panose="020B0402040204020203" pitchFamily="34" charset="0"/>
              </a:rPr>
              <a:t>ツールなど</a:t>
            </a:r>
            <a:endParaRPr lang="en-US" sz="2000" dirty="0">
              <a:latin typeface="Segoe UI Semilight" panose="020B0402040204020203" pitchFamily="34" charset="0"/>
              <a:cs typeface="Segoe UI Semilight" panose="020B0402040204020203" pitchFamily="34" charset="0"/>
            </a:endParaRPr>
          </a:p>
        </p:txBody>
      </p:sp>
      <p:sp>
        <p:nvSpPr>
          <p:cNvPr id="7" name="タイトル 6">
            <a:extLst>
              <a:ext uri="{FF2B5EF4-FFF2-40B4-BE49-F238E27FC236}">
                <a16:creationId xmlns:a16="http://schemas.microsoft.com/office/drawing/2014/main" id="{6FA3CF48-9634-437D-AF05-0DA704167979}"/>
              </a:ext>
            </a:extLst>
          </p:cNvPr>
          <p:cNvSpPr>
            <a:spLocks noGrp="1"/>
          </p:cNvSpPr>
          <p:nvPr>
            <p:ph type="title"/>
          </p:nvPr>
        </p:nvSpPr>
        <p:spPr/>
        <p:txBody>
          <a:bodyPr/>
          <a:lstStyle/>
          <a:p>
            <a:r>
              <a:rPr lang="ja-JP" altLang="en-US" dirty="0"/>
              <a:t>手順</a:t>
            </a:r>
          </a:p>
        </p:txBody>
      </p:sp>
    </p:spTree>
    <p:extLst>
      <p:ext uri="{BB962C8B-B14F-4D97-AF65-F5344CB8AC3E}">
        <p14:creationId xmlns:p14="http://schemas.microsoft.com/office/powerpoint/2010/main" val="179820740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55A280C-8AAA-4968-9BF5-FDB141B12ABD}"/>
              </a:ext>
            </a:extLst>
          </p:cNvPr>
          <p:cNvSpPr>
            <a:spLocks noGrp="1"/>
          </p:cNvSpPr>
          <p:nvPr>
            <p:ph type="title"/>
          </p:nvPr>
        </p:nvSpPr>
        <p:spPr/>
        <p:txBody>
          <a:bodyPr/>
          <a:lstStyle/>
          <a:p>
            <a:r>
              <a:rPr kumimoji="1" lang="en-US" altLang="ja-JP" dirty="0"/>
              <a:t>ONNX</a:t>
            </a:r>
            <a:endParaRPr kumimoji="1" lang="ja-JP" altLang="en-US" dirty="0"/>
          </a:p>
        </p:txBody>
      </p:sp>
    </p:spTree>
    <p:extLst>
      <p:ext uri="{BB962C8B-B14F-4D97-AF65-F5344CB8AC3E}">
        <p14:creationId xmlns:p14="http://schemas.microsoft.com/office/powerpoint/2010/main" val="292618730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9B6FB16-790B-4605-A2A6-8D2D800BB415}"/>
              </a:ext>
            </a:extLst>
          </p:cNvPr>
          <p:cNvGrpSpPr/>
          <p:nvPr/>
        </p:nvGrpSpPr>
        <p:grpSpPr>
          <a:xfrm>
            <a:off x="588264" y="1509677"/>
            <a:ext cx="11193829" cy="3377381"/>
            <a:chOff x="412954" y="2027902"/>
            <a:chExt cx="11193829" cy="3377381"/>
          </a:xfrm>
        </p:grpSpPr>
        <p:pic>
          <p:nvPicPr>
            <p:cNvPr id="7" name="Seamless-horizontal@2x.png" descr="Seamless-horizontal@2x.png">
              <a:extLst>
                <a:ext uri="{FF2B5EF4-FFF2-40B4-BE49-F238E27FC236}">
                  <a16:creationId xmlns:a16="http://schemas.microsoft.com/office/drawing/2014/main" id="{94BA2496-EC2A-4694-B698-3EC42ADA9D50}"/>
                </a:ext>
              </a:extLst>
            </p:cNvPr>
            <p:cNvPicPr>
              <a:picLocks noChangeAspect="1"/>
            </p:cNvPicPr>
            <p:nvPr/>
          </p:nvPicPr>
          <p:blipFill rotWithShape="1">
            <a:blip r:embed="rId3">
              <a:extLst/>
            </a:blip>
            <a:srcRect l="4027" t="25275" r="4148" b="25471"/>
            <a:stretch/>
          </p:blipFill>
          <p:spPr>
            <a:xfrm>
              <a:off x="412954" y="2027902"/>
              <a:ext cx="11193829" cy="3377381"/>
            </a:xfrm>
            <a:prstGeom prst="rect">
              <a:avLst/>
            </a:prstGeom>
            <a:solidFill>
              <a:srgbClr val="E6E6E6"/>
            </a:solidFill>
            <a:ln w="12700">
              <a:miter lim="400000"/>
            </a:ln>
          </p:spPr>
        </p:pic>
        <p:sp>
          <p:nvSpPr>
            <p:cNvPr id="9" name="Hexagon 8">
              <a:extLst>
                <a:ext uri="{FF2B5EF4-FFF2-40B4-BE49-F238E27FC236}">
                  <a16:creationId xmlns:a16="http://schemas.microsoft.com/office/drawing/2014/main" id="{99CE6410-E5DA-4D74-A329-8CA23C4721A5}"/>
                </a:ext>
              </a:extLst>
            </p:cNvPr>
            <p:cNvSpPr/>
            <p:nvPr/>
          </p:nvSpPr>
          <p:spPr bwMode="auto">
            <a:xfrm>
              <a:off x="4144297" y="2131142"/>
              <a:ext cx="3753336" cy="3193026"/>
            </a:xfrm>
            <a:prstGeom prst="hexagon">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Yu Gothic UI"/>
                <a:cs typeface="+mn-cs"/>
              </a:endParaRPr>
            </a:p>
          </p:txBody>
        </p:sp>
      </p:grpSp>
      <p:sp>
        <p:nvSpPr>
          <p:cNvPr id="2" name="Title 1">
            <a:extLst>
              <a:ext uri="{FF2B5EF4-FFF2-40B4-BE49-F238E27FC236}">
                <a16:creationId xmlns:a16="http://schemas.microsoft.com/office/drawing/2014/main" id="{32FB9B09-2FFF-456A-B87B-CB07D1B269A3}"/>
              </a:ext>
            </a:extLst>
          </p:cNvPr>
          <p:cNvSpPr>
            <a:spLocks noGrp="1"/>
          </p:cNvSpPr>
          <p:nvPr>
            <p:ph type="title"/>
          </p:nvPr>
        </p:nvSpPr>
        <p:spPr/>
        <p:txBody>
          <a:bodyPr/>
          <a:lstStyle/>
          <a:p>
            <a:r>
              <a:rPr lang="en-US" dirty="0"/>
              <a:t>ONN</a:t>
            </a:r>
            <a:r>
              <a:rPr lang="en-US" altLang="ja-JP" dirty="0"/>
              <a:t>X</a:t>
            </a:r>
            <a:endParaRPr lang="en-US" dirty="0"/>
          </a:p>
        </p:txBody>
      </p:sp>
      <p:pic>
        <p:nvPicPr>
          <p:cNvPr id="23" name="Picture 22" descr="PyTorch">
            <a:extLst>
              <a:ext uri="{FF2B5EF4-FFF2-40B4-BE49-F238E27FC236}">
                <a16:creationId xmlns:a16="http://schemas.microsoft.com/office/drawing/2014/main" id="{B92085DD-5423-474F-89C3-FA564BA3B69D}"/>
              </a:ext>
            </a:extLst>
          </p:cNvPr>
          <p:cNvPicPr>
            <a:picLocks noChangeAspect="1"/>
          </p:cNvPicPr>
          <p:nvPr/>
        </p:nvPicPr>
        <p:blipFill>
          <a:blip r:embed="rId4"/>
          <a:stretch>
            <a:fillRect/>
          </a:stretch>
        </p:blipFill>
        <p:spPr>
          <a:xfrm>
            <a:off x="869181" y="1803905"/>
            <a:ext cx="1397942" cy="280959"/>
          </a:xfrm>
          <a:prstGeom prst="rect">
            <a:avLst/>
          </a:prstGeom>
        </p:spPr>
      </p:pic>
      <p:grpSp>
        <p:nvGrpSpPr>
          <p:cNvPr id="14" name="Group 13">
            <a:extLst>
              <a:ext uri="{FF2B5EF4-FFF2-40B4-BE49-F238E27FC236}">
                <a16:creationId xmlns:a16="http://schemas.microsoft.com/office/drawing/2014/main" id="{E58AE322-E0AD-442D-BB68-58B3400A5C93}"/>
              </a:ext>
            </a:extLst>
          </p:cNvPr>
          <p:cNvGrpSpPr/>
          <p:nvPr/>
        </p:nvGrpSpPr>
        <p:grpSpPr>
          <a:xfrm>
            <a:off x="937753" y="1765109"/>
            <a:ext cx="3792863" cy="2923398"/>
            <a:chOff x="762443" y="1767141"/>
            <a:chExt cx="3792863" cy="2923398"/>
          </a:xfrm>
        </p:grpSpPr>
        <p:pic>
          <p:nvPicPr>
            <p:cNvPr id="25" name="Picture 24">
              <a:extLst>
                <a:ext uri="{FF2B5EF4-FFF2-40B4-BE49-F238E27FC236}">
                  <a16:creationId xmlns:a16="http://schemas.microsoft.com/office/drawing/2014/main" id="{E5572FD3-1190-4AF1-92B3-E28A475D9524}"/>
                </a:ext>
              </a:extLst>
            </p:cNvPr>
            <p:cNvPicPr>
              <a:picLocks noChangeAspect="1"/>
            </p:cNvPicPr>
            <p:nvPr/>
          </p:nvPicPr>
          <p:blipFill>
            <a:blip r:embed="rId5"/>
            <a:stretch>
              <a:fillRect/>
            </a:stretch>
          </p:blipFill>
          <p:spPr>
            <a:xfrm>
              <a:off x="2924009" y="1767141"/>
              <a:ext cx="1122265" cy="406821"/>
            </a:xfrm>
            <a:prstGeom prst="rect">
              <a:avLst/>
            </a:prstGeom>
          </p:spPr>
        </p:pic>
        <p:grpSp>
          <p:nvGrpSpPr>
            <p:cNvPr id="13" name="Group 12">
              <a:extLst>
                <a:ext uri="{FF2B5EF4-FFF2-40B4-BE49-F238E27FC236}">
                  <a16:creationId xmlns:a16="http://schemas.microsoft.com/office/drawing/2014/main" id="{C1B994DE-FDBB-4F40-9309-B61E68896019}"/>
                </a:ext>
              </a:extLst>
            </p:cNvPr>
            <p:cNvGrpSpPr/>
            <p:nvPr/>
          </p:nvGrpSpPr>
          <p:grpSpPr>
            <a:xfrm>
              <a:off x="762443" y="2382244"/>
              <a:ext cx="3792863" cy="2308295"/>
              <a:chOff x="762443" y="2382244"/>
              <a:chExt cx="3792863" cy="2308295"/>
            </a:xfrm>
          </p:grpSpPr>
          <p:pic>
            <p:nvPicPr>
              <p:cNvPr id="16" name="Picture 11" descr="Picture 11">
                <a:extLst>
                  <a:ext uri="{FF2B5EF4-FFF2-40B4-BE49-F238E27FC236}">
                    <a16:creationId xmlns:a16="http://schemas.microsoft.com/office/drawing/2014/main" id="{A03FFE32-1551-4B9A-A4FB-FCABE2A4E4DA}"/>
                  </a:ext>
                </a:extLst>
              </p:cNvPr>
              <p:cNvPicPr>
                <a:picLocks noChangeAspect="1"/>
              </p:cNvPicPr>
              <p:nvPr/>
            </p:nvPicPr>
            <p:blipFill>
              <a:blip r:embed="rId6">
                <a:extLst/>
              </a:blip>
              <a:stretch>
                <a:fillRect/>
              </a:stretch>
            </p:blipFill>
            <p:spPr>
              <a:xfrm>
                <a:off x="764853" y="2899099"/>
                <a:ext cx="1326960" cy="696654"/>
              </a:xfrm>
              <a:prstGeom prst="rect">
                <a:avLst/>
              </a:prstGeom>
              <a:ln w="12700">
                <a:miter lim="400000"/>
              </a:ln>
            </p:spPr>
          </p:pic>
          <p:pic>
            <p:nvPicPr>
              <p:cNvPr id="17" name="Picture 13" descr="Picture 13">
                <a:extLst>
                  <a:ext uri="{FF2B5EF4-FFF2-40B4-BE49-F238E27FC236}">
                    <a16:creationId xmlns:a16="http://schemas.microsoft.com/office/drawing/2014/main" id="{63FE3B56-5443-4A98-8A87-1272272B5B43}"/>
                  </a:ext>
                </a:extLst>
              </p:cNvPr>
              <p:cNvPicPr>
                <a:picLocks noChangeAspect="1"/>
              </p:cNvPicPr>
              <p:nvPr/>
            </p:nvPicPr>
            <p:blipFill>
              <a:blip r:embed="rId7">
                <a:extLst/>
              </a:blip>
              <a:stretch>
                <a:fillRect/>
              </a:stretch>
            </p:blipFill>
            <p:spPr>
              <a:xfrm>
                <a:off x="3414279" y="3654577"/>
                <a:ext cx="631995" cy="631995"/>
              </a:xfrm>
              <a:prstGeom prst="rect">
                <a:avLst/>
              </a:prstGeom>
              <a:ln w="12700">
                <a:miter lim="400000"/>
              </a:ln>
            </p:spPr>
          </p:pic>
          <p:pic>
            <p:nvPicPr>
              <p:cNvPr id="18" name="Picture 15" descr="Picture 15">
                <a:extLst>
                  <a:ext uri="{FF2B5EF4-FFF2-40B4-BE49-F238E27FC236}">
                    <a16:creationId xmlns:a16="http://schemas.microsoft.com/office/drawing/2014/main" id="{E29D722C-D075-4F5A-960C-D698C6A66057}"/>
                  </a:ext>
                </a:extLst>
              </p:cNvPr>
              <p:cNvPicPr>
                <a:picLocks noChangeAspect="1"/>
              </p:cNvPicPr>
              <p:nvPr/>
            </p:nvPicPr>
            <p:blipFill>
              <a:blip r:embed="rId8">
                <a:extLst/>
              </a:blip>
              <a:stretch>
                <a:fillRect/>
              </a:stretch>
            </p:blipFill>
            <p:spPr>
              <a:xfrm>
                <a:off x="2528987" y="3105620"/>
                <a:ext cx="1068057" cy="365207"/>
              </a:xfrm>
              <a:prstGeom prst="rect">
                <a:avLst/>
              </a:prstGeom>
              <a:ln w="12700">
                <a:miter lim="400000"/>
              </a:ln>
            </p:spPr>
          </p:pic>
          <p:pic>
            <p:nvPicPr>
              <p:cNvPr id="19" name="Picture 21" descr="Picture 21">
                <a:extLst>
                  <a:ext uri="{FF2B5EF4-FFF2-40B4-BE49-F238E27FC236}">
                    <a16:creationId xmlns:a16="http://schemas.microsoft.com/office/drawing/2014/main" id="{8A35BB89-A062-4052-B926-3FD97CF73CA4}"/>
                  </a:ext>
                </a:extLst>
              </p:cNvPr>
              <p:cNvPicPr>
                <a:picLocks noChangeAspect="1"/>
              </p:cNvPicPr>
              <p:nvPr/>
            </p:nvPicPr>
            <p:blipFill>
              <a:blip r:embed="rId9">
                <a:extLst/>
              </a:blip>
              <a:stretch>
                <a:fillRect/>
              </a:stretch>
            </p:blipFill>
            <p:spPr>
              <a:xfrm>
                <a:off x="2558405" y="3702646"/>
                <a:ext cx="468051" cy="501732"/>
              </a:xfrm>
              <a:prstGeom prst="rect">
                <a:avLst/>
              </a:prstGeom>
              <a:ln w="12700">
                <a:miter lim="400000"/>
              </a:ln>
            </p:spPr>
          </p:pic>
          <p:pic>
            <p:nvPicPr>
              <p:cNvPr id="20" name="Picture 33" descr="Picture 33">
                <a:extLst>
                  <a:ext uri="{FF2B5EF4-FFF2-40B4-BE49-F238E27FC236}">
                    <a16:creationId xmlns:a16="http://schemas.microsoft.com/office/drawing/2014/main" id="{996F9EE8-32ED-4803-B123-FEAE9BFA6C91}"/>
                  </a:ext>
                </a:extLst>
              </p:cNvPr>
              <p:cNvPicPr>
                <a:picLocks noChangeAspect="1"/>
              </p:cNvPicPr>
              <p:nvPr/>
            </p:nvPicPr>
            <p:blipFill>
              <a:blip r:embed="rId10">
                <a:extLst/>
              </a:blip>
              <a:stretch>
                <a:fillRect/>
              </a:stretch>
            </p:blipFill>
            <p:spPr>
              <a:xfrm>
                <a:off x="762443" y="2390558"/>
                <a:ext cx="1713051" cy="358975"/>
              </a:xfrm>
              <a:prstGeom prst="rect">
                <a:avLst/>
              </a:prstGeom>
              <a:ln w="12700">
                <a:miter lim="400000"/>
              </a:ln>
            </p:spPr>
          </p:pic>
          <p:pic>
            <p:nvPicPr>
              <p:cNvPr id="21" name="Picture 43" descr="Picture 43">
                <a:extLst>
                  <a:ext uri="{FF2B5EF4-FFF2-40B4-BE49-F238E27FC236}">
                    <a16:creationId xmlns:a16="http://schemas.microsoft.com/office/drawing/2014/main" id="{2D5D41E2-D7B3-4DF2-891C-1DCBCD39C0A9}"/>
                  </a:ext>
                </a:extLst>
              </p:cNvPr>
              <p:cNvPicPr>
                <a:picLocks noChangeAspect="1"/>
              </p:cNvPicPr>
              <p:nvPr/>
            </p:nvPicPr>
            <p:blipFill>
              <a:blip r:embed="rId11">
                <a:extLst/>
              </a:blip>
              <a:stretch>
                <a:fillRect/>
              </a:stretch>
            </p:blipFill>
            <p:spPr>
              <a:xfrm>
                <a:off x="786138" y="3727013"/>
                <a:ext cx="1284390" cy="407512"/>
              </a:xfrm>
              <a:prstGeom prst="rect">
                <a:avLst/>
              </a:prstGeom>
              <a:ln w="12700">
                <a:miter lim="400000"/>
              </a:ln>
            </p:spPr>
          </p:pic>
          <p:pic>
            <p:nvPicPr>
              <p:cNvPr id="22" name="pasted-image-296.png" descr="pasted-image-296.png">
                <a:extLst>
                  <a:ext uri="{FF2B5EF4-FFF2-40B4-BE49-F238E27FC236}">
                    <a16:creationId xmlns:a16="http://schemas.microsoft.com/office/drawing/2014/main" id="{965A0463-19A5-43DA-89F0-6694035E2E69}"/>
                  </a:ext>
                </a:extLst>
              </p:cNvPr>
              <p:cNvPicPr>
                <a:picLocks noChangeAspect="1"/>
              </p:cNvPicPr>
              <p:nvPr/>
            </p:nvPicPr>
            <p:blipFill>
              <a:blip r:embed="rId12">
                <a:extLst/>
              </a:blip>
              <a:stretch>
                <a:fillRect/>
              </a:stretch>
            </p:blipFill>
            <p:spPr>
              <a:xfrm>
                <a:off x="2528987" y="4438761"/>
                <a:ext cx="2026319" cy="251778"/>
              </a:xfrm>
              <a:prstGeom prst="rect">
                <a:avLst/>
              </a:prstGeom>
              <a:ln w="12700">
                <a:miter lim="400000"/>
              </a:ln>
            </p:spPr>
          </p:pic>
          <p:pic>
            <p:nvPicPr>
              <p:cNvPr id="24" name="Picture 23">
                <a:extLst>
                  <a:ext uri="{FF2B5EF4-FFF2-40B4-BE49-F238E27FC236}">
                    <a16:creationId xmlns:a16="http://schemas.microsoft.com/office/drawing/2014/main" id="{1D34B512-2BC5-419A-95C1-BF4B4417397B}"/>
                  </a:ext>
                </a:extLst>
              </p:cNvPr>
              <p:cNvPicPr>
                <a:picLocks noChangeAspect="1"/>
              </p:cNvPicPr>
              <p:nvPr/>
            </p:nvPicPr>
            <p:blipFill rotWithShape="1">
              <a:blip r:embed="rId13"/>
              <a:srcRect r="68206"/>
              <a:stretch/>
            </p:blipFill>
            <p:spPr>
              <a:xfrm>
                <a:off x="3177637" y="2382244"/>
                <a:ext cx="473284" cy="431695"/>
              </a:xfrm>
              <a:prstGeom prst="rect">
                <a:avLst/>
              </a:prstGeom>
            </p:spPr>
          </p:pic>
          <p:pic>
            <p:nvPicPr>
              <p:cNvPr id="26" name="Picture 25">
                <a:extLst>
                  <a:ext uri="{FF2B5EF4-FFF2-40B4-BE49-F238E27FC236}">
                    <a16:creationId xmlns:a16="http://schemas.microsoft.com/office/drawing/2014/main" id="{3BF5937C-8F4F-4D27-ACB9-818FEC90E514}"/>
                  </a:ext>
                </a:extLst>
              </p:cNvPr>
              <p:cNvPicPr>
                <a:picLocks noChangeAspect="1"/>
              </p:cNvPicPr>
              <p:nvPr/>
            </p:nvPicPr>
            <p:blipFill>
              <a:blip r:embed="rId14"/>
              <a:stretch>
                <a:fillRect/>
              </a:stretch>
            </p:blipFill>
            <p:spPr>
              <a:xfrm>
                <a:off x="907970" y="4317378"/>
                <a:ext cx="969744" cy="373161"/>
              </a:xfrm>
              <a:prstGeom prst="rect">
                <a:avLst/>
              </a:prstGeom>
            </p:spPr>
          </p:pic>
        </p:grpSp>
      </p:grpSp>
      <p:grpSp>
        <p:nvGrpSpPr>
          <p:cNvPr id="6" name="Group 5">
            <a:extLst>
              <a:ext uri="{FF2B5EF4-FFF2-40B4-BE49-F238E27FC236}">
                <a16:creationId xmlns:a16="http://schemas.microsoft.com/office/drawing/2014/main" id="{C109BE66-9937-4A62-ADE0-72E4D86281B7}"/>
              </a:ext>
            </a:extLst>
          </p:cNvPr>
          <p:cNvGrpSpPr/>
          <p:nvPr/>
        </p:nvGrpSpPr>
        <p:grpSpPr>
          <a:xfrm>
            <a:off x="588263" y="1512564"/>
            <a:ext cx="11193829" cy="3377381"/>
            <a:chOff x="412953" y="2038162"/>
            <a:chExt cx="11193829" cy="3377381"/>
          </a:xfrm>
        </p:grpSpPr>
        <p:pic>
          <p:nvPicPr>
            <p:cNvPr id="27" name="Seamless-horizontal@2x.png" descr="Seamless-horizontal@2x.png">
              <a:extLst>
                <a:ext uri="{FF2B5EF4-FFF2-40B4-BE49-F238E27FC236}">
                  <a16:creationId xmlns:a16="http://schemas.microsoft.com/office/drawing/2014/main" id="{2EDDCC3C-CA42-49EA-8E4B-20E04CE8A573}"/>
                </a:ext>
              </a:extLst>
            </p:cNvPr>
            <p:cNvPicPr>
              <a:picLocks noChangeAspect="1"/>
            </p:cNvPicPr>
            <p:nvPr/>
          </p:nvPicPr>
          <p:blipFill rotWithShape="1">
            <a:blip r:embed="rId3">
              <a:clrChange>
                <a:clrFrom>
                  <a:srgbClr val="EDEDED"/>
                </a:clrFrom>
                <a:clrTo>
                  <a:srgbClr val="EDEDED">
                    <a:alpha val="0"/>
                  </a:srgbClr>
                </a:clrTo>
              </a:clrChange>
              <a:extLst/>
            </a:blip>
            <a:srcRect l="4027" t="25275" r="4148" b="25471"/>
            <a:stretch/>
          </p:blipFill>
          <p:spPr>
            <a:xfrm>
              <a:off x="412953" y="2038162"/>
              <a:ext cx="11193829" cy="3377381"/>
            </a:xfrm>
            <a:prstGeom prst="rect">
              <a:avLst/>
            </a:prstGeom>
            <a:ln w="12700">
              <a:miter lim="400000"/>
            </a:ln>
          </p:spPr>
        </p:pic>
        <p:pic>
          <p:nvPicPr>
            <p:cNvPr id="29" name="ONNX-logo-reverse@2x.png" descr="ONNX">
              <a:extLst>
                <a:ext uri="{FF2B5EF4-FFF2-40B4-BE49-F238E27FC236}">
                  <a16:creationId xmlns:a16="http://schemas.microsoft.com/office/drawing/2014/main" id="{8A0200F1-E7D5-4A20-992C-82FE10686F2C}"/>
                </a:ext>
              </a:extLst>
            </p:cNvPr>
            <p:cNvPicPr>
              <a:picLocks noChangeAspect="1"/>
            </p:cNvPicPr>
            <p:nvPr/>
          </p:nvPicPr>
          <p:blipFill>
            <a:blip r:embed="rId15">
              <a:extLst/>
            </a:blip>
            <a:stretch>
              <a:fillRect/>
            </a:stretch>
          </p:blipFill>
          <p:spPr>
            <a:xfrm>
              <a:off x="4911979" y="3438056"/>
              <a:ext cx="2323797" cy="577592"/>
            </a:xfrm>
            <a:prstGeom prst="rect">
              <a:avLst/>
            </a:prstGeom>
            <a:ln w="12700">
              <a:miter lim="400000"/>
            </a:ln>
          </p:spPr>
        </p:pic>
      </p:grpSp>
      <p:sp>
        <p:nvSpPr>
          <p:cNvPr id="32" name="desktop" title="a desktop PC">
            <a:extLst>
              <a:ext uri="{FF2B5EF4-FFF2-40B4-BE49-F238E27FC236}">
                <a16:creationId xmlns:a16="http://schemas.microsoft.com/office/drawing/2014/main" id="{8D14C6FE-FA0C-4DB3-B339-BAF99B321698}"/>
              </a:ext>
            </a:extLst>
          </p:cNvPr>
          <p:cNvSpPr>
            <a:spLocks noChangeAspect="1" noEditPoints="1"/>
          </p:cNvSpPr>
          <p:nvPr/>
        </p:nvSpPr>
        <p:spPr bwMode="auto">
          <a:xfrm>
            <a:off x="8512823" y="1884598"/>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11" name="Group 10">
            <a:extLst>
              <a:ext uri="{FF2B5EF4-FFF2-40B4-BE49-F238E27FC236}">
                <a16:creationId xmlns:a16="http://schemas.microsoft.com/office/drawing/2014/main" id="{915FE518-2F6B-40F2-AB0A-EC63CFCCF162}"/>
              </a:ext>
            </a:extLst>
          </p:cNvPr>
          <p:cNvGrpSpPr/>
          <p:nvPr/>
        </p:nvGrpSpPr>
        <p:grpSpPr>
          <a:xfrm>
            <a:off x="9980801" y="1860309"/>
            <a:ext cx="717450" cy="731992"/>
            <a:chOff x="10186338" y="2278175"/>
            <a:chExt cx="717450" cy="731992"/>
          </a:xfrm>
        </p:grpSpPr>
        <p:sp>
          <p:nvSpPr>
            <p:cNvPr id="15" name="TextBox 14">
              <a:extLst>
                <a:ext uri="{FF2B5EF4-FFF2-40B4-BE49-F238E27FC236}">
                  <a16:creationId xmlns:a16="http://schemas.microsoft.com/office/drawing/2014/main" id="{7AFDAC04-0F35-4A53-B16C-5DAE5BF2B555}"/>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CPU</a:t>
              </a:r>
            </a:p>
          </p:txBody>
        </p:sp>
        <p:sp>
          <p:nvSpPr>
            <p:cNvPr id="34" name="chip" title="Icon of a computer chip">
              <a:extLst>
                <a:ext uri="{FF2B5EF4-FFF2-40B4-BE49-F238E27FC236}">
                  <a16:creationId xmlns:a16="http://schemas.microsoft.com/office/drawing/2014/main" id="{724F72BB-15AF-4F24-81E3-0F78702028BE}"/>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7" name="Group 46">
            <a:extLst>
              <a:ext uri="{FF2B5EF4-FFF2-40B4-BE49-F238E27FC236}">
                <a16:creationId xmlns:a16="http://schemas.microsoft.com/office/drawing/2014/main" id="{D7DE3315-74D3-46DD-BCDD-EBB55A7DA262}"/>
              </a:ext>
            </a:extLst>
          </p:cNvPr>
          <p:cNvGrpSpPr/>
          <p:nvPr/>
        </p:nvGrpSpPr>
        <p:grpSpPr>
          <a:xfrm>
            <a:off x="8438742" y="2533805"/>
            <a:ext cx="3033638" cy="2007874"/>
            <a:chOff x="8263432" y="2535837"/>
            <a:chExt cx="3033638" cy="2007874"/>
          </a:xfrm>
        </p:grpSpPr>
        <p:sp>
          <p:nvSpPr>
            <p:cNvPr id="31" name="CellPhone_E8EA" title="Icon of a cellphone">
              <a:extLst>
                <a:ext uri="{FF2B5EF4-FFF2-40B4-BE49-F238E27FC236}">
                  <a16:creationId xmlns:a16="http://schemas.microsoft.com/office/drawing/2014/main" id="{1894A800-EB8C-4EDB-8A8F-7054EF6F3E77}"/>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sp>
          <p:nvSpPr>
            <p:cNvPr id="33" name="cloud" title="Icon of a cloud">
              <a:extLst>
                <a:ext uri="{FF2B5EF4-FFF2-40B4-BE49-F238E27FC236}">
                  <a16:creationId xmlns:a16="http://schemas.microsoft.com/office/drawing/2014/main" id="{7CB13D33-3A1C-45A0-AC41-BAB327FF5A9A}"/>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38" name="Group 37">
              <a:extLst>
                <a:ext uri="{FF2B5EF4-FFF2-40B4-BE49-F238E27FC236}">
                  <a16:creationId xmlns:a16="http://schemas.microsoft.com/office/drawing/2014/main" id="{8A2ABF8A-C90C-4FE2-9A20-A009E83B20EA}"/>
                </a:ext>
              </a:extLst>
            </p:cNvPr>
            <p:cNvGrpSpPr/>
            <p:nvPr/>
          </p:nvGrpSpPr>
          <p:grpSpPr>
            <a:xfrm>
              <a:off x="10567473" y="2535837"/>
              <a:ext cx="717450" cy="731992"/>
              <a:chOff x="10186338" y="2278175"/>
              <a:chExt cx="717450" cy="731992"/>
            </a:xfrm>
          </p:grpSpPr>
          <p:sp>
            <p:nvSpPr>
              <p:cNvPr id="39" name="TextBox 38">
                <a:extLst>
                  <a:ext uri="{FF2B5EF4-FFF2-40B4-BE49-F238E27FC236}">
                    <a16:creationId xmlns:a16="http://schemas.microsoft.com/office/drawing/2014/main" id="{0852CCA9-6853-4C55-9CCC-251D798502FF}"/>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GPU</a:t>
                </a:r>
              </a:p>
            </p:txBody>
          </p:sp>
          <p:sp>
            <p:nvSpPr>
              <p:cNvPr id="40" name="chip" title="Icon of a computer chip">
                <a:extLst>
                  <a:ext uri="{FF2B5EF4-FFF2-40B4-BE49-F238E27FC236}">
                    <a16:creationId xmlns:a16="http://schemas.microsoft.com/office/drawing/2014/main" id="{AD106837-1632-4760-9A2B-50F639E1918D}"/>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1" name="Group 40">
              <a:extLst>
                <a:ext uri="{FF2B5EF4-FFF2-40B4-BE49-F238E27FC236}">
                  <a16:creationId xmlns:a16="http://schemas.microsoft.com/office/drawing/2014/main" id="{BB95D5D7-10E7-4C9F-9648-EAB9D0EC1483}"/>
                </a:ext>
              </a:extLst>
            </p:cNvPr>
            <p:cNvGrpSpPr/>
            <p:nvPr/>
          </p:nvGrpSpPr>
          <p:grpSpPr>
            <a:xfrm>
              <a:off x="9787040" y="3202383"/>
              <a:ext cx="717450" cy="731992"/>
              <a:chOff x="10186338" y="2278175"/>
              <a:chExt cx="717450" cy="731992"/>
            </a:xfrm>
          </p:grpSpPr>
          <p:sp>
            <p:nvSpPr>
              <p:cNvPr id="42" name="TextBox 41">
                <a:extLst>
                  <a:ext uri="{FF2B5EF4-FFF2-40B4-BE49-F238E27FC236}">
                    <a16:creationId xmlns:a16="http://schemas.microsoft.com/office/drawing/2014/main" id="{53A7392F-06EB-42F6-9E12-CF066C54AA76}"/>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FPGA</a:t>
                </a:r>
              </a:p>
            </p:txBody>
          </p:sp>
          <p:sp>
            <p:nvSpPr>
              <p:cNvPr id="43" name="chip" title="Icon of a computer chip">
                <a:extLst>
                  <a:ext uri="{FF2B5EF4-FFF2-40B4-BE49-F238E27FC236}">
                    <a16:creationId xmlns:a16="http://schemas.microsoft.com/office/drawing/2014/main" id="{9F8C6BA1-A6A9-4E0D-B824-6C3D98827D86}"/>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4" name="Group 43">
              <a:extLst>
                <a:ext uri="{FF2B5EF4-FFF2-40B4-BE49-F238E27FC236}">
                  <a16:creationId xmlns:a16="http://schemas.microsoft.com/office/drawing/2014/main" id="{03E0E669-076E-4A38-8AA8-D4B8D9AF1696}"/>
                </a:ext>
              </a:extLst>
            </p:cNvPr>
            <p:cNvGrpSpPr/>
            <p:nvPr/>
          </p:nvGrpSpPr>
          <p:grpSpPr>
            <a:xfrm>
              <a:off x="10579620" y="3811719"/>
              <a:ext cx="717450" cy="731992"/>
              <a:chOff x="10186338" y="2278175"/>
              <a:chExt cx="717450" cy="731992"/>
            </a:xfrm>
          </p:grpSpPr>
          <p:sp>
            <p:nvSpPr>
              <p:cNvPr id="45" name="TextBox 44">
                <a:extLst>
                  <a:ext uri="{FF2B5EF4-FFF2-40B4-BE49-F238E27FC236}">
                    <a16:creationId xmlns:a16="http://schemas.microsoft.com/office/drawing/2014/main" id="{DF80FE07-6CD3-4F87-A8A5-DA029B98292C}"/>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ASIC</a:t>
                </a:r>
              </a:p>
            </p:txBody>
          </p:sp>
          <p:sp>
            <p:nvSpPr>
              <p:cNvPr id="46" name="chip" title="Icon of a computer chip">
                <a:extLst>
                  <a:ext uri="{FF2B5EF4-FFF2-40B4-BE49-F238E27FC236}">
                    <a16:creationId xmlns:a16="http://schemas.microsoft.com/office/drawing/2014/main" id="{F21479BA-A5EF-4E8A-B3E0-31D3FB5EBC7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sp>
        <p:nvSpPr>
          <p:cNvPr id="3" name="TextBox 2">
            <a:extLst>
              <a:ext uri="{FF2B5EF4-FFF2-40B4-BE49-F238E27FC236}">
                <a16:creationId xmlns:a16="http://schemas.microsoft.com/office/drawing/2014/main" id="{E678F197-27B7-4E4E-AE68-3BEBE7451E37}"/>
              </a:ext>
            </a:extLst>
          </p:cNvPr>
          <p:cNvSpPr txBox="1"/>
          <p:nvPr/>
        </p:nvSpPr>
        <p:spPr>
          <a:xfrm>
            <a:off x="2449168" y="5058488"/>
            <a:ext cx="7293663" cy="166199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各フレームワーク間の 相互運用性を実現</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複数環境へのモデル展開の標準化</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学習済みモデルの提供</a:t>
            </a:r>
            <a:r>
              <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(Model Zoo)</a:t>
            </a:r>
          </a:p>
        </p:txBody>
      </p:sp>
    </p:spTree>
    <p:extLst>
      <p:ext uri="{BB962C8B-B14F-4D97-AF65-F5344CB8AC3E}">
        <p14:creationId xmlns:p14="http://schemas.microsoft.com/office/powerpoint/2010/main" val="9815813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F0E761F-32A4-4749-891F-482ADC97F4DD}"/>
              </a:ext>
            </a:extLst>
          </p:cNvPr>
          <p:cNvGrpSpPr/>
          <p:nvPr/>
        </p:nvGrpSpPr>
        <p:grpSpPr>
          <a:xfrm>
            <a:off x="611029" y="608809"/>
            <a:ext cx="10969943" cy="566027"/>
            <a:chOff x="611030" y="608809"/>
            <a:chExt cx="10969943" cy="566027"/>
          </a:xfrm>
        </p:grpSpPr>
        <p:sp>
          <p:nvSpPr>
            <p:cNvPr id="4" name="Title 1">
              <a:extLst/>
            </p:cNvPr>
            <p:cNvSpPr txBox="1">
              <a:spLocks/>
            </p:cNvSpPr>
            <p:nvPr/>
          </p:nvSpPr>
          <p:spPr>
            <a:xfrm>
              <a:off x="611030" y="608809"/>
              <a:ext cx="10969943" cy="566027"/>
            </a:xfrm>
            <a:prstGeom prst="rect">
              <a:avLst/>
            </a:prstGeom>
          </p:spPr>
          <p:txBody>
            <a:bodyPr vert="horz" lIns="0" tIns="0" rIns="0" bIns="0"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914012" rtl="0" eaLnBrk="1" fontAlgn="auto" latinLnBrk="0" hangingPunct="1">
                <a:lnSpc>
                  <a:spcPct val="90000"/>
                </a:lnSpc>
                <a:spcBef>
                  <a:spcPct val="0"/>
                </a:spcBef>
                <a:spcAft>
                  <a:spcPts val="0"/>
                </a:spcAft>
                <a:buClrTx/>
                <a:buSzTx/>
                <a:buFontTx/>
                <a:buNone/>
                <a:tabLst/>
                <a:defRPr/>
              </a:pPr>
              <a:r>
                <a:rPr kumimoji="0" lang="en-US" sz="4499" b="0" i="0" u="none" strike="noStrike" kern="1200" cap="none" spc="0" normalizeH="0" baseline="0" noProof="0" dirty="0">
                  <a:ln>
                    <a:noFill/>
                  </a:ln>
                  <a:solidFill>
                    <a:srgbClr val="333333"/>
                  </a:solidFill>
                  <a:effectLst/>
                  <a:uLnTx/>
                  <a:uFillTx/>
                  <a:latin typeface="+mn-lt"/>
                  <a:ea typeface="Yu Gothic Medium"/>
                  <a:cs typeface="+mj-cs"/>
                </a:rPr>
                <a:t>                 Partners</a:t>
              </a:r>
            </a:p>
          </p:txBody>
        </p:sp>
        <p:pic>
          <p:nvPicPr>
            <p:cNvPr id="5" name="Picture 4" descr="ONNX">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4681" y="617073"/>
              <a:ext cx="2140145" cy="530083"/>
            </a:xfrm>
            <a:prstGeom prst="rect">
              <a:avLst/>
            </a:prstGeom>
          </p:spPr>
        </p:pic>
      </p:grpSp>
      <p:cxnSp>
        <p:nvCxnSpPr>
          <p:cNvPr id="9" name="Straight Connector 8">
            <a:extLst/>
          </p:cNvPr>
          <p:cNvCxnSpPr/>
          <p:nvPr/>
        </p:nvCxnSpPr>
        <p:spPr>
          <a:xfrm>
            <a:off x="5181838" y="1422639"/>
            <a:ext cx="1828324"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353082-093D-4E1A-8664-8280FDFD167B}"/>
              </a:ext>
            </a:extLst>
          </p:cNvPr>
          <p:cNvGrpSpPr/>
          <p:nvPr/>
        </p:nvGrpSpPr>
        <p:grpSpPr>
          <a:xfrm>
            <a:off x="1169623" y="1896367"/>
            <a:ext cx="9852754" cy="4675302"/>
            <a:chOff x="1119074" y="1896367"/>
            <a:chExt cx="9852754" cy="4675302"/>
          </a:xfrm>
        </p:grpSpPr>
        <p:pic>
          <p:nvPicPr>
            <p:cNvPr id="6" name="Picture 5" descr="Facebook Open Source">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62589" y="1896367"/>
              <a:ext cx="1976171" cy="633565"/>
            </a:xfrm>
            <a:prstGeom prst="rect">
              <a:avLst/>
            </a:prstGeom>
          </p:spPr>
        </p:pic>
        <p:pic>
          <p:nvPicPr>
            <p:cNvPr id="7" name="Picture 6" descr="Microsof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59803" y="1989662"/>
              <a:ext cx="2432751" cy="518085"/>
            </a:xfrm>
            <a:prstGeom prst="rect">
              <a:avLst/>
            </a:prstGeom>
          </p:spPr>
        </p:pic>
        <p:pic>
          <p:nvPicPr>
            <p:cNvPr id="8" name="Picture 7" descr="AWS">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070837" y="1971005"/>
              <a:ext cx="970711" cy="579729"/>
            </a:xfrm>
            <a:prstGeom prst="rect">
              <a:avLst/>
            </a:prstGeom>
          </p:spPr>
        </p:pic>
        <p:pic>
          <p:nvPicPr>
            <p:cNvPr id="10" name="Picture 9" descr="AMD">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52539" y="3156160"/>
              <a:ext cx="1237939" cy="295157"/>
            </a:xfrm>
            <a:prstGeom prst="rect">
              <a:avLst/>
            </a:prstGeom>
          </p:spPr>
        </p:pic>
        <p:pic>
          <p:nvPicPr>
            <p:cNvPr id="11" name="Picture 10" descr="arm">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4507" y="3143761"/>
              <a:ext cx="970711" cy="295872"/>
            </a:xfrm>
            <a:prstGeom prst="rect">
              <a:avLst/>
            </a:prstGeom>
          </p:spPr>
        </p:pic>
        <p:pic>
          <p:nvPicPr>
            <p:cNvPr id="12" name="Picture 11" descr="Qualcomm">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68704" y="5142562"/>
              <a:ext cx="2081419" cy="455311"/>
            </a:xfrm>
            <a:prstGeom prst="rect">
              <a:avLst/>
            </a:prstGeom>
          </p:spPr>
        </p:pic>
        <p:pic>
          <p:nvPicPr>
            <p:cNvPr id="13" name="Picture 12" descr="IBM">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331468" y="4029282"/>
              <a:ext cx="1068499" cy="427399"/>
            </a:xfrm>
            <a:prstGeom prst="rect">
              <a:avLst/>
            </a:prstGeom>
          </p:spPr>
        </p:pic>
        <p:pic>
          <p:nvPicPr>
            <p:cNvPr id="14" name="Picture 13" descr="Mediatek">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212065" y="4012724"/>
              <a:ext cx="1759763" cy="439941"/>
            </a:xfrm>
            <a:prstGeom prst="rect">
              <a:avLst/>
            </a:prstGeom>
          </p:spPr>
        </p:pic>
        <p:pic>
          <p:nvPicPr>
            <p:cNvPr id="15" name="Picture 14" descr="Huawei">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9074" y="3928683"/>
              <a:ext cx="685623" cy="685623"/>
            </a:xfrm>
            <a:prstGeom prst="rect">
              <a:avLst/>
            </a:prstGeom>
          </p:spPr>
        </p:pic>
        <p:pic>
          <p:nvPicPr>
            <p:cNvPr id="17" name="Picture 16" descr="NVIDIA">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356056" y="5160254"/>
              <a:ext cx="2223669" cy="409217"/>
            </a:xfrm>
            <a:prstGeom prst="rect">
              <a:avLst/>
            </a:prstGeom>
          </p:spPr>
        </p:pic>
        <p:pic>
          <p:nvPicPr>
            <p:cNvPr id="18" name="Picture 17" descr="Preferred Networks">
              <a:extLst/>
            </p:cNvPr>
            <p:cNvPicPr>
              <a:picLocks noChangeAspect="1"/>
            </p:cNvPicPr>
            <p:nvPr/>
          </p:nvPicPr>
          <p:blipFill>
            <a:blip r:embed="rId14"/>
            <a:stretch>
              <a:fillRect/>
            </a:stretch>
          </p:blipFill>
          <p:spPr>
            <a:xfrm>
              <a:off x="5880729" y="5070001"/>
              <a:ext cx="2175297" cy="495068"/>
            </a:xfrm>
            <a:prstGeom prst="rect">
              <a:avLst/>
            </a:prstGeom>
          </p:spPr>
        </p:pic>
        <p:pic>
          <p:nvPicPr>
            <p:cNvPr id="19" name="Picture 18" descr="Bitmain"/>
            <p:cNvPicPr>
              <a:picLocks noChangeAspect="1"/>
            </p:cNvPicPr>
            <p:nvPr/>
          </p:nvPicPr>
          <p:blipFill rotWithShape="1">
            <a:blip r:embed="rId15" cstate="hqprint">
              <a:extLst>
                <a:ext uri="{28A0092B-C50C-407E-A947-70E740481C1C}">
                  <a14:useLocalDpi xmlns:a14="http://schemas.microsoft.com/office/drawing/2010/main"/>
                </a:ext>
              </a:extLst>
            </a:blip>
            <a:srcRect l="7211" t="25388" r="6966" b="32969"/>
            <a:stretch/>
          </p:blipFill>
          <p:spPr>
            <a:xfrm>
              <a:off x="6883061" y="3115639"/>
              <a:ext cx="1799156" cy="336976"/>
            </a:xfrm>
            <a:prstGeom prst="rect">
              <a:avLst/>
            </a:prstGeom>
          </p:spPr>
        </p:pic>
        <p:pic>
          <p:nvPicPr>
            <p:cNvPr id="3" name="Picture 2" descr="Skymizer">
              <a:extLst>
                <a:ext uri="{FF2B5EF4-FFF2-40B4-BE49-F238E27FC236}">
                  <a16:creationId xmlns:a16="http://schemas.microsoft.com/office/drawing/2014/main" id="{52F7FEF1-E5D0-4DE4-B63D-FE06B0FDE17D}"/>
                </a:ext>
              </a:extLst>
            </p:cNvPr>
            <p:cNvPicPr>
              <a:picLocks noChangeAspect="1"/>
            </p:cNvPicPr>
            <p:nvPr/>
          </p:nvPicPr>
          <p:blipFill>
            <a:blip r:embed="rId16"/>
            <a:stretch>
              <a:fillRect/>
            </a:stretch>
          </p:blipFill>
          <p:spPr>
            <a:xfrm>
              <a:off x="2860071" y="6040691"/>
              <a:ext cx="1752365" cy="445948"/>
            </a:xfrm>
            <a:prstGeom prst="rect">
              <a:avLst/>
            </a:prstGeom>
          </p:spPr>
        </p:pic>
        <p:pic>
          <p:nvPicPr>
            <p:cNvPr id="20" name="Picture 39" descr="Baidu">
              <a:extLst>
                <a:ext uri="{FF2B5EF4-FFF2-40B4-BE49-F238E27FC236}">
                  <a16:creationId xmlns:a16="http://schemas.microsoft.com/office/drawing/2014/main" id="{518EF02F-AA4C-4BE4-B3B6-48201009920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709248" y="2931015"/>
              <a:ext cx="1599784" cy="512893"/>
            </a:xfrm>
            <a:prstGeom prst="rect">
              <a:avLst/>
            </a:prstGeom>
            <a:ln w="12700">
              <a:miter lim="400000"/>
            </a:ln>
          </p:spPr>
        </p:pic>
        <p:grpSp>
          <p:nvGrpSpPr>
            <p:cNvPr id="21" name="Group" descr="Intel AI">
              <a:extLst>
                <a:ext uri="{FF2B5EF4-FFF2-40B4-BE49-F238E27FC236}">
                  <a16:creationId xmlns:a16="http://schemas.microsoft.com/office/drawing/2014/main" id="{5B870A51-D7A4-4E09-B65C-13147D0D8E2B}"/>
                </a:ext>
              </a:extLst>
            </p:cNvPr>
            <p:cNvGrpSpPr/>
            <p:nvPr/>
          </p:nvGrpSpPr>
          <p:grpSpPr>
            <a:xfrm>
              <a:off x="3926739" y="3919414"/>
              <a:ext cx="1303312" cy="689469"/>
              <a:chOff x="0" y="0"/>
              <a:chExt cx="2607302" cy="1253906"/>
            </a:xfrm>
          </p:grpSpPr>
          <p:pic>
            <p:nvPicPr>
              <p:cNvPr id="22" name="intel-ai-acrnym-rgb-3000.png" descr="intel-ai-acrnym-rgb-3000.png">
                <a:extLst>
                  <a:ext uri="{FF2B5EF4-FFF2-40B4-BE49-F238E27FC236}">
                    <a16:creationId xmlns:a16="http://schemas.microsoft.com/office/drawing/2014/main" id="{2A23480E-2A57-41C5-A298-434BF4ADC3F0}"/>
                  </a:ext>
                </a:extLst>
              </p:cNvPr>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a:xfrm>
                <a:off x="1954686" y="0"/>
                <a:ext cx="652617" cy="1253907"/>
              </a:xfrm>
              <a:prstGeom prst="rect">
                <a:avLst/>
              </a:prstGeom>
              <a:ln w="12700" cap="flat">
                <a:noFill/>
                <a:miter lim="400000"/>
              </a:ln>
              <a:effectLst/>
            </p:spPr>
          </p:pic>
          <p:pic>
            <p:nvPicPr>
              <p:cNvPr id="23" name="Picture 36" descr="Picture 36">
                <a:extLst>
                  <a:ext uri="{FF2B5EF4-FFF2-40B4-BE49-F238E27FC236}">
                    <a16:creationId xmlns:a16="http://schemas.microsoft.com/office/drawing/2014/main" id="{B6DC7639-6B84-4908-BF58-BD089148976D}"/>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0" y="24512"/>
                <a:ext cx="1793859" cy="1183801"/>
              </a:xfrm>
              <a:prstGeom prst="rect">
                <a:avLst/>
              </a:prstGeom>
              <a:ln w="12700" cap="flat">
                <a:noFill/>
                <a:miter lim="400000"/>
              </a:ln>
              <a:effectLst/>
            </p:spPr>
          </p:pic>
        </p:grpSp>
        <p:pic>
          <p:nvPicPr>
            <p:cNvPr id="2" name="Graphic 1" descr="Unity">
              <a:extLst>
                <a:ext uri="{FF2B5EF4-FFF2-40B4-BE49-F238E27FC236}">
                  <a16:creationId xmlns:a16="http://schemas.microsoft.com/office/drawing/2014/main" id="{63200ACF-F70E-4BC8-955C-F38D9B92BD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53837" y="5987425"/>
              <a:ext cx="1428379" cy="518977"/>
            </a:xfrm>
            <a:prstGeom prst="rect">
              <a:avLst/>
            </a:prstGeom>
          </p:spPr>
        </p:pic>
        <p:pic>
          <p:nvPicPr>
            <p:cNvPr id="24" name="Picture 23" descr="Hewlett Packard Enterprise">
              <a:extLst>
                <a:ext uri="{FF2B5EF4-FFF2-40B4-BE49-F238E27FC236}">
                  <a16:creationId xmlns:a16="http://schemas.microsoft.com/office/drawing/2014/main" id="{B78F9F4C-D633-4028-ACF1-384F66669AEF}"/>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6244" y="2909373"/>
              <a:ext cx="1495112" cy="634867"/>
            </a:xfrm>
            <a:prstGeom prst="rect">
              <a:avLst/>
            </a:prstGeom>
          </p:spPr>
        </p:pic>
        <p:pic>
          <p:nvPicPr>
            <p:cNvPr id="16" name="Picture 15" descr="MathWorks"/>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756822" y="3947424"/>
              <a:ext cx="2925159" cy="688273"/>
            </a:xfrm>
            <a:prstGeom prst="rect">
              <a:avLst/>
            </a:prstGeom>
          </p:spPr>
        </p:pic>
        <p:pic>
          <p:nvPicPr>
            <p:cNvPr id="25" name="Picture 24" descr="Oath, a Verizon company"/>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092404" y="5101314"/>
              <a:ext cx="1275645" cy="515015"/>
            </a:xfrm>
            <a:prstGeom prst="rect">
              <a:avLst/>
            </a:prstGeom>
          </p:spPr>
        </p:pic>
        <p:pic>
          <p:nvPicPr>
            <p:cNvPr id="26" name="Picture 26" descr="Tencent">
              <a:extLst>
                <a:ext uri="{FF2B5EF4-FFF2-40B4-BE49-F238E27FC236}">
                  <a16:creationId xmlns:a16="http://schemas.microsoft.com/office/drawing/2014/main" id="{864DE70F-C51F-4557-9C16-2D46EF1AA00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5111975" y="5983976"/>
              <a:ext cx="1642325" cy="587693"/>
            </a:xfrm>
            <a:prstGeom prst="rect">
              <a:avLst/>
            </a:prstGeom>
          </p:spPr>
        </p:pic>
      </p:grpSp>
    </p:spTree>
    <p:extLst>
      <p:ext uri="{BB962C8B-B14F-4D97-AF65-F5344CB8AC3E}">
        <p14:creationId xmlns:p14="http://schemas.microsoft.com/office/powerpoint/2010/main" val="856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BF5A4-BBDD-4C47-AB60-772B07F8CFC8}"/>
              </a:ext>
            </a:extLst>
          </p:cNvPr>
          <p:cNvSpPr/>
          <p:nvPr/>
        </p:nvSpPr>
        <p:spPr bwMode="auto">
          <a:xfrm>
            <a:off x="384135" y="1410648"/>
            <a:ext cx="4290926" cy="3289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1" name="Rectangle 30">
            <a:extLst>
              <a:ext uri="{FF2B5EF4-FFF2-40B4-BE49-F238E27FC236}">
                <a16:creationId xmlns:a16="http://schemas.microsoft.com/office/drawing/2014/main" id="{34CF3348-0296-4E43-9F4C-0FA9009FCFC2}"/>
              </a:ext>
            </a:extLst>
          </p:cNvPr>
          <p:cNvSpPr/>
          <p:nvPr/>
        </p:nvSpPr>
        <p:spPr>
          <a:xfrm>
            <a:off x="384135" y="1437329"/>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Frameworks</a:t>
            </a:r>
            <a:endParaRPr kumimoji="0" lang="en-US" sz="2000" b="0" i="0" u="none" strike="noStrike" kern="1200" cap="none" spc="0" normalizeH="0" baseline="0" noProof="0" dirty="0">
              <a:ln>
                <a:noFill/>
              </a:ln>
              <a:solidFill>
                <a:srgbClr val="0078D7"/>
              </a:solidFill>
              <a:effectLst/>
              <a:uLnTx/>
              <a:uFillTx/>
              <a:latin typeface="+mn-ea"/>
            </a:endParaRPr>
          </a:p>
        </p:txBody>
      </p:sp>
      <p:pic>
        <p:nvPicPr>
          <p:cNvPr id="3" name="Picture 2" descr="A close up of a sign&#10;&#10;Description generated with high confidence">
            <a:extLst>
              <a:ext uri="{FF2B5EF4-FFF2-40B4-BE49-F238E27FC236}">
                <a16:creationId xmlns:a16="http://schemas.microsoft.com/office/drawing/2014/main" id="{3F73D647-84B5-47E2-8A99-5EFC0A93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08" y="2028887"/>
            <a:ext cx="981068" cy="285275"/>
          </a:xfrm>
          <a:prstGeom prst="rect">
            <a:avLst/>
          </a:prstGeom>
        </p:spPr>
      </p:pic>
      <p:pic>
        <p:nvPicPr>
          <p:cNvPr id="5" name="Picture 4" descr="A picture containing object&#10;&#10;Description generated with high confidence">
            <a:extLst>
              <a:ext uri="{FF2B5EF4-FFF2-40B4-BE49-F238E27FC236}">
                <a16:creationId xmlns:a16="http://schemas.microsoft.com/office/drawing/2014/main" id="{1D2268E0-10E9-4A37-9385-5AB2701C2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882" y="2117842"/>
            <a:ext cx="1223094" cy="256414"/>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9BB9D4F3-2F23-45B6-AB17-9ED2C4FA2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929" y="2059928"/>
            <a:ext cx="1082905" cy="344875"/>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4E4404A-F71D-48F0-ADFB-B5DD0A3C7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655" y="2716256"/>
            <a:ext cx="1347911" cy="270904"/>
          </a:xfrm>
          <a:prstGeom prst="rect">
            <a:avLst/>
          </a:prstGeom>
        </p:spPr>
      </p:pic>
      <p:pic>
        <p:nvPicPr>
          <p:cNvPr id="13" name="Picture 12">
            <a:extLst>
              <a:ext uri="{FF2B5EF4-FFF2-40B4-BE49-F238E27FC236}">
                <a16:creationId xmlns:a16="http://schemas.microsoft.com/office/drawing/2014/main" id="{6FA94301-34C5-4489-89FD-23069AB718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872" y="2691225"/>
            <a:ext cx="1300562" cy="306015"/>
          </a:xfrm>
          <a:prstGeom prst="rect">
            <a:avLst/>
          </a:prstGeom>
        </p:spPr>
      </p:pic>
      <p:pic>
        <p:nvPicPr>
          <p:cNvPr id="15" name="Picture 14">
            <a:extLst>
              <a:ext uri="{FF2B5EF4-FFF2-40B4-BE49-F238E27FC236}">
                <a16:creationId xmlns:a16="http://schemas.microsoft.com/office/drawing/2014/main" id="{8E5104F9-983A-4A98-99FA-52239A5342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02" y="3987242"/>
            <a:ext cx="474562" cy="517704"/>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D03769C-BE65-4125-936B-CE77F1111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926" y="3292852"/>
            <a:ext cx="1752922" cy="409914"/>
          </a:xfrm>
          <a:prstGeom prst="rect">
            <a:avLst/>
          </a:prstGeom>
        </p:spPr>
      </p:pic>
      <p:pic>
        <p:nvPicPr>
          <p:cNvPr id="19" name="Picture 18">
            <a:extLst>
              <a:ext uri="{FF2B5EF4-FFF2-40B4-BE49-F238E27FC236}">
                <a16:creationId xmlns:a16="http://schemas.microsoft.com/office/drawing/2014/main" id="{DACB6C9E-F2B5-4ED7-8CF6-D167B62AA4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248" y="4005446"/>
            <a:ext cx="415627" cy="440816"/>
          </a:xfrm>
          <a:prstGeom prst="rect">
            <a:avLst/>
          </a:prstGeom>
        </p:spPr>
      </p:pic>
      <p:sp>
        <p:nvSpPr>
          <p:cNvPr id="51" name="Subtitle 2">
            <a:extLst>
              <a:ext uri="{FF2B5EF4-FFF2-40B4-BE49-F238E27FC236}">
                <a16:creationId xmlns:a16="http://schemas.microsoft.com/office/drawing/2014/main" id="{EFE829E7-6E4E-4508-9E7E-E7767A38AF6E}"/>
              </a:ext>
            </a:extLst>
          </p:cNvPr>
          <p:cNvSpPr txBox="1">
            <a:spLocks/>
          </p:cNvSpPr>
          <p:nvPr/>
        </p:nvSpPr>
        <p:spPr>
          <a:xfrm>
            <a:off x="357826" y="500041"/>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モデリング</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20" name="Arrow: Right 19">
            <a:extLst>
              <a:ext uri="{FF2B5EF4-FFF2-40B4-BE49-F238E27FC236}">
                <a16:creationId xmlns:a16="http://schemas.microsoft.com/office/drawing/2014/main" id="{B9E90F2A-78FE-4564-B374-F520A8D3E531}"/>
              </a:ext>
            </a:extLst>
          </p:cNvPr>
          <p:cNvSpPr/>
          <p:nvPr/>
        </p:nvSpPr>
        <p:spPr bwMode="auto">
          <a:xfrm>
            <a:off x="4657167" y="1885418"/>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1" name="TextBox 20">
            <a:extLst>
              <a:ext uri="{FF2B5EF4-FFF2-40B4-BE49-F238E27FC236}">
                <a16:creationId xmlns:a16="http://schemas.microsoft.com/office/drawing/2014/main" id="{52049EA6-2EDA-4D87-905A-0F71EC826D6C}"/>
              </a:ext>
            </a:extLst>
          </p:cNvPr>
          <p:cNvSpPr txBox="1"/>
          <p:nvPr/>
        </p:nvSpPr>
        <p:spPr>
          <a:xfrm>
            <a:off x="4779232" y="2177372"/>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57" name="Arrow: Right 56">
            <a:extLst>
              <a:ext uri="{FF2B5EF4-FFF2-40B4-BE49-F238E27FC236}">
                <a16:creationId xmlns:a16="http://schemas.microsoft.com/office/drawing/2014/main" id="{DD7394BC-1376-4B37-9ED6-9466DF508156}"/>
              </a:ext>
            </a:extLst>
          </p:cNvPr>
          <p:cNvSpPr/>
          <p:nvPr/>
        </p:nvSpPr>
        <p:spPr bwMode="auto">
          <a:xfrm>
            <a:off x="4657394" y="3517376"/>
            <a:ext cx="714938"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8" name="TextBox 57">
            <a:extLst>
              <a:ext uri="{FF2B5EF4-FFF2-40B4-BE49-F238E27FC236}">
                <a16:creationId xmlns:a16="http://schemas.microsoft.com/office/drawing/2014/main" id="{2A61B919-4869-446B-A6A0-1BFB7CC2605C}"/>
              </a:ext>
            </a:extLst>
          </p:cNvPr>
          <p:cNvSpPr txBox="1"/>
          <p:nvPr/>
        </p:nvSpPr>
        <p:spPr>
          <a:xfrm>
            <a:off x="4637258" y="3886275"/>
            <a:ext cx="69159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76" name="Rectangle 75">
            <a:extLst>
              <a:ext uri="{FF2B5EF4-FFF2-40B4-BE49-F238E27FC236}">
                <a16:creationId xmlns:a16="http://schemas.microsoft.com/office/drawing/2014/main" id="{A0DC6462-5961-4EC6-A57F-E30B00D838B3}"/>
              </a:ext>
            </a:extLst>
          </p:cNvPr>
          <p:cNvSpPr/>
          <p:nvPr/>
        </p:nvSpPr>
        <p:spPr bwMode="auto">
          <a:xfrm>
            <a:off x="8801309" y="3334409"/>
            <a:ext cx="3040782" cy="780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7" name="Rectangle 76">
            <a:extLst>
              <a:ext uri="{FF2B5EF4-FFF2-40B4-BE49-F238E27FC236}">
                <a16:creationId xmlns:a16="http://schemas.microsoft.com/office/drawing/2014/main" id="{BA133A25-E658-4347-92E8-99316136822A}"/>
              </a:ext>
            </a:extLst>
          </p:cNvPr>
          <p:cNvSpPr/>
          <p:nvPr/>
        </p:nvSpPr>
        <p:spPr>
          <a:xfrm>
            <a:off x="9003115" y="340666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Windows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7"/>
                </a:solidFill>
                <a:latin typeface="+mn-ea"/>
                <a:cs typeface="Segoe UI" charset="0"/>
              </a:rPr>
              <a:t>(Windows ML)</a:t>
            </a:r>
            <a:endParaRPr kumimoji="0" lang="en-US" sz="2000" b="0" i="0" u="none" strike="noStrike" kern="1200" cap="none" spc="0" normalizeH="0" baseline="0" noProof="0" dirty="0">
              <a:ln>
                <a:noFill/>
              </a:ln>
              <a:solidFill>
                <a:srgbClr val="0078D7"/>
              </a:solidFill>
              <a:effectLst/>
              <a:uLnTx/>
              <a:uFillTx/>
              <a:latin typeface="+mn-ea"/>
              <a:cs typeface="Segoe UI" charset="0"/>
            </a:endParaRPr>
          </a:p>
        </p:txBody>
      </p:sp>
      <p:pic>
        <p:nvPicPr>
          <p:cNvPr id="42" name="Picture 41">
            <a:extLst>
              <a:ext uri="{FF2B5EF4-FFF2-40B4-BE49-F238E27FC236}">
                <a16:creationId xmlns:a16="http://schemas.microsoft.com/office/drawing/2014/main" id="{EAA859FA-FE21-444B-B8B5-D7F20D069FF8}"/>
              </a:ext>
            </a:extLst>
          </p:cNvPr>
          <p:cNvPicPr>
            <a:picLocks noChangeAspect="1"/>
          </p:cNvPicPr>
          <p:nvPr/>
        </p:nvPicPr>
        <p:blipFill rotWithShape="1">
          <a:blip r:embed="rId11"/>
          <a:srcRect r="68206"/>
          <a:stretch/>
        </p:blipFill>
        <p:spPr>
          <a:xfrm>
            <a:off x="3865099" y="4020570"/>
            <a:ext cx="481493" cy="439183"/>
          </a:xfrm>
          <a:prstGeom prst="rect">
            <a:avLst/>
          </a:prstGeom>
        </p:spPr>
      </p:pic>
      <p:pic>
        <p:nvPicPr>
          <p:cNvPr id="48" name="Picture 47">
            <a:extLst>
              <a:ext uri="{FF2B5EF4-FFF2-40B4-BE49-F238E27FC236}">
                <a16:creationId xmlns:a16="http://schemas.microsoft.com/office/drawing/2014/main" id="{7321BAA7-931F-4E62-ADAE-460FFEEEAE99}"/>
              </a:ext>
            </a:extLst>
          </p:cNvPr>
          <p:cNvPicPr>
            <a:picLocks noChangeAspect="1"/>
          </p:cNvPicPr>
          <p:nvPr/>
        </p:nvPicPr>
        <p:blipFill>
          <a:blip r:embed="rId12"/>
          <a:stretch>
            <a:fillRect/>
          </a:stretch>
        </p:blipFill>
        <p:spPr>
          <a:xfrm>
            <a:off x="3550005" y="3283663"/>
            <a:ext cx="868245" cy="334104"/>
          </a:xfrm>
          <a:prstGeom prst="rect">
            <a:avLst/>
          </a:prstGeom>
        </p:spPr>
      </p:pic>
      <p:sp>
        <p:nvSpPr>
          <p:cNvPr id="50" name="Rectangle 49">
            <a:extLst>
              <a:ext uri="{FF2B5EF4-FFF2-40B4-BE49-F238E27FC236}">
                <a16:creationId xmlns:a16="http://schemas.microsoft.com/office/drawing/2014/main" id="{E5E764BE-8870-4D3C-9900-F132E4103E01}"/>
              </a:ext>
            </a:extLst>
          </p:cNvPr>
          <p:cNvSpPr/>
          <p:nvPr/>
        </p:nvSpPr>
        <p:spPr bwMode="auto">
          <a:xfrm>
            <a:off x="366241" y="4886494"/>
            <a:ext cx="4290926" cy="13562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Rectangle 51">
            <a:extLst>
              <a:ext uri="{FF2B5EF4-FFF2-40B4-BE49-F238E27FC236}">
                <a16:creationId xmlns:a16="http://schemas.microsoft.com/office/drawing/2014/main" id="{7E3043C1-5989-4FBB-A461-72DB3087A226}"/>
              </a:ext>
            </a:extLst>
          </p:cNvPr>
          <p:cNvSpPr/>
          <p:nvPr/>
        </p:nvSpPr>
        <p:spPr>
          <a:xfrm>
            <a:off x="366241" y="4897748"/>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Services</a:t>
            </a:r>
            <a:endParaRPr kumimoji="0" lang="en-US" sz="2000" b="0" i="0" u="none" strike="noStrike" kern="1200" cap="none" spc="0" normalizeH="0" baseline="0" noProof="0">
              <a:ln>
                <a:noFill/>
              </a:ln>
              <a:solidFill>
                <a:srgbClr val="0078D7"/>
              </a:solidFill>
              <a:effectLst/>
              <a:uLnTx/>
              <a:uFillTx/>
              <a:latin typeface="+mn-ea"/>
            </a:endParaRPr>
          </a:p>
        </p:txBody>
      </p:sp>
      <p:grpSp>
        <p:nvGrpSpPr>
          <p:cNvPr id="53" name="Group 52">
            <a:extLst>
              <a:ext uri="{FF2B5EF4-FFF2-40B4-BE49-F238E27FC236}">
                <a16:creationId xmlns:a16="http://schemas.microsoft.com/office/drawing/2014/main" id="{3B176037-E68A-4DBB-B0E2-DBD2860DAC16}"/>
              </a:ext>
            </a:extLst>
          </p:cNvPr>
          <p:cNvGrpSpPr/>
          <p:nvPr/>
        </p:nvGrpSpPr>
        <p:grpSpPr>
          <a:xfrm>
            <a:off x="1593454" y="5477919"/>
            <a:ext cx="1930048" cy="584775"/>
            <a:chOff x="19378875" y="10819178"/>
            <a:chExt cx="3860595" cy="1169703"/>
          </a:xfrm>
        </p:grpSpPr>
        <p:pic>
          <p:nvPicPr>
            <p:cNvPr id="55" name="Graphic 54">
              <a:extLst>
                <a:ext uri="{FF2B5EF4-FFF2-40B4-BE49-F238E27FC236}">
                  <a16:creationId xmlns:a16="http://schemas.microsoft.com/office/drawing/2014/main" id="{4A9CC677-A6F2-459F-9E6C-ACF1228F4D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78875" y="10994624"/>
              <a:ext cx="790562" cy="790562"/>
            </a:xfrm>
            <a:prstGeom prst="rect">
              <a:avLst/>
            </a:prstGeom>
          </p:spPr>
        </p:pic>
        <p:sp>
          <p:nvSpPr>
            <p:cNvPr id="56" name="Group 26">
              <a:extLst>
                <a:ext uri="{FF2B5EF4-FFF2-40B4-BE49-F238E27FC236}">
                  <a16:creationId xmlns:a16="http://schemas.microsoft.com/office/drawing/2014/main" id="{9CEECD1A-5E17-4731-9B1A-0CB660791E3F}"/>
                </a:ext>
              </a:extLst>
            </p:cNvPr>
            <p:cNvSpPr/>
            <p:nvPr/>
          </p:nvSpPr>
          <p:spPr>
            <a:xfrm>
              <a:off x="20421680" y="10819178"/>
              <a:ext cx="2817790" cy="1169703"/>
            </a:xfrm>
            <a:prstGeom prst="rect">
              <a:avLst/>
            </a:prstGeom>
            <a:ln w="12700">
              <a:miter lim="400000"/>
            </a:ln>
            <a:extLst>
              <a:ext uri="{C572A759-6A51-4108-AA02-DFA0A04FC94B}">
                <ma14:wrappingTextBoxFlag xmlns:ma14="http://schemas.microsoft.com/office/mac/drawingml/2011/main" xmlns="" val="1"/>
              </a:ext>
            </a:extLst>
          </p:spPr>
          <p:txBody>
            <a:bodyPr wrap="none" lIns="22857" rIns="22857">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Azure Custom </a:t>
              </a:r>
              <a:b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b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Vision Service</a:t>
              </a:r>
              <a:endParaRPr kumimoji="0" sz="1600" b="1" i="0" u="none" strike="noStrike" kern="1200" cap="none" spc="0" normalizeH="0" baseline="0" noProof="0">
                <a:ln>
                  <a:noFill/>
                </a:ln>
                <a:solidFill>
                  <a:srgbClr val="737373">
                    <a:lumMod val="75000"/>
                  </a:srgbClr>
                </a:solidFill>
                <a:effectLst/>
                <a:uLnTx/>
                <a:uFillTx/>
                <a:latin typeface="+mn-ea"/>
                <a:ea typeface="+mn-ea"/>
                <a:sym typeface="FreightSans Pro Semibold"/>
              </a:endParaRPr>
            </a:p>
          </p:txBody>
        </p:sp>
      </p:grpSp>
      <p:sp>
        <p:nvSpPr>
          <p:cNvPr id="62" name="Arrow: Right 61">
            <a:extLst>
              <a:ext uri="{FF2B5EF4-FFF2-40B4-BE49-F238E27FC236}">
                <a16:creationId xmlns:a16="http://schemas.microsoft.com/office/drawing/2014/main" id="{DE647026-8A90-4251-9D66-BDCF777EB4C8}"/>
              </a:ext>
            </a:extLst>
          </p:cNvPr>
          <p:cNvSpPr/>
          <p:nvPr/>
        </p:nvSpPr>
        <p:spPr bwMode="auto">
          <a:xfrm>
            <a:off x="4661796" y="5030196"/>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TextBox 62">
            <a:extLst>
              <a:ext uri="{FF2B5EF4-FFF2-40B4-BE49-F238E27FC236}">
                <a16:creationId xmlns:a16="http://schemas.microsoft.com/office/drawing/2014/main" id="{9B068154-3139-4666-B6C7-5547004DDD31}"/>
              </a:ext>
            </a:extLst>
          </p:cNvPr>
          <p:cNvSpPr txBox="1"/>
          <p:nvPr/>
        </p:nvSpPr>
        <p:spPr>
          <a:xfrm>
            <a:off x="4783861" y="5322150"/>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67" name="Rectangle 66">
            <a:extLst>
              <a:ext uri="{FF2B5EF4-FFF2-40B4-BE49-F238E27FC236}">
                <a16:creationId xmlns:a16="http://schemas.microsoft.com/office/drawing/2014/main" id="{1D034D82-F10E-4C1C-81B0-9AAAA33E65DE}"/>
              </a:ext>
            </a:extLst>
          </p:cNvPr>
          <p:cNvSpPr/>
          <p:nvPr/>
        </p:nvSpPr>
        <p:spPr bwMode="auto">
          <a:xfrm>
            <a:off x="8801309" y="4959367"/>
            <a:ext cx="3040782" cy="9544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n-ea"/>
              <a:cs typeface="Segoe UI" pitchFamily="34" charset="0"/>
            </a:endParaRPr>
          </a:p>
        </p:txBody>
      </p:sp>
      <p:sp>
        <p:nvSpPr>
          <p:cNvPr id="68" name="Rectangle 67">
            <a:extLst>
              <a:ext uri="{FF2B5EF4-FFF2-40B4-BE49-F238E27FC236}">
                <a16:creationId xmlns:a16="http://schemas.microsoft.com/office/drawing/2014/main" id="{1C53A29B-04DC-4227-A486-5FDAC7221940}"/>
              </a:ext>
            </a:extLst>
          </p:cNvPr>
          <p:cNvSpPr/>
          <p:nvPr/>
        </p:nvSpPr>
        <p:spPr>
          <a:xfrm>
            <a:off x="8988729" y="5127999"/>
            <a:ext cx="2748753"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Other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mn-ea"/>
                <a:cs typeface="Segoe UI" charset="0"/>
              </a:rPr>
              <a:t>(iOS, </a:t>
            </a:r>
            <a:r>
              <a:rPr kumimoji="0" lang="en-US" sz="1600" b="0" i="0" u="none" strike="noStrike" kern="1200" cap="none" spc="0" normalizeH="0" baseline="0" noProof="0" err="1">
                <a:ln>
                  <a:noFill/>
                </a:ln>
                <a:solidFill>
                  <a:srgbClr val="0078D7"/>
                </a:solidFill>
                <a:effectLst/>
                <a:uLnTx/>
                <a:uFillTx/>
                <a:latin typeface="+mn-ea"/>
                <a:cs typeface="Segoe UI" charset="0"/>
              </a:rPr>
              <a:t>etc</a:t>
            </a:r>
            <a:r>
              <a:rPr kumimoji="0" lang="en-US" sz="1600" b="0" i="0" u="none" strike="noStrike" kern="1200" cap="none" spc="0" normalizeH="0" baseline="0" noProof="0">
                <a:ln>
                  <a:noFill/>
                </a:ln>
                <a:solidFill>
                  <a:srgbClr val="0078D7"/>
                </a:solidFill>
                <a:effectLst/>
                <a:uLnTx/>
                <a:uFillTx/>
                <a:latin typeface="+mn-ea"/>
                <a:cs typeface="Segoe UI" charset="0"/>
              </a:rPr>
              <a:t>)</a:t>
            </a:r>
            <a:endParaRPr kumimoji="0" lang="en-US" sz="1600" b="0" i="0" u="none" strike="noStrike" kern="1200" cap="none" spc="0" normalizeH="0" baseline="0" noProof="0">
              <a:ln>
                <a:noFill/>
              </a:ln>
              <a:solidFill>
                <a:srgbClr val="0078D7"/>
              </a:solidFill>
              <a:effectLst/>
              <a:uLnTx/>
              <a:uFillTx/>
              <a:latin typeface="+mn-ea"/>
            </a:endParaRPr>
          </a:p>
        </p:txBody>
      </p:sp>
      <p:pic>
        <p:nvPicPr>
          <p:cNvPr id="12" name="Picture 11">
            <a:extLst>
              <a:ext uri="{FF2B5EF4-FFF2-40B4-BE49-F238E27FC236}">
                <a16:creationId xmlns:a16="http://schemas.microsoft.com/office/drawing/2014/main" id="{331ACC25-E157-4C23-91EA-D8ACA66DBCA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37" t="-5209" r="5197" b="-474"/>
          <a:stretch/>
        </p:blipFill>
        <p:spPr>
          <a:xfrm>
            <a:off x="1541895" y="3941941"/>
            <a:ext cx="949303" cy="540231"/>
          </a:xfrm>
          <a:prstGeom prst="rect">
            <a:avLst/>
          </a:prstGeom>
        </p:spPr>
      </p:pic>
      <p:pic>
        <p:nvPicPr>
          <p:cNvPr id="59" name="Picture 15" descr="Picture 15">
            <a:extLst>
              <a:ext uri="{FF2B5EF4-FFF2-40B4-BE49-F238E27FC236}">
                <a16:creationId xmlns:a16="http://schemas.microsoft.com/office/drawing/2014/main" id="{0F82C645-7106-4582-927D-B9EF7B7018C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36198" y="2683985"/>
            <a:ext cx="892855" cy="305299"/>
          </a:xfrm>
          <a:prstGeom prst="rect">
            <a:avLst/>
          </a:prstGeom>
          <a:ln w="12700">
            <a:miter lim="400000"/>
          </a:ln>
        </p:spPr>
      </p:pic>
      <p:sp>
        <p:nvSpPr>
          <p:cNvPr id="60" name="Group 26">
            <a:extLst>
              <a:ext uri="{FF2B5EF4-FFF2-40B4-BE49-F238E27FC236}">
                <a16:creationId xmlns:a16="http://schemas.microsoft.com/office/drawing/2014/main" id="{8093B368-1C50-4743-A007-9B7AB99BD02C}"/>
              </a:ext>
            </a:extLst>
          </p:cNvPr>
          <p:cNvSpPr/>
          <p:nvPr/>
        </p:nvSpPr>
        <p:spPr>
          <a:xfrm>
            <a:off x="665672" y="3327841"/>
            <a:ext cx="839328" cy="369332"/>
          </a:xfrm>
          <a:prstGeom prst="rect">
            <a:avLst/>
          </a:prstGeom>
          <a:ln w="12700">
            <a:miter lim="400000"/>
          </a:ln>
          <a:extLst>
            <a:ext uri="{C572A759-6A51-4108-AA02-DFA0A04FC94B}">
              <ma14:wrappingTextBoxFlag xmlns:ma14="http://schemas.microsoft.com/office/mac/drawingml/2011/main" xmlns="" val="1"/>
            </a:ext>
          </a:extLst>
        </p:spPr>
        <p:txBody>
          <a:bodyPr wrap="none" lIns="17143" rIns="17143">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1F73"/>
                </a:solidFill>
                <a:effectLst/>
                <a:uLnTx/>
                <a:uFillTx/>
                <a:latin typeface="+mn-ea"/>
                <a:ea typeface="+mn-ea"/>
                <a:sym typeface="FreightSans Pro Semibold"/>
              </a:rPr>
              <a:t>ML.NET</a:t>
            </a:r>
            <a:endParaRPr kumimoji="0" sz="1800" b="1" i="0" u="none" strike="noStrike" kern="1200" cap="none" spc="0" normalizeH="0" baseline="0" noProof="0">
              <a:ln>
                <a:noFill/>
              </a:ln>
              <a:solidFill>
                <a:srgbClr val="6B1F73"/>
              </a:solidFill>
              <a:effectLst/>
              <a:uLnTx/>
              <a:uFillTx/>
              <a:latin typeface="+mn-ea"/>
              <a:ea typeface="+mn-ea"/>
              <a:sym typeface="FreightSans Pro Semibold"/>
            </a:endParaRPr>
          </a:p>
        </p:txBody>
      </p:sp>
      <p:sp>
        <p:nvSpPr>
          <p:cNvPr id="61" name="Rectangle 60">
            <a:extLst>
              <a:ext uri="{FF2B5EF4-FFF2-40B4-BE49-F238E27FC236}">
                <a16:creationId xmlns:a16="http://schemas.microsoft.com/office/drawing/2014/main" id="{1A16CCA1-910B-4E8E-9051-46D6D390A4A4}"/>
              </a:ext>
            </a:extLst>
          </p:cNvPr>
          <p:cNvSpPr/>
          <p:nvPr/>
        </p:nvSpPr>
        <p:spPr bwMode="auto">
          <a:xfrm>
            <a:off x="8801309" y="1398429"/>
            <a:ext cx="3040782" cy="18168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5" name="Rectangle 64">
            <a:extLst>
              <a:ext uri="{FF2B5EF4-FFF2-40B4-BE49-F238E27FC236}">
                <a16:creationId xmlns:a16="http://schemas.microsoft.com/office/drawing/2014/main" id="{25C5528D-D1ED-482D-A9E7-D301773F75A4}"/>
              </a:ext>
            </a:extLst>
          </p:cNvPr>
          <p:cNvSpPr/>
          <p:nvPr/>
        </p:nvSpPr>
        <p:spPr>
          <a:xfrm>
            <a:off x="9277463" y="1358729"/>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Azure</a:t>
            </a:r>
          </a:p>
        </p:txBody>
      </p:sp>
      <p:sp>
        <p:nvSpPr>
          <p:cNvPr id="69" name="TextBox 68">
            <a:extLst>
              <a:ext uri="{FF2B5EF4-FFF2-40B4-BE49-F238E27FC236}">
                <a16:creationId xmlns:a16="http://schemas.microsoft.com/office/drawing/2014/main" id="{085A819C-9B5F-46F5-8F7E-F4EB47DF49CE}"/>
              </a:ext>
            </a:extLst>
          </p:cNvPr>
          <p:cNvSpPr txBox="1"/>
          <p:nvPr/>
        </p:nvSpPr>
        <p:spPr>
          <a:xfrm>
            <a:off x="9003115" y="2772011"/>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IoT Edge</a:t>
            </a:r>
          </a:p>
        </p:txBody>
      </p:sp>
      <p:sp>
        <p:nvSpPr>
          <p:cNvPr id="74" name="TextBox 73">
            <a:extLst>
              <a:ext uri="{FF2B5EF4-FFF2-40B4-BE49-F238E27FC236}">
                <a16:creationId xmlns:a16="http://schemas.microsoft.com/office/drawing/2014/main" id="{FDAFBB51-1656-4CB8-88C6-834CFC16D3F9}"/>
              </a:ext>
            </a:extLst>
          </p:cNvPr>
          <p:cNvSpPr txBox="1"/>
          <p:nvPr/>
        </p:nvSpPr>
        <p:spPr>
          <a:xfrm>
            <a:off x="9009465" y="1877978"/>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Kubernetes Service</a:t>
            </a:r>
          </a:p>
        </p:txBody>
      </p:sp>
      <p:sp>
        <p:nvSpPr>
          <p:cNvPr id="81" name="TextBox 80">
            <a:extLst>
              <a:ext uri="{FF2B5EF4-FFF2-40B4-BE49-F238E27FC236}">
                <a16:creationId xmlns:a16="http://schemas.microsoft.com/office/drawing/2014/main" id="{60DA8F29-C54C-45E4-9473-F8382BEF5477}"/>
              </a:ext>
            </a:extLst>
          </p:cNvPr>
          <p:cNvSpPr txBox="1"/>
          <p:nvPr/>
        </p:nvSpPr>
        <p:spPr>
          <a:xfrm>
            <a:off x="9009465" y="2300735"/>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Container Instance</a:t>
            </a:r>
          </a:p>
        </p:txBody>
      </p:sp>
      <p:sp>
        <p:nvSpPr>
          <p:cNvPr id="79" name="Subtitle 2">
            <a:extLst>
              <a:ext uri="{FF2B5EF4-FFF2-40B4-BE49-F238E27FC236}">
                <a16:creationId xmlns:a16="http://schemas.microsoft.com/office/drawing/2014/main" id="{B4F74FDF-C9CF-4E3C-88F2-0D4DD6CF5ED6}"/>
              </a:ext>
            </a:extLst>
          </p:cNvPr>
          <p:cNvSpPr txBox="1">
            <a:spLocks/>
          </p:cNvSpPr>
          <p:nvPr/>
        </p:nvSpPr>
        <p:spPr>
          <a:xfrm>
            <a:off x="8768465" y="500041"/>
            <a:ext cx="2796564"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デプロイ</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54" name="Rectangle 53">
            <a:extLst>
              <a:ext uri="{FF2B5EF4-FFF2-40B4-BE49-F238E27FC236}">
                <a16:creationId xmlns:a16="http://schemas.microsoft.com/office/drawing/2014/main" id="{459B5B29-2DD3-43D1-9431-8AB7CABE6558}"/>
              </a:ext>
            </a:extLst>
          </p:cNvPr>
          <p:cNvSpPr/>
          <p:nvPr/>
        </p:nvSpPr>
        <p:spPr bwMode="auto">
          <a:xfrm>
            <a:off x="5371817" y="1410647"/>
            <a:ext cx="2488787" cy="483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3" name="Rectangle 72">
            <a:extLst>
              <a:ext uri="{FF2B5EF4-FFF2-40B4-BE49-F238E27FC236}">
                <a16:creationId xmlns:a16="http://schemas.microsoft.com/office/drawing/2014/main" id="{5D247065-B60C-4D35-AF46-BC3BB1C74EA0}"/>
              </a:ext>
            </a:extLst>
          </p:cNvPr>
          <p:cNvSpPr/>
          <p:nvPr/>
        </p:nvSpPr>
        <p:spPr>
          <a:xfrm>
            <a:off x="5582518" y="3849692"/>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mn-ea"/>
                <a:cs typeface="Segoe UI" charset="0"/>
              </a:rPr>
              <a:t>ONNX Model</a:t>
            </a:r>
          </a:p>
        </p:txBody>
      </p:sp>
      <p:sp>
        <p:nvSpPr>
          <p:cNvPr id="75" name="Arrow: Right 74">
            <a:extLst>
              <a:ext uri="{FF2B5EF4-FFF2-40B4-BE49-F238E27FC236}">
                <a16:creationId xmlns:a16="http://schemas.microsoft.com/office/drawing/2014/main" id="{F360F92D-789A-49F9-B321-C341664F807C}"/>
              </a:ext>
            </a:extLst>
          </p:cNvPr>
          <p:cNvSpPr/>
          <p:nvPr/>
        </p:nvSpPr>
        <p:spPr bwMode="auto">
          <a:xfrm>
            <a:off x="7875988" y="1686194"/>
            <a:ext cx="892477" cy="2421863"/>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78" name="Picture 77">
            <a:extLst>
              <a:ext uri="{FF2B5EF4-FFF2-40B4-BE49-F238E27FC236}">
                <a16:creationId xmlns:a16="http://schemas.microsoft.com/office/drawing/2014/main" id="{9E024D77-EFF0-4AD5-A053-C9219CDBB9B3}"/>
              </a:ext>
            </a:extLst>
          </p:cNvPr>
          <p:cNvPicPr>
            <a:picLocks noChangeAspect="1"/>
          </p:cNvPicPr>
          <p:nvPr/>
        </p:nvPicPr>
        <p:blipFill rotWithShape="1">
          <a:blip r:embed="rId17"/>
          <a:srcRect r="72688"/>
          <a:stretch/>
        </p:blipFill>
        <p:spPr>
          <a:xfrm>
            <a:off x="6323918" y="3173177"/>
            <a:ext cx="584584" cy="530151"/>
          </a:xfrm>
          <a:prstGeom prst="rect">
            <a:avLst/>
          </a:prstGeom>
        </p:spPr>
      </p:pic>
      <p:sp>
        <p:nvSpPr>
          <p:cNvPr id="82" name="TextBox 81">
            <a:extLst>
              <a:ext uri="{FF2B5EF4-FFF2-40B4-BE49-F238E27FC236}">
                <a16:creationId xmlns:a16="http://schemas.microsoft.com/office/drawing/2014/main" id="{233E265E-2B27-4D99-9792-BF7E6638F623}"/>
              </a:ext>
            </a:extLst>
          </p:cNvPr>
          <p:cNvSpPr txBox="1"/>
          <p:nvPr/>
        </p:nvSpPr>
        <p:spPr>
          <a:xfrm>
            <a:off x="7979654" y="2676715"/>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83" name="Arrow: Right 82">
            <a:extLst>
              <a:ext uri="{FF2B5EF4-FFF2-40B4-BE49-F238E27FC236}">
                <a16:creationId xmlns:a16="http://schemas.microsoft.com/office/drawing/2014/main" id="{22D2DF0A-10C4-4902-8716-AF9D73601701}"/>
              </a:ext>
            </a:extLst>
          </p:cNvPr>
          <p:cNvSpPr/>
          <p:nvPr/>
        </p:nvSpPr>
        <p:spPr bwMode="auto">
          <a:xfrm>
            <a:off x="7878689" y="4587615"/>
            <a:ext cx="889776" cy="1638292"/>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85" name="TextBox 84">
            <a:extLst>
              <a:ext uri="{FF2B5EF4-FFF2-40B4-BE49-F238E27FC236}">
                <a16:creationId xmlns:a16="http://schemas.microsoft.com/office/drawing/2014/main" id="{2093958B-4D3D-441C-897F-6104F5C103DB}"/>
              </a:ext>
            </a:extLst>
          </p:cNvPr>
          <p:cNvSpPr txBox="1"/>
          <p:nvPr/>
        </p:nvSpPr>
        <p:spPr>
          <a:xfrm>
            <a:off x="7956373" y="5323829"/>
            <a:ext cx="6142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49" name="Rectangle 48">
            <a:extLst>
              <a:ext uri="{FF2B5EF4-FFF2-40B4-BE49-F238E27FC236}">
                <a16:creationId xmlns:a16="http://schemas.microsoft.com/office/drawing/2014/main" id="{66A586A8-FD17-4113-9E08-40D8962C0218}"/>
              </a:ext>
            </a:extLst>
          </p:cNvPr>
          <p:cNvSpPr/>
          <p:nvPr/>
        </p:nvSpPr>
        <p:spPr>
          <a:xfrm>
            <a:off x="8948320" y="414883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Cosmos Scope Jobs, C# LOB apps</a:t>
            </a:r>
          </a:p>
        </p:txBody>
      </p:sp>
      <p:sp>
        <p:nvSpPr>
          <p:cNvPr id="70" name="Subtitle 2">
            <a:extLst>
              <a:ext uri="{FF2B5EF4-FFF2-40B4-BE49-F238E27FC236}">
                <a16:creationId xmlns:a16="http://schemas.microsoft.com/office/drawing/2014/main" id="{88E05C8C-707B-094C-B9C0-A8E4D5B3B2E0}"/>
              </a:ext>
            </a:extLst>
          </p:cNvPr>
          <p:cNvSpPr txBox="1">
            <a:spLocks/>
          </p:cNvSpPr>
          <p:nvPr/>
        </p:nvSpPr>
        <p:spPr>
          <a:xfrm>
            <a:off x="4477540" y="511295"/>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モデル</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Tree>
    <p:extLst>
      <p:ext uri="{BB962C8B-B14F-4D97-AF65-F5344CB8AC3E}">
        <p14:creationId xmlns:p14="http://schemas.microsoft.com/office/powerpoint/2010/main" val="240969610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dirty="0"/>
              <a:t>ONNX Runtime</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sz="quarter" idx="10"/>
          </p:nvPr>
        </p:nvSpPr>
        <p:spPr/>
        <p:txBody>
          <a:bodyPr>
            <a:normAutofit fontScale="85000" lnSpcReduction="20000"/>
          </a:bodyPr>
          <a:lstStyle/>
          <a:p>
            <a:pPr marL="457200" indent="-457200">
              <a:lnSpc>
                <a:spcPct val="150000"/>
              </a:lnSpc>
              <a:buFont typeface="Arial" panose="020B0604020202020204" pitchFamily="34" charset="0"/>
              <a:buChar char="•"/>
            </a:pPr>
            <a:r>
              <a:rPr lang="en-US" dirty="0"/>
              <a:t>High performance runtime for ONNX models</a:t>
            </a:r>
          </a:p>
          <a:p>
            <a:pPr marL="457200" indent="-457200">
              <a:lnSpc>
                <a:spcPct val="150000"/>
              </a:lnSpc>
              <a:buFont typeface="Arial" panose="020B0604020202020204" pitchFamily="34" charset="0"/>
              <a:buChar char="•"/>
            </a:pPr>
            <a:r>
              <a:rPr lang="en-US" dirty="0"/>
              <a:t>Cross Platform</a:t>
            </a:r>
          </a:p>
          <a:p>
            <a:pPr marL="693746" lvl="1" indent="-457200">
              <a:lnSpc>
                <a:spcPct val="150000"/>
              </a:lnSpc>
            </a:pPr>
            <a:r>
              <a:rPr lang="en-US" dirty="0"/>
              <a:t>Windows, Linux, Mac</a:t>
            </a:r>
          </a:p>
          <a:p>
            <a:pPr marL="693746" lvl="1" indent="-457200">
              <a:lnSpc>
                <a:spcPct val="150000"/>
              </a:lnSpc>
            </a:pPr>
            <a:r>
              <a:rPr lang="en-US" dirty="0"/>
              <a:t>Python, C#, C++, C (experimental)</a:t>
            </a:r>
          </a:p>
          <a:p>
            <a:pPr marL="457200" indent="-457200">
              <a:lnSpc>
                <a:spcPct val="150000"/>
              </a:lnSpc>
              <a:buFont typeface="Arial" panose="020B0604020202020204" pitchFamily="34" charset="0"/>
              <a:buChar char="•"/>
            </a:pPr>
            <a:r>
              <a:rPr lang="en-US" dirty="0"/>
              <a:t>Extensible architecture to plug-in hardware accelerators</a:t>
            </a:r>
          </a:p>
          <a:p>
            <a:pPr marL="457200" indent="-457200">
              <a:lnSpc>
                <a:spcPct val="150000"/>
              </a:lnSpc>
            </a:pPr>
            <a:r>
              <a:rPr lang="en-US" dirty="0"/>
              <a:t>Open Source:</a:t>
            </a:r>
            <a:br>
              <a:rPr lang="en-US" dirty="0"/>
            </a:br>
            <a:r>
              <a:rPr lang="en-US" dirty="0"/>
              <a:t>	https://github.com/microsoft/onnxruntime</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486206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a:t>ONNX Runtime - Python API</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type="body" sz="quarter" idx="10"/>
          </p:nvPr>
        </p:nvSpPr>
        <p:spPr/>
        <p:txBody>
          <a:bodyPr/>
          <a:lstStyle/>
          <a:p>
            <a:r>
              <a:rPr lang="en-US" sz="2400" dirty="0">
                <a:latin typeface="Consolas" panose="020B0609020204030204" pitchFamily="49" charset="0"/>
              </a:rPr>
              <a:t>import </a:t>
            </a:r>
            <a:r>
              <a:rPr lang="en-US" sz="2400" dirty="0" err="1">
                <a:latin typeface="Consolas" panose="020B0609020204030204" pitchFamily="49" charset="0"/>
              </a:rPr>
              <a:t>onnxruntime</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session = </a:t>
            </a:r>
            <a:r>
              <a:rPr lang="en-US" sz="2400" dirty="0" err="1">
                <a:latin typeface="Consolas" panose="020B0609020204030204" pitchFamily="49" charset="0"/>
              </a:rPr>
              <a:t>onnxruntime.InferenceSession</a:t>
            </a:r>
            <a:r>
              <a:rPr lang="en-US" sz="2400" dirty="0">
                <a:latin typeface="Consolas" panose="020B0609020204030204" pitchFamily="49" charset="0"/>
              </a:rPr>
              <a:t>("</a:t>
            </a:r>
            <a:r>
              <a:rPr lang="en-US" sz="2400" dirty="0" err="1">
                <a:latin typeface="Consolas" panose="020B0609020204030204" pitchFamily="49" charset="0"/>
              </a:rPr>
              <a:t>mymodel.onnx</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results = </a:t>
            </a:r>
            <a:r>
              <a:rPr lang="en-US" sz="2400" dirty="0" err="1">
                <a:latin typeface="Consolas" panose="020B0609020204030204" pitchFamily="49" charset="0"/>
              </a:rPr>
              <a:t>session.run</a:t>
            </a:r>
            <a:r>
              <a:rPr lang="en-US" sz="2400" dirty="0">
                <a:latin typeface="Consolas" panose="020B0609020204030204" pitchFamily="49" charset="0"/>
              </a:rPr>
              <a:t>([], {"input": </a:t>
            </a:r>
            <a:r>
              <a:rPr lang="en-US" sz="2400" dirty="0" err="1">
                <a:latin typeface="Consolas" panose="020B0609020204030204" pitchFamily="49" charset="0"/>
              </a:rPr>
              <a:t>input_data</a:t>
            </a:r>
            <a:r>
              <a:rPr lang="en-US" sz="2400" dirty="0">
                <a:latin typeface="Consolas" panose="020B0609020204030204" pitchFamily="49" charset="0"/>
              </a:rPr>
              <a:t>})</a:t>
            </a:r>
          </a:p>
        </p:txBody>
      </p:sp>
    </p:spTree>
    <p:extLst>
      <p:ext uri="{BB962C8B-B14F-4D97-AF65-F5344CB8AC3E}">
        <p14:creationId xmlns:p14="http://schemas.microsoft.com/office/powerpoint/2010/main" val="12400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57EF19-10D4-49BC-ADC4-836F4A13A63B}"/>
              </a:ext>
            </a:extLst>
          </p:cNvPr>
          <p:cNvSpPr>
            <a:spLocks noGrp="1"/>
          </p:cNvSpPr>
          <p:nvPr>
            <p:ph type="title"/>
          </p:nvPr>
        </p:nvSpPr>
        <p:spPr/>
        <p:txBody>
          <a:bodyPr/>
          <a:lstStyle/>
          <a:p>
            <a:r>
              <a:rPr kumimoji="1" lang="en-US" altLang="ja-JP" dirty="0"/>
              <a:t>Windows ML</a:t>
            </a:r>
            <a:endParaRPr kumimoji="1" lang="ja-JP" altLang="en-US" dirty="0"/>
          </a:p>
        </p:txBody>
      </p:sp>
    </p:spTree>
    <p:extLst>
      <p:ext uri="{BB962C8B-B14F-4D97-AF65-F5344CB8AC3E}">
        <p14:creationId xmlns:p14="http://schemas.microsoft.com/office/powerpoint/2010/main" val="6308659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テーブル, 床, 壁 が含まれている画像&#10;&#10;非常に高い精度で生成された説明">
            <a:extLst>
              <a:ext uri="{FF2B5EF4-FFF2-40B4-BE49-F238E27FC236}">
                <a16:creationId xmlns:a16="http://schemas.microsoft.com/office/drawing/2014/main" id="{031D2913-F4F3-4817-B823-FBB48F11F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0"/>
            <a:ext cx="10289572" cy="6858000"/>
          </a:xfrm>
          <a:prstGeom prst="rect">
            <a:avLst/>
          </a:prstGeom>
        </p:spPr>
      </p:pic>
      <p:sp>
        <p:nvSpPr>
          <p:cNvPr id="5" name="テキスト ボックス 4">
            <a:extLst>
              <a:ext uri="{FF2B5EF4-FFF2-40B4-BE49-F238E27FC236}">
                <a16:creationId xmlns:a16="http://schemas.microsoft.com/office/drawing/2014/main" id="{FF8E28FC-78BD-4794-9BEA-A3A26A4C3E49}"/>
              </a:ext>
            </a:extLst>
          </p:cNvPr>
          <p:cNvSpPr txBox="1"/>
          <p:nvPr/>
        </p:nvSpPr>
        <p:spPr>
          <a:xfrm>
            <a:off x="377482" y="2362554"/>
            <a:ext cx="3528392" cy="1526572"/>
          </a:xfrm>
          <a:prstGeom prst="rect">
            <a:avLst/>
          </a:prstGeom>
          <a:noFill/>
        </p:spPr>
        <p:txBody>
          <a:bodyPr wrap="square" lIns="0" tIns="0" rIns="0" bIns="0" rtlCol="0">
            <a:spAutoFit/>
          </a:bodyPr>
          <a:lstStyle/>
          <a:p>
            <a:pPr algn="ctr">
              <a:lnSpc>
                <a:spcPct val="90000"/>
              </a:lnSpc>
              <a:spcBef>
                <a:spcPct val="20000"/>
              </a:spcBef>
              <a:buSzPct val="80000"/>
            </a:pPr>
            <a:r>
              <a:rPr kumimoji="1" lang="en-US" altLang="ja-JP" sz="3200" dirty="0">
                <a:solidFill>
                  <a:srgbClr val="FF0000"/>
                </a:solidFill>
              </a:rPr>
              <a:t>Windows</a:t>
            </a:r>
          </a:p>
          <a:p>
            <a:pPr algn="ctr">
              <a:lnSpc>
                <a:spcPct val="90000"/>
              </a:lnSpc>
              <a:spcBef>
                <a:spcPct val="20000"/>
              </a:spcBef>
              <a:buSzPct val="80000"/>
            </a:pPr>
            <a:r>
              <a:rPr lang="en-US" altLang="ja-JP" sz="3200" dirty="0">
                <a:gradFill>
                  <a:gsLst>
                    <a:gs pos="0">
                      <a:srgbClr val="292929">
                        <a:lumMod val="90000"/>
                        <a:lumOff val="10000"/>
                      </a:srgbClr>
                    </a:gs>
                    <a:gs pos="86000">
                      <a:srgbClr val="292929">
                        <a:lumMod val="90000"/>
                        <a:lumOff val="10000"/>
                      </a:srgbClr>
                    </a:gs>
                  </a:gsLst>
                  <a:lin ang="5400000" scaled="0"/>
                </a:gradFill>
              </a:rPr>
              <a:t>as a </a:t>
            </a:r>
          </a:p>
          <a:p>
            <a:pPr algn="ctr">
              <a:lnSpc>
                <a:spcPct val="90000"/>
              </a:lnSpc>
              <a:spcBef>
                <a:spcPct val="20000"/>
              </a:spcBef>
              <a:buSzPct val="80000"/>
            </a:pPr>
            <a:r>
              <a:rPr kumimoji="1" lang="en-US" altLang="ja-JP" sz="3200" dirty="0">
                <a:gradFill>
                  <a:gsLst>
                    <a:gs pos="0">
                      <a:srgbClr val="292929">
                        <a:lumMod val="90000"/>
                        <a:lumOff val="10000"/>
                      </a:srgbClr>
                    </a:gs>
                    <a:gs pos="86000">
                      <a:srgbClr val="292929">
                        <a:lumMod val="90000"/>
                        <a:lumOff val="10000"/>
                      </a:srgbClr>
                    </a:gs>
                  </a:gsLst>
                  <a:lin ang="5400000" scaled="0"/>
                </a:gradFill>
              </a:rPr>
              <a:t>Intelligent </a:t>
            </a:r>
            <a:r>
              <a:rPr kumimoji="1" lang="en-US" altLang="ja-JP" sz="3200" dirty="0">
                <a:solidFill>
                  <a:srgbClr val="FF0000"/>
                </a:solidFill>
              </a:rPr>
              <a:t>Edge</a:t>
            </a:r>
            <a:endParaRPr kumimoji="1" lang="ja-JP" altLang="en-US" sz="3200" dirty="0">
              <a:solidFill>
                <a:srgbClr val="FF0000"/>
              </a:solidFill>
            </a:endParaRPr>
          </a:p>
        </p:txBody>
      </p:sp>
    </p:spTree>
    <p:extLst>
      <p:ext uri="{BB962C8B-B14F-4D97-AF65-F5344CB8AC3E}">
        <p14:creationId xmlns:p14="http://schemas.microsoft.com/office/powerpoint/2010/main" val="268138284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Windows</a:t>
            </a:r>
            <a:r>
              <a:rPr kumimoji="1" lang="ja-JP" altLang="en-US" dirty="0"/>
              <a:t> </a:t>
            </a:r>
            <a:r>
              <a:rPr kumimoji="1" lang="en-US" altLang="ja-JP" dirty="0"/>
              <a:t>ML</a:t>
            </a:r>
            <a:r>
              <a:rPr kumimoji="1" lang="ja-JP" altLang="en-US" dirty="0"/>
              <a:t> アーキテクチャー</a:t>
            </a:r>
          </a:p>
        </p:txBody>
      </p:sp>
      <p:sp>
        <p:nvSpPr>
          <p:cNvPr id="3" name="角丸四角形 2"/>
          <p:cNvSpPr/>
          <p:nvPr/>
        </p:nvSpPr>
        <p:spPr bwMode="auto">
          <a:xfrm>
            <a:off x="5699472" y="4833888"/>
            <a:ext cx="5850981" cy="172464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角丸四角形 3"/>
          <p:cNvSpPr/>
          <p:nvPr/>
        </p:nvSpPr>
        <p:spPr bwMode="auto">
          <a:xfrm>
            <a:off x="5699470" y="3101733"/>
            <a:ext cx="5908124" cy="152205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角丸四角形 4"/>
          <p:cNvSpPr/>
          <p:nvPr/>
        </p:nvSpPr>
        <p:spPr bwMode="auto">
          <a:xfrm>
            <a:off x="5699471" y="1435958"/>
            <a:ext cx="2976572" cy="137660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#1</a:t>
            </a: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ja-JP" altLang="en-US" dirty="0" err="1">
              <a:solidFill>
                <a:srgbClr val="FFFFFF"/>
              </a:solidFill>
              <a:latin typeface="Segoe UI Semilight"/>
              <a:ea typeface="Segoe UI" pitchFamily="34" charset="0"/>
              <a:cs typeface="Segoe UI" pitchFamily="34" charset="0"/>
            </a:endParaRPr>
          </a:p>
        </p:txBody>
      </p:sp>
      <p:sp>
        <p:nvSpPr>
          <p:cNvPr id="6" name="角丸四角形 5"/>
          <p:cNvSpPr/>
          <p:nvPr/>
        </p:nvSpPr>
        <p:spPr bwMode="auto">
          <a:xfrm>
            <a:off x="8821495" y="1435958"/>
            <a:ext cx="2728957" cy="661464"/>
          </a:xfrm>
          <a:prstGeom prst="roundRect">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#2</a:t>
            </a:r>
            <a:endParaRPr kumimoji="1" lang="ja-JP" altLang="en-US" dirty="0" err="1">
              <a:solidFill>
                <a:srgbClr val="FFFFFF"/>
              </a:solidFill>
              <a:latin typeface="Segoe UI Semilight"/>
              <a:ea typeface="Segoe UI" pitchFamily="34" charset="0"/>
              <a:cs typeface="Segoe UI" pitchFamily="34" charset="0"/>
            </a:endParaRPr>
          </a:p>
        </p:txBody>
      </p:sp>
      <p:sp>
        <p:nvSpPr>
          <p:cNvPr id="7" name="角丸四角形 6"/>
          <p:cNvSpPr/>
          <p:nvPr/>
        </p:nvSpPr>
        <p:spPr bwMode="auto">
          <a:xfrm>
            <a:off x="8821494" y="2193804"/>
            <a:ext cx="2728957" cy="6187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FFFFFF"/>
                </a:solidFill>
                <a:latin typeface="Segoe UI Semilight"/>
                <a:ea typeface="Segoe UI" pitchFamily="34" charset="0"/>
                <a:cs typeface="Segoe UI" pitchFamily="34" charset="0"/>
              </a:rPr>
              <a:t>WinML</a:t>
            </a:r>
            <a:r>
              <a:rPr kumimoji="1" lang="en-US" altLang="ja-JP" dirty="0">
                <a:solidFill>
                  <a:srgbClr val="FFFFFF"/>
                </a:solidFill>
                <a:latin typeface="Segoe UI Semilight"/>
                <a:ea typeface="Segoe UI" pitchFamily="34" charset="0"/>
                <a:cs typeface="Segoe UI" pitchFamily="34" charset="0"/>
              </a:rPr>
              <a:t> RT API</a:t>
            </a:r>
            <a:endParaRPr kumimoji="1" lang="ja-JP" altLang="en-US" dirty="0" err="1">
              <a:solidFill>
                <a:srgbClr val="FFFFFF"/>
              </a:solidFill>
              <a:latin typeface="Segoe UI Semilight"/>
              <a:ea typeface="Segoe UI" pitchFamily="34" charset="0"/>
              <a:cs typeface="Segoe UI" pitchFamily="34" charset="0"/>
            </a:endParaRPr>
          </a:p>
        </p:txBody>
      </p:sp>
      <p:sp>
        <p:nvSpPr>
          <p:cNvPr id="8" name="角丸四角形 7"/>
          <p:cNvSpPr/>
          <p:nvPr/>
        </p:nvSpPr>
        <p:spPr bwMode="auto">
          <a:xfrm>
            <a:off x="5924574" y="3200433"/>
            <a:ext cx="5504668" cy="410383"/>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Win32 API</a:t>
            </a:r>
            <a:endParaRPr kumimoji="1" lang="ja-JP" altLang="en-US" dirty="0" err="1">
              <a:solidFill>
                <a:schemeClr val="bg1"/>
              </a:solidFill>
              <a:latin typeface="Segoe UI Semilight"/>
              <a:ea typeface="Segoe UI" pitchFamily="34" charset="0"/>
              <a:cs typeface="Segoe UI" pitchFamily="34" charset="0"/>
            </a:endParaRPr>
          </a:p>
        </p:txBody>
      </p:sp>
      <p:sp>
        <p:nvSpPr>
          <p:cNvPr id="9" name="角丸四角形 8"/>
          <p:cNvSpPr/>
          <p:nvPr/>
        </p:nvSpPr>
        <p:spPr bwMode="auto">
          <a:xfrm>
            <a:off x="5923709" y="3661032"/>
            <a:ext cx="5504668" cy="42509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Runtime</a:t>
            </a:r>
            <a:endParaRPr kumimoji="1" lang="ja-JP" altLang="en-US" dirty="0" err="1">
              <a:solidFill>
                <a:schemeClr val="bg1"/>
              </a:solidFill>
              <a:latin typeface="Segoe UI Semilight"/>
              <a:ea typeface="Segoe UI" pitchFamily="34" charset="0"/>
              <a:cs typeface="Segoe UI" pitchFamily="34" charset="0"/>
            </a:endParaRPr>
          </a:p>
        </p:txBody>
      </p:sp>
      <p:sp>
        <p:nvSpPr>
          <p:cNvPr id="10" name="角丸四角形 9"/>
          <p:cNvSpPr/>
          <p:nvPr/>
        </p:nvSpPr>
        <p:spPr bwMode="auto">
          <a:xfrm>
            <a:off x="5923709" y="4142622"/>
            <a:ext cx="5504668" cy="39695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chemeClr val="bg1"/>
                </a:solidFill>
                <a:latin typeface="Segoe UI Semilight"/>
                <a:ea typeface="Segoe UI" pitchFamily="34" charset="0"/>
                <a:cs typeface="Segoe UI" pitchFamily="34" charset="0"/>
              </a:rPr>
              <a:t>Model Inference Engine</a:t>
            </a:r>
            <a:endParaRPr kumimoji="1" lang="ja-JP" altLang="en-US" dirty="0" err="1">
              <a:solidFill>
                <a:schemeClr val="bg1"/>
              </a:solidFill>
              <a:latin typeface="Segoe UI Semilight"/>
              <a:ea typeface="Segoe UI" pitchFamily="34" charset="0"/>
              <a:cs typeface="Segoe UI" pitchFamily="34" charset="0"/>
            </a:endParaRPr>
          </a:p>
        </p:txBody>
      </p:sp>
      <p:sp>
        <p:nvSpPr>
          <p:cNvPr id="11" name="角丸四角形 10"/>
          <p:cNvSpPr/>
          <p:nvPr>
            <p:custDataLst>
              <p:tags r:id="rId1"/>
            </p:custDataLst>
          </p:nvPr>
        </p:nvSpPr>
        <p:spPr bwMode="auto">
          <a:xfrm>
            <a:off x="5901198" y="4969234"/>
            <a:ext cx="5504668"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000000"/>
                </a:solidFill>
                <a:latin typeface="Segoe UI Semilight"/>
                <a:ea typeface="Segoe UI" pitchFamily="34" charset="0"/>
                <a:cs typeface="Segoe UI" pitchFamily="34" charset="0"/>
              </a:rPr>
              <a:t>DirectML</a:t>
            </a:r>
            <a:r>
              <a:rPr kumimoji="1" lang="en-US" altLang="ja-JP" dirty="0">
                <a:solidFill>
                  <a:srgbClr val="000000"/>
                </a:solidFill>
                <a:latin typeface="Segoe UI Semilight"/>
                <a:ea typeface="Segoe UI" pitchFamily="34" charset="0"/>
                <a:cs typeface="Segoe UI" pitchFamily="34" charset="0"/>
              </a:rPr>
              <a:t> API</a:t>
            </a:r>
            <a:endParaRPr kumimoji="1" lang="ja-JP" altLang="en-US" dirty="0" err="1">
              <a:solidFill>
                <a:srgbClr val="000000"/>
              </a:solidFill>
              <a:latin typeface="Segoe UI Semilight"/>
              <a:ea typeface="Segoe UI" pitchFamily="34" charset="0"/>
              <a:cs typeface="Segoe UI" pitchFamily="34" charset="0"/>
            </a:endParaRPr>
          </a:p>
        </p:txBody>
      </p:sp>
      <p:sp>
        <p:nvSpPr>
          <p:cNvPr id="12" name="角丸四角形 11"/>
          <p:cNvSpPr/>
          <p:nvPr>
            <p:custDataLst>
              <p:tags r:id="rId2"/>
            </p:custDataLst>
          </p:nvPr>
        </p:nvSpPr>
        <p:spPr bwMode="auto">
          <a:xfrm>
            <a:off x="8698553" y="5480043"/>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CPU</a:t>
            </a:r>
            <a:endParaRPr kumimoji="1" lang="ja-JP" altLang="en-US" dirty="0" err="1">
              <a:solidFill>
                <a:srgbClr val="000000"/>
              </a:solidFill>
              <a:latin typeface="Segoe UI Semilight"/>
              <a:ea typeface="Segoe UI" pitchFamily="34" charset="0"/>
              <a:cs typeface="Segoe UI" pitchFamily="34" charset="0"/>
            </a:endParaRPr>
          </a:p>
        </p:txBody>
      </p:sp>
      <p:sp>
        <p:nvSpPr>
          <p:cNvPr id="13" name="角丸四角形 12"/>
          <p:cNvSpPr/>
          <p:nvPr>
            <p:custDataLst>
              <p:tags r:id="rId3"/>
            </p:custDataLst>
          </p:nvPr>
        </p:nvSpPr>
        <p:spPr bwMode="auto">
          <a:xfrm>
            <a:off x="5901199" y="5480042"/>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Direct3D</a:t>
            </a:r>
            <a:endParaRPr kumimoji="1" lang="ja-JP" altLang="en-US" dirty="0" err="1">
              <a:solidFill>
                <a:srgbClr val="000000"/>
              </a:solidFill>
              <a:latin typeface="Segoe UI Semilight"/>
              <a:ea typeface="Segoe UI" pitchFamily="34" charset="0"/>
              <a:cs typeface="Segoe UI" pitchFamily="34" charset="0"/>
            </a:endParaRPr>
          </a:p>
        </p:txBody>
      </p:sp>
      <p:sp>
        <p:nvSpPr>
          <p:cNvPr id="14" name="角丸四角形 13"/>
          <p:cNvSpPr/>
          <p:nvPr>
            <p:custDataLst>
              <p:tags r:id="rId4"/>
            </p:custDataLst>
          </p:nvPr>
        </p:nvSpPr>
        <p:spPr bwMode="auto">
          <a:xfrm>
            <a:off x="5901199" y="5976717"/>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GPU</a:t>
            </a:r>
            <a:endParaRPr kumimoji="1" lang="ja-JP" altLang="en-US" dirty="0" err="1">
              <a:solidFill>
                <a:srgbClr val="000000"/>
              </a:solidFill>
              <a:latin typeface="Segoe UI Semilight"/>
              <a:ea typeface="Segoe UI" pitchFamily="34" charset="0"/>
              <a:cs typeface="Segoe UI" pitchFamily="34" charset="0"/>
            </a:endParaRPr>
          </a:p>
        </p:txBody>
      </p:sp>
      <p:sp>
        <p:nvSpPr>
          <p:cNvPr id="15" name="角丸四角形 14"/>
          <p:cNvSpPr/>
          <p:nvPr/>
        </p:nvSpPr>
        <p:spPr bwMode="auto">
          <a:xfrm>
            <a:off x="5813324"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Input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6" name="角丸四角形 15"/>
          <p:cNvSpPr/>
          <p:nvPr/>
        </p:nvSpPr>
        <p:spPr bwMode="auto">
          <a:xfrm>
            <a:off x="7221092"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Output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7" name="下矢印 16"/>
          <p:cNvSpPr/>
          <p:nvPr/>
        </p:nvSpPr>
        <p:spPr bwMode="auto">
          <a:xfrm>
            <a:off x="9491613" y="2021516"/>
            <a:ext cx="327268" cy="32237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下矢印 17"/>
          <p:cNvSpPr/>
          <p:nvPr/>
        </p:nvSpPr>
        <p:spPr bwMode="auto">
          <a:xfrm rot="10800000">
            <a:off x="10470818" y="2004373"/>
            <a:ext cx="327268" cy="322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下矢印 18"/>
          <p:cNvSpPr/>
          <p:nvPr/>
        </p:nvSpPr>
        <p:spPr bwMode="auto">
          <a:xfrm>
            <a:off x="6333010" y="2666308"/>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下矢印 19"/>
          <p:cNvSpPr/>
          <p:nvPr/>
        </p:nvSpPr>
        <p:spPr bwMode="auto">
          <a:xfrm>
            <a:off x="7424768" y="2651947"/>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下矢印 20"/>
          <p:cNvSpPr/>
          <p:nvPr/>
        </p:nvSpPr>
        <p:spPr bwMode="auto">
          <a:xfrm rot="10800000">
            <a:off x="7996187" y="2649306"/>
            <a:ext cx="327268" cy="594556"/>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下矢印 21"/>
          <p:cNvSpPr/>
          <p:nvPr/>
        </p:nvSpPr>
        <p:spPr bwMode="auto">
          <a:xfrm>
            <a:off x="10052209" y="2675775"/>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下矢印 22"/>
          <p:cNvSpPr/>
          <p:nvPr/>
        </p:nvSpPr>
        <p:spPr bwMode="auto">
          <a:xfrm>
            <a:off x="8494226" y="4453725"/>
            <a:ext cx="327268" cy="57525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テキスト ボックス 23"/>
          <p:cNvSpPr txBox="1"/>
          <p:nvPr/>
        </p:nvSpPr>
        <p:spPr>
          <a:xfrm>
            <a:off x="244587" y="1435957"/>
            <a:ext cx="5656612" cy="5108816"/>
          </a:xfrm>
          <a:prstGeom prst="rect">
            <a:avLst/>
          </a:prstGeom>
          <a:noFill/>
        </p:spPr>
        <p:txBody>
          <a:bodyPr wrap="square" lIns="182854" tIns="146284" rIns="182854" bIns="146284" rtlCol="0">
            <a:spAutoFit/>
          </a:bodyPr>
          <a:lstStyle/>
          <a:p>
            <a:pPr defTabSz="914225">
              <a:lnSpc>
                <a:spcPct val="90000"/>
              </a:lnSpc>
              <a:spcAft>
                <a:spcPts val="600"/>
              </a:spcAft>
            </a:pPr>
            <a:r>
              <a:rPr kumimoji="1" lang="en-US" altLang="ja-JP" sz="2400" dirty="0" err="1">
                <a:gradFill>
                  <a:gsLst>
                    <a:gs pos="2917">
                      <a:srgbClr val="353535"/>
                    </a:gs>
                    <a:gs pos="30000">
                      <a:srgbClr val="353535"/>
                    </a:gs>
                  </a:gsLst>
                  <a:lin ang="5400000" scaled="0"/>
                </a:gradFill>
                <a:latin typeface="Segoe UI Semilight"/>
              </a:rPr>
              <a:t>WinML</a:t>
            </a:r>
            <a:r>
              <a:rPr kumimoji="1" lang="en-US" altLang="ja-JP" sz="2400" dirty="0">
                <a:gradFill>
                  <a:gsLst>
                    <a:gs pos="2917">
                      <a:srgbClr val="353535"/>
                    </a:gs>
                    <a:gs pos="30000">
                      <a:srgbClr val="353535"/>
                    </a:gs>
                  </a:gsLst>
                  <a:lin ang="5400000" scaled="0"/>
                </a:gradFill>
                <a:latin typeface="Segoe UI Semilight"/>
              </a:rPr>
              <a:t> API</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Win32 &amp; </a:t>
            </a:r>
            <a:r>
              <a:rPr kumimoji="1" lang="en-US" altLang="ja-JP" dirty="0" err="1">
                <a:gradFill>
                  <a:gsLst>
                    <a:gs pos="2917">
                      <a:srgbClr val="353535"/>
                    </a:gs>
                    <a:gs pos="30000">
                      <a:srgbClr val="353535"/>
                    </a:gs>
                  </a:gsLst>
                  <a:lin ang="5400000" scaled="0"/>
                </a:gradFill>
                <a:latin typeface="Segoe UI Semilight"/>
              </a:rPr>
              <a:t>WinRT</a:t>
            </a:r>
            <a:r>
              <a:rPr kumimoji="1" lang="en-US" altLang="ja-JP" dirty="0">
                <a:gradFill>
                  <a:gsLst>
                    <a:gs pos="2917">
                      <a:srgbClr val="353535"/>
                    </a:gs>
                    <a:gs pos="30000">
                      <a:srgbClr val="353535"/>
                    </a:gs>
                  </a:gsLst>
                  <a:lin ang="5400000" scaled="0"/>
                </a:gradFill>
                <a:latin typeface="Segoe UI Semilight"/>
              </a:rPr>
              <a:t> Layers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Converts images to Tensor Resources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Available on all Windows edition in 2018</a:t>
            </a:r>
          </a:p>
          <a:p>
            <a:pPr marL="342834" indent="-342834"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Inference Engine</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Model &amp; Device resource management</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Loads and compilers operator kernels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Execute dataflow graph</a:t>
            </a:r>
          </a:p>
          <a:p>
            <a:pPr marL="285695" indent="-285695"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Device Layer</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CPU instruction optimization up to AVX-512</a:t>
            </a:r>
          </a:p>
          <a:p>
            <a:pPr marL="285695" indent="-285695" defTabSz="914225">
              <a:lnSpc>
                <a:spcPct val="90000"/>
              </a:lnSpc>
              <a:spcAft>
                <a:spcPts val="600"/>
              </a:spcAft>
              <a:buFont typeface="Arial" panose="020B0604020202020204" pitchFamily="34" charset="0"/>
              <a:buChar char="•"/>
            </a:pPr>
            <a:r>
              <a:rPr kumimoji="1" lang="en-US" altLang="ja-JP" dirty="0" err="1">
                <a:gradFill>
                  <a:gsLst>
                    <a:gs pos="2917">
                      <a:srgbClr val="353535"/>
                    </a:gs>
                    <a:gs pos="30000">
                      <a:srgbClr val="353535"/>
                    </a:gs>
                  </a:gsLst>
                  <a:lin ang="5400000" scaled="0"/>
                </a:gradFill>
                <a:latin typeface="Segoe UI Semilight"/>
              </a:rPr>
              <a:t>DirectML</a:t>
            </a:r>
            <a:r>
              <a:rPr kumimoji="1" lang="en-US" altLang="ja-JP" dirty="0">
                <a:gradFill>
                  <a:gsLst>
                    <a:gs pos="2917">
                      <a:srgbClr val="353535"/>
                    </a:gs>
                    <a:gs pos="30000">
                      <a:srgbClr val="353535"/>
                    </a:gs>
                  </a:gsLst>
                  <a:lin ang="5400000" scaled="0"/>
                </a:gradFill>
                <a:latin typeface="Segoe UI Semilight"/>
              </a:rPr>
              <a:t> generating DX12 Compute shades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~80% of Windows 10 MAD are on DX12</a:t>
            </a:r>
            <a:endParaRPr kumimoji="1" lang="ja-JP" altLang="en-US" dirty="0" err="1">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342261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処理 2">
            <a:extLst>
              <a:ext uri="{FF2B5EF4-FFF2-40B4-BE49-F238E27FC236}">
                <a16:creationId xmlns:a16="http://schemas.microsoft.com/office/drawing/2014/main" id="{0B2CA32A-B0B1-45D7-B189-5417BE8F7626}"/>
              </a:ext>
            </a:extLst>
          </p:cNvPr>
          <p:cNvSpPr/>
          <p:nvPr/>
        </p:nvSpPr>
        <p:spPr bwMode="auto">
          <a:xfrm>
            <a:off x="1055440" y="976497"/>
            <a:ext cx="2024650" cy="107855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モデル開発は繰り返す</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3582576" y="1494470"/>
            <a:ext cx="3719116" cy="3618294"/>
          </a:xfrm>
          <a:prstGeom prst="ellipse">
            <a:avLst/>
          </a:prstGeom>
          <a:solidFill>
            <a:schemeClr val="bg1">
              <a:lumMod val="95000"/>
            </a:schemeClr>
          </a:solid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5159478" y="1278195"/>
            <a:ext cx="565312" cy="5653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4119784"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6678993"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6992846"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7042358"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7507417"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5189496"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モデルの作成</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3721478"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1883607"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6273151"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6355235"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7920054"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8459775"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8229707"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3840482"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4214881"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8448400"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8459775"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6273151"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1804720" y="2874077"/>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7670523"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8322011"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8032540"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6656709"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6236429"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5305621"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6807621"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1"/>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accent1"/>
              </a:soli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6509208"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7204361"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3851542"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4873042"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Oval 26">
            <a:extLst>
              <a:ext uri="{FF2B5EF4-FFF2-40B4-BE49-F238E27FC236}">
                <a16:creationId xmlns:a16="http://schemas.microsoft.com/office/drawing/2014/main" id="{C8267376-41FE-472C-9FB5-5A6BC830F043}"/>
              </a:ext>
            </a:extLst>
          </p:cNvPr>
          <p:cNvSpPr/>
          <p:nvPr/>
        </p:nvSpPr>
        <p:spPr bwMode="auto">
          <a:xfrm>
            <a:off x="2912332" y="1901281"/>
            <a:ext cx="929038" cy="891978"/>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53" name="Rectangle 2">
            <a:extLst>
              <a:ext uri="{FF2B5EF4-FFF2-40B4-BE49-F238E27FC236}">
                <a16:creationId xmlns:a16="http://schemas.microsoft.com/office/drawing/2014/main" id="{D2537405-F763-474E-B1B1-72790C2AB31D}"/>
              </a:ext>
            </a:extLst>
          </p:cNvPr>
          <p:cNvSpPr txBox="1">
            <a:spLocks noChangeArrowheads="1"/>
          </p:cNvSpPr>
          <p:nvPr/>
        </p:nvSpPr>
        <p:spPr bwMode="auto">
          <a:xfrm>
            <a:off x="3056135" y="1636101"/>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ログ収取</a:t>
            </a:r>
            <a:endParaRPr lang="en-US" altLang="en-US" sz="1600" kern="0" dirty="0">
              <a:solidFill>
                <a:srgbClr val="080808"/>
              </a:solidFill>
              <a:latin typeface="+mn-lt"/>
            </a:endParaRPr>
          </a:p>
        </p:txBody>
      </p:sp>
      <p:sp>
        <p:nvSpPr>
          <p:cNvPr id="54" name="Oval 40">
            <a:extLst>
              <a:ext uri="{FF2B5EF4-FFF2-40B4-BE49-F238E27FC236}">
                <a16:creationId xmlns:a16="http://schemas.microsoft.com/office/drawing/2014/main" id="{7EAC65FB-0190-47A3-BC08-6F04EA579F35}"/>
              </a:ext>
            </a:extLst>
          </p:cNvPr>
          <p:cNvSpPr/>
          <p:nvPr/>
        </p:nvSpPr>
        <p:spPr bwMode="auto">
          <a:xfrm flipH="1" flipV="1">
            <a:off x="3042023" y="197130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3438822"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528784"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pic>
        <p:nvPicPr>
          <p:cNvPr id="55" name="Car">
            <a:extLst>
              <a:ext uri="{FF2B5EF4-FFF2-40B4-BE49-F238E27FC236}">
                <a16:creationId xmlns:a16="http://schemas.microsoft.com/office/drawing/2014/main" id="{09D259B7-478E-489A-869F-2C6759F25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746" y="1230383"/>
            <a:ext cx="265176" cy="202782"/>
          </a:xfrm>
          <a:prstGeom prst="rect">
            <a:avLst/>
          </a:prstGeom>
        </p:spPr>
      </p:pic>
      <p:pic>
        <p:nvPicPr>
          <p:cNvPr id="58" name="Chips">
            <a:extLst>
              <a:ext uri="{FF2B5EF4-FFF2-40B4-BE49-F238E27FC236}">
                <a16:creationId xmlns:a16="http://schemas.microsoft.com/office/drawing/2014/main" id="{7349E1AA-C022-42C8-8AB9-C07FDF3068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722" y="1211654"/>
            <a:ext cx="286738" cy="240240"/>
          </a:xfrm>
          <a:prstGeom prst="rect">
            <a:avLst/>
          </a:prstGeom>
        </p:spPr>
      </p:pic>
      <p:pic>
        <p:nvPicPr>
          <p:cNvPr id="61" name="Factory">
            <a:extLst>
              <a:ext uri="{FF2B5EF4-FFF2-40B4-BE49-F238E27FC236}">
                <a16:creationId xmlns:a16="http://schemas.microsoft.com/office/drawing/2014/main" id="{7C058450-E981-46EC-ACBC-76B67285E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105" y="1573454"/>
            <a:ext cx="265176" cy="171584"/>
          </a:xfrm>
          <a:prstGeom prst="rect">
            <a:avLst/>
          </a:prstGeom>
        </p:spPr>
      </p:pic>
      <p:pic>
        <p:nvPicPr>
          <p:cNvPr id="64" name="Location">
            <a:extLst>
              <a:ext uri="{FF2B5EF4-FFF2-40B4-BE49-F238E27FC236}">
                <a16:creationId xmlns:a16="http://schemas.microsoft.com/office/drawing/2014/main" id="{EC9B1601-99C1-4AAA-8347-BA5C0D69E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8193" y="1554625"/>
            <a:ext cx="255740" cy="209242"/>
          </a:xfrm>
          <a:prstGeom prst="rect">
            <a:avLst/>
          </a:prstGeom>
        </p:spPr>
      </p:pic>
      <p:pic>
        <p:nvPicPr>
          <p:cNvPr id="67" name="Shopping cart">
            <a:extLst>
              <a:ext uri="{FF2B5EF4-FFF2-40B4-BE49-F238E27FC236}">
                <a16:creationId xmlns:a16="http://schemas.microsoft.com/office/drawing/2014/main" id="{12290FAB-42CB-4E8B-ADFE-3EFA5FFFC1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6196" y="1215528"/>
            <a:ext cx="271240" cy="232492"/>
          </a:xfrm>
          <a:prstGeom prst="rect">
            <a:avLst/>
          </a:prstGeom>
        </p:spPr>
      </p:pic>
      <p:pic>
        <p:nvPicPr>
          <p:cNvPr id="70" name="Devices">
            <a:extLst>
              <a:ext uri="{FF2B5EF4-FFF2-40B4-BE49-F238E27FC236}">
                <a16:creationId xmlns:a16="http://schemas.microsoft.com/office/drawing/2014/main" id="{C1A44081-DDFD-4D40-ABE7-EE6E7CE7A4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9423" y="1562375"/>
            <a:ext cx="294488" cy="193742"/>
          </a:xfrm>
          <a:prstGeom prst="rect">
            <a:avLst/>
          </a:prstGeom>
        </p:spPr>
      </p:pic>
      <p:pic>
        <p:nvPicPr>
          <p:cNvPr id="73" name="People">
            <a:extLst>
              <a:ext uri="{FF2B5EF4-FFF2-40B4-BE49-F238E27FC236}">
                <a16:creationId xmlns:a16="http://schemas.microsoft.com/office/drawing/2014/main" id="{ACC12FE9-65A3-4424-88BE-BF71621969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0207" y="1219404"/>
            <a:ext cx="255740" cy="224740"/>
          </a:xfrm>
          <a:prstGeom prst="rect">
            <a:avLst/>
          </a:prstGeom>
        </p:spPr>
      </p:pic>
    </p:spTree>
    <p:extLst>
      <p:ext uri="{BB962C8B-B14F-4D97-AF65-F5344CB8AC3E}">
        <p14:creationId xmlns:p14="http://schemas.microsoft.com/office/powerpoint/2010/main" val="14882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40" grpId="0"/>
      <p:bldP spid="41" grpId="0" animBg="1"/>
      <p:bldP spid="42" grpId="0" animBg="1"/>
      <p:bldP spid="43" grpId="0" animBg="1"/>
      <p:bldP spid="44" grpId="0" animBg="1"/>
      <p:bldP spid="45" grpId="0" animBg="1"/>
      <p:bldP spid="47" grpId="0" animBg="1"/>
      <p:bldP spid="48" grpId="0" animBg="1"/>
      <p:bldP spid="50" grpId="0" animBg="1"/>
      <p:bldP spid="39" grpId="0" animBg="1"/>
      <p:bldP spid="46" grpId="0" animBg="1"/>
      <p:bldP spid="51" grpId="0" animBg="1"/>
      <p:bldP spid="53" grpId="0"/>
      <p:bldP spid="54" grpId="0" animBg="1"/>
      <p:bldP spid="38" grpId="0" animBg="1"/>
      <p:bldP spid="4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en-US" altLang="ja-JP" u="sng" dirty="0"/>
              <a:t>Simple</a:t>
            </a:r>
            <a:r>
              <a:rPr lang="en-US" altLang="ja-JP" dirty="0"/>
              <a:t> Architecture</a:t>
            </a:r>
            <a:r>
              <a:rPr lang="en-US" dirty="0"/>
              <a:t> </a:t>
            </a:r>
          </a:p>
        </p:txBody>
      </p:sp>
      <p:grpSp>
        <p:nvGrpSpPr>
          <p:cNvPr id="8" name="グループ化 7" descr="Windows ML API から Windows 10 April 2018 Update の推論実行エンジンを利用する。">
            <a:extLst>
              <a:ext uri="{FF2B5EF4-FFF2-40B4-BE49-F238E27FC236}">
                <a16:creationId xmlns:a16="http://schemas.microsoft.com/office/drawing/2014/main" id="{DD99616F-0D1D-4DBC-AB91-5C7F29351578}"/>
              </a:ext>
            </a:extLst>
          </p:cNvPr>
          <p:cNvGrpSpPr/>
          <p:nvPr/>
        </p:nvGrpSpPr>
        <p:grpSpPr>
          <a:xfrm>
            <a:off x="4943051" y="1272023"/>
            <a:ext cx="7657075" cy="2569860"/>
            <a:chOff x="5042169" y="1297033"/>
            <a:chExt cx="7810615" cy="2621391"/>
          </a:xfrm>
        </p:grpSpPr>
        <p:sp>
          <p:nvSpPr>
            <p:cNvPr id="54" name="Rectangle 6">
              <a:extLst>
                <a:ext uri="{FF2B5EF4-FFF2-40B4-BE49-F238E27FC236}">
                  <a16:creationId xmlns:a16="http://schemas.microsoft.com/office/drawing/2014/main" id="{EF8EE7C6-A31B-421B-BFCE-D9030B039E82}"/>
                </a:ext>
              </a:extLst>
            </p:cNvPr>
            <p:cNvSpPr/>
            <p:nvPr/>
          </p:nvSpPr>
          <p:spPr>
            <a:xfrm>
              <a:off x="5042170" y="2607068"/>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grpSp>
          <p:nvGrpSpPr>
            <p:cNvPr id="4" name="グループ化 3">
              <a:extLst>
                <a:ext uri="{FF2B5EF4-FFF2-40B4-BE49-F238E27FC236}">
                  <a16:creationId xmlns:a16="http://schemas.microsoft.com/office/drawing/2014/main" id="{A355D7ED-EAD6-46CA-A018-DE2395478C80}"/>
                </a:ext>
              </a:extLst>
            </p:cNvPr>
            <p:cNvGrpSpPr/>
            <p:nvPr/>
          </p:nvGrpSpPr>
          <p:grpSpPr>
            <a:xfrm>
              <a:off x="8134508" y="1297033"/>
              <a:ext cx="4718276" cy="2621391"/>
              <a:chOff x="4099390" y="3724066"/>
              <a:chExt cx="4718276" cy="2621391"/>
            </a:xfrm>
          </p:grpSpPr>
          <p:grpSp>
            <p:nvGrpSpPr>
              <p:cNvPr id="2" name="グループ化 1">
                <a:extLst>
                  <a:ext uri="{FF2B5EF4-FFF2-40B4-BE49-F238E27FC236}">
                    <a16:creationId xmlns:a16="http://schemas.microsoft.com/office/drawing/2014/main" id="{20107CA2-81D3-4ABC-BC42-BE42AE47A444}"/>
                  </a:ext>
                </a:extLst>
              </p:cNvPr>
              <p:cNvGrpSpPr/>
              <p:nvPr/>
            </p:nvGrpSpPr>
            <p:grpSpPr>
              <a:xfrm>
                <a:off x="4297511" y="3980670"/>
                <a:ext cx="3874685" cy="1327278"/>
                <a:chOff x="8106308" y="1658169"/>
                <a:chExt cx="3874685" cy="1327278"/>
              </a:xfrm>
            </p:grpSpPr>
            <p:sp>
              <p:nvSpPr>
                <p:cNvPr id="50" name="Rectangle 4">
                  <a:extLst>
                    <a:ext uri="{FF2B5EF4-FFF2-40B4-BE49-F238E27FC236}">
                      <a16:creationId xmlns:a16="http://schemas.microsoft.com/office/drawing/2014/main" id="{1DD44C17-2102-4000-A564-B08F391433B9}"/>
                    </a:ext>
                  </a:extLst>
                </p:cNvPr>
                <p:cNvSpPr/>
                <p:nvPr/>
              </p:nvSpPr>
              <p:spPr>
                <a:xfrm>
                  <a:off x="8106308" y="1658169"/>
                  <a:ext cx="3752816"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51" name="Text Placeholder 2">
                  <a:extLst>
                    <a:ext uri="{FF2B5EF4-FFF2-40B4-BE49-F238E27FC236}">
                      <a16:creationId xmlns:a16="http://schemas.microsoft.com/office/drawing/2014/main" id="{0C77F5F0-D548-438E-8190-4FEA3DBB130C}"/>
                    </a:ext>
                  </a:extLst>
                </p:cNvPr>
                <p:cNvSpPr txBox="1">
                  <a:spLocks/>
                </p:cNvSpPr>
                <p:nvPr/>
              </p:nvSpPr>
              <p:spPr>
                <a:xfrm>
                  <a:off x="9202756" y="1690463"/>
                  <a:ext cx="277823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3137" dirty="0">
                      <a:gradFill>
                        <a:gsLst>
                          <a:gs pos="87611">
                            <a:schemeClr val="tx1"/>
                          </a:gs>
                          <a:gs pos="58000">
                            <a:schemeClr val="tx1"/>
                          </a:gs>
                        </a:gsLst>
                        <a:lin ang="5400000" scaled="0"/>
                      </a:gradFill>
                      <a:latin typeface="+mn-lt"/>
                    </a:rPr>
                    <a:t>推論処理の</a:t>
                  </a:r>
                  <a:endParaRPr lang="en-US" altLang="ja-JP" sz="3137" dirty="0">
                    <a:gradFill>
                      <a:gsLst>
                        <a:gs pos="87611">
                          <a:schemeClr val="tx1"/>
                        </a:gs>
                        <a:gs pos="58000">
                          <a:schemeClr val="tx1"/>
                        </a:gs>
                      </a:gsLst>
                      <a:lin ang="5400000" scaled="0"/>
                    </a:gradFill>
                    <a:latin typeface="+mn-lt"/>
                  </a:endParaRPr>
                </a:p>
                <a:p>
                  <a:pPr marL="0" indent="0">
                    <a:buNone/>
                  </a:pPr>
                  <a:r>
                    <a:rPr lang="ja-JP" altLang="en-US" sz="3137" dirty="0">
                      <a:gradFill>
                        <a:gsLst>
                          <a:gs pos="87611">
                            <a:schemeClr val="tx1"/>
                          </a:gs>
                          <a:gs pos="58000">
                            <a:schemeClr val="tx1"/>
                          </a:gs>
                        </a:gsLst>
                        <a:lin ang="5400000" scaled="0"/>
                      </a:gradFill>
                      <a:latin typeface="+mn-lt"/>
                    </a:rPr>
                    <a:t>実行エンジン</a:t>
                  </a:r>
                  <a:endParaRPr lang="en-US" altLang="ja-JP" sz="3137" dirty="0">
                    <a:gradFill>
                      <a:gsLst>
                        <a:gs pos="87611">
                          <a:schemeClr val="tx1"/>
                        </a:gs>
                        <a:gs pos="58000">
                          <a:schemeClr val="tx1"/>
                        </a:gs>
                      </a:gsLst>
                      <a:lin ang="5400000" scaled="0"/>
                    </a:gradFill>
                    <a:latin typeface="+mn-lt"/>
                  </a:endParaRPr>
                </a:p>
              </p:txBody>
            </p:sp>
            <p:pic>
              <p:nvPicPr>
                <p:cNvPr id="52" name="グラフィックス 51" descr="歯車のイメージ">
                  <a:extLst>
                    <a:ext uri="{FF2B5EF4-FFF2-40B4-BE49-F238E27FC236}">
                      <a16:creationId xmlns:a16="http://schemas.microsoft.com/office/drawing/2014/main" id="{53242076-BF07-4C53-B030-8A36772D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2850" y="1843180"/>
                  <a:ext cx="919906" cy="957255"/>
                </a:xfrm>
                <a:prstGeom prst="rect">
                  <a:avLst/>
                </a:prstGeom>
              </p:spPr>
            </p:pic>
          </p:grpSp>
          <p:sp>
            <p:nvSpPr>
              <p:cNvPr id="60" name="Rectangle 6">
                <a:extLst>
                  <a:ext uri="{FF2B5EF4-FFF2-40B4-BE49-F238E27FC236}">
                    <a16:creationId xmlns:a16="http://schemas.microsoft.com/office/drawing/2014/main" id="{C90721FC-1AFC-4F20-9413-EAD038FC3216}"/>
                  </a:ext>
                </a:extLst>
              </p:cNvPr>
              <p:cNvSpPr/>
              <p:nvPr/>
            </p:nvSpPr>
            <p:spPr>
              <a:xfrm>
                <a:off x="4171782" y="3724066"/>
                <a:ext cx="4000414" cy="2621391"/>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2" name="Text Placeholder 2">
                <a:extLst>
                  <a:ext uri="{FF2B5EF4-FFF2-40B4-BE49-F238E27FC236}">
                    <a16:creationId xmlns:a16="http://schemas.microsoft.com/office/drawing/2014/main" id="{FB4F6CB7-A2A2-4729-8C83-FB78404E2328}"/>
                  </a:ext>
                </a:extLst>
              </p:cNvPr>
              <p:cNvSpPr txBox="1">
                <a:spLocks/>
              </p:cNvSpPr>
              <p:nvPr/>
            </p:nvSpPr>
            <p:spPr>
              <a:xfrm>
                <a:off x="4099390" y="5277979"/>
                <a:ext cx="471827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a:t>
                </a:r>
              </a:p>
              <a:p>
                <a:pPr marL="0" indent="0">
                  <a:buNone/>
                </a:pPr>
                <a:r>
                  <a:rPr lang="en-US" altLang="ja-JP" sz="2745" dirty="0">
                    <a:gradFill>
                      <a:gsLst>
                        <a:gs pos="87611">
                          <a:schemeClr val="tx1"/>
                        </a:gs>
                        <a:gs pos="58000">
                          <a:schemeClr val="tx1"/>
                        </a:gs>
                      </a:gsLst>
                      <a:lin ang="5400000" scaled="0"/>
                    </a:gradFill>
                    <a:latin typeface="+mn-lt"/>
                  </a:rPr>
                  <a:t>April 2018 Update</a:t>
                </a:r>
              </a:p>
            </p:txBody>
          </p:sp>
        </p:grpSp>
        <p:sp>
          <p:nvSpPr>
            <p:cNvPr id="10" name="矢印: 上下 9">
              <a:extLst>
                <a:ext uri="{FF2B5EF4-FFF2-40B4-BE49-F238E27FC236}">
                  <a16:creationId xmlns:a16="http://schemas.microsoft.com/office/drawing/2014/main" id="{41A0C8FE-F95B-4D49-AB99-936E11FA7790}"/>
                </a:ext>
              </a:extLst>
            </p:cNvPr>
            <p:cNvSpPr/>
            <p:nvPr/>
          </p:nvSpPr>
          <p:spPr bwMode="auto">
            <a:xfrm rot="5400000">
              <a:off x="6401987" y="676781"/>
              <a:ext cx="372704" cy="3092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グループ化 10" descr="クライアントアプリケーション">
            <a:extLst>
              <a:ext uri="{FF2B5EF4-FFF2-40B4-BE49-F238E27FC236}">
                <a16:creationId xmlns:a16="http://schemas.microsoft.com/office/drawing/2014/main" id="{3F6AB582-48F4-4329-87F8-ADCB68F614EC}"/>
              </a:ext>
            </a:extLst>
          </p:cNvPr>
          <p:cNvGrpSpPr/>
          <p:nvPr/>
        </p:nvGrpSpPr>
        <p:grpSpPr>
          <a:xfrm>
            <a:off x="32253" y="1282881"/>
            <a:ext cx="4807002" cy="3502906"/>
            <a:chOff x="32899" y="1308108"/>
            <a:chExt cx="4903392" cy="3573147"/>
          </a:xfrm>
        </p:grpSpPr>
        <p:grpSp>
          <p:nvGrpSpPr>
            <p:cNvPr id="7" name="グループ化 6">
              <a:extLst>
                <a:ext uri="{FF2B5EF4-FFF2-40B4-BE49-F238E27FC236}">
                  <a16:creationId xmlns:a16="http://schemas.microsoft.com/office/drawing/2014/main" id="{91EEADD4-9C9A-441A-A4CB-C367181B9E59}"/>
                </a:ext>
              </a:extLst>
            </p:cNvPr>
            <p:cNvGrpSpPr/>
            <p:nvPr/>
          </p:nvGrpSpPr>
          <p:grpSpPr>
            <a:xfrm>
              <a:off x="32899" y="1308108"/>
              <a:ext cx="4903392" cy="3573147"/>
              <a:chOff x="32899" y="1308108"/>
              <a:chExt cx="4903392" cy="3573147"/>
            </a:xfrm>
          </p:grpSpPr>
          <p:pic>
            <p:nvPicPr>
              <p:cNvPr id="56" name="図 55" descr="入力データ, イヌの画像">
                <a:extLst>
                  <a:ext uri="{FF2B5EF4-FFF2-40B4-BE49-F238E27FC236}">
                    <a16:creationId xmlns:a16="http://schemas.microsoft.com/office/drawing/2014/main" id="{98B1A4B5-AA41-4CF0-828A-FD41756790A4}"/>
                  </a:ext>
                </a:extLst>
              </p:cNvPr>
              <p:cNvPicPr>
                <a:picLocks noChangeAspect="1"/>
              </p:cNvPicPr>
              <p:nvPr/>
            </p:nvPicPr>
            <p:blipFill>
              <a:blip r:embed="rId6"/>
              <a:stretch>
                <a:fillRect/>
              </a:stretch>
            </p:blipFill>
            <p:spPr>
              <a:xfrm>
                <a:off x="403758" y="1961809"/>
                <a:ext cx="1229260" cy="1229260"/>
              </a:xfrm>
              <a:prstGeom prst="rect">
                <a:avLst/>
              </a:prstGeom>
            </p:spPr>
          </p:pic>
          <p:grpSp>
            <p:nvGrpSpPr>
              <p:cNvPr id="99" name="グループ化 98">
                <a:extLst>
                  <a:ext uri="{FF2B5EF4-FFF2-40B4-BE49-F238E27FC236}">
                    <a16:creationId xmlns:a16="http://schemas.microsoft.com/office/drawing/2014/main" id="{FEE40A83-BA6B-48CD-995F-D99980A19CBE}"/>
                  </a:ext>
                </a:extLst>
              </p:cNvPr>
              <p:cNvGrpSpPr/>
              <p:nvPr/>
            </p:nvGrpSpPr>
            <p:grpSpPr>
              <a:xfrm>
                <a:off x="498720" y="3397808"/>
                <a:ext cx="1039337" cy="1229260"/>
                <a:chOff x="6493518" y="2557192"/>
                <a:chExt cx="2246282" cy="2656755"/>
              </a:xfrm>
            </p:grpSpPr>
            <p:grpSp>
              <p:nvGrpSpPr>
                <p:cNvPr id="100" name="グループ化 99">
                  <a:extLst>
                    <a:ext uri="{FF2B5EF4-FFF2-40B4-BE49-F238E27FC236}">
                      <a16:creationId xmlns:a16="http://schemas.microsoft.com/office/drawing/2014/main" id="{7124256F-85A4-4EC2-B6FE-76CD3BBFF000}"/>
                    </a:ext>
                  </a:extLst>
                </p:cNvPr>
                <p:cNvGrpSpPr/>
                <p:nvPr/>
              </p:nvGrpSpPr>
              <p:grpSpPr>
                <a:xfrm>
                  <a:off x="6493518" y="2964252"/>
                  <a:ext cx="425322" cy="1833612"/>
                  <a:chOff x="7076024" y="3183705"/>
                  <a:chExt cx="425322" cy="1833612"/>
                </a:xfrm>
              </p:grpSpPr>
              <p:sp>
                <p:nvSpPr>
                  <p:cNvPr id="129" name="楕円 128">
                    <a:extLst>
                      <a:ext uri="{FF2B5EF4-FFF2-40B4-BE49-F238E27FC236}">
                        <a16:creationId xmlns:a16="http://schemas.microsoft.com/office/drawing/2014/main" id="{B2536224-532F-4639-9AA9-ECB67F3D9FE8}"/>
                      </a:ext>
                    </a:extLst>
                  </p:cNvPr>
                  <p:cNvSpPr/>
                  <p:nvPr/>
                </p:nvSpPr>
                <p:spPr bwMode="auto">
                  <a:xfrm>
                    <a:off x="7076024" y="3183705"/>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楕円 129">
                    <a:extLst>
                      <a:ext uri="{FF2B5EF4-FFF2-40B4-BE49-F238E27FC236}">
                        <a16:creationId xmlns:a16="http://schemas.microsoft.com/office/drawing/2014/main" id="{98BCE204-C103-4C62-8CF8-09347CB31269}"/>
                      </a:ext>
                    </a:extLst>
                  </p:cNvPr>
                  <p:cNvSpPr/>
                  <p:nvPr/>
                </p:nvSpPr>
                <p:spPr bwMode="auto">
                  <a:xfrm>
                    <a:off x="7076024" y="3892281"/>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楕円 130">
                    <a:extLst>
                      <a:ext uri="{FF2B5EF4-FFF2-40B4-BE49-F238E27FC236}">
                        <a16:creationId xmlns:a16="http://schemas.microsoft.com/office/drawing/2014/main" id="{A6149A0E-F0BD-45BB-B2A6-8C77932DD51F}"/>
                      </a:ext>
                    </a:extLst>
                  </p:cNvPr>
                  <p:cNvSpPr/>
                  <p:nvPr/>
                </p:nvSpPr>
                <p:spPr bwMode="auto">
                  <a:xfrm>
                    <a:off x="7084886" y="4600857"/>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グループ化 100">
                  <a:extLst>
                    <a:ext uri="{FF2B5EF4-FFF2-40B4-BE49-F238E27FC236}">
                      <a16:creationId xmlns:a16="http://schemas.microsoft.com/office/drawing/2014/main" id="{18C00886-8511-47FB-88FB-176840233422}"/>
                    </a:ext>
                  </a:extLst>
                </p:cNvPr>
                <p:cNvGrpSpPr/>
                <p:nvPr/>
              </p:nvGrpSpPr>
              <p:grpSpPr>
                <a:xfrm>
                  <a:off x="7412860" y="2557192"/>
                  <a:ext cx="416460" cy="2656755"/>
                  <a:chOff x="7919101" y="2777022"/>
                  <a:chExt cx="416460" cy="2656755"/>
                </a:xfrm>
              </p:grpSpPr>
              <p:sp>
                <p:nvSpPr>
                  <p:cNvPr id="125" name="楕円 124">
                    <a:extLst>
                      <a:ext uri="{FF2B5EF4-FFF2-40B4-BE49-F238E27FC236}">
                        <a16:creationId xmlns:a16="http://schemas.microsoft.com/office/drawing/2014/main" id="{12E471FC-1D7F-44AC-B3F4-32804D7D4285}"/>
                      </a:ext>
                    </a:extLst>
                  </p:cNvPr>
                  <p:cNvSpPr/>
                  <p:nvPr/>
                </p:nvSpPr>
                <p:spPr bwMode="auto">
                  <a:xfrm>
                    <a:off x="7919101" y="277702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楕円 125">
                    <a:extLst>
                      <a:ext uri="{FF2B5EF4-FFF2-40B4-BE49-F238E27FC236}">
                        <a16:creationId xmlns:a16="http://schemas.microsoft.com/office/drawing/2014/main" id="{BA936B3C-E5EB-47F3-B7AB-1152ADA72484}"/>
                      </a:ext>
                    </a:extLst>
                  </p:cNvPr>
                  <p:cNvSpPr/>
                  <p:nvPr/>
                </p:nvSpPr>
                <p:spPr bwMode="auto">
                  <a:xfrm>
                    <a:off x="7919101" y="427055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楕円 126">
                    <a:extLst>
                      <a:ext uri="{FF2B5EF4-FFF2-40B4-BE49-F238E27FC236}">
                        <a16:creationId xmlns:a16="http://schemas.microsoft.com/office/drawing/2014/main" id="{EDC471DA-9618-4476-AD66-198D71FA9783}"/>
                      </a:ext>
                    </a:extLst>
                  </p:cNvPr>
                  <p:cNvSpPr/>
                  <p:nvPr/>
                </p:nvSpPr>
                <p:spPr bwMode="auto">
                  <a:xfrm>
                    <a:off x="7919101" y="501731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楕円 127">
                    <a:extLst>
                      <a:ext uri="{FF2B5EF4-FFF2-40B4-BE49-F238E27FC236}">
                        <a16:creationId xmlns:a16="http://schemas.microsoft.com/office/drawing/2014/main" id="{D475DDCB-31CC-4B5A-B1BC-7FD7371D1C8E}"/>
                      </a:ext>
                    </a:extLst>
                  </p:cNvPr>
                  <p:cNvSpPr/>
                  <p:nvPr/>
                </p:nvSpPr>
                <p:spPr bwMode="auto">
                  <a:xfrm>
                    <a:off x="7919101" y="352378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グループ化 101">
                  <a:extLst>
                    <a:ext uri="{FF2B5EF4-FFF2-40B4-BE49-F238E27FC236}">
                      <a16:creationId xmlns:a16="http://schemas.microsoft.com/office/drawing/2014/main" id="{77C3A41B-3D24-49DB-BAC8-B796AAB64EB6}"/>
                    </a:ext>
                  </a:extLst>
                </p:cNvPr>
                <p:cNvGrpSpPr/>
                <p:nvPr/>
              </p:nvGrpSpPr>
              <p:grpSpPr>
                <a:xfrm>
                  <a:off x="8323340" y="3117206"/>
                  <a:ext cx="416460" cy="1417152"/>
                  <a:chOff x="8874206" y="3391935"/>
                  <a:chExt cx="416460" cy="1417152"/>
                </a:xfrm>
              </p:grpSpPr>
              <p:sp>
                <p:nvSpPr>
                  <p:cNvPr id="123" name="楕円 122">
                    <a:extLst>
                      <a:ext uri="{FF2B5EF4-FFF2-40B4-BE49-F238E27FC236}">
                        <a16:creationId xmlns:a16="http://schemas.microsoft.com/office/drawing/2014/main" id="{3ED043F7-BA5E-496D-AF8B-9510E62F7B78}"/>
                      </a:ext>
                    </a:extLst>
                  </p:cNvPr>
                  <p:cNvSpPr/>
                  <p:nvPr/>
                </p:nvSpPr>
                <p:spPr bwMode="auto">
                  <a:xfrm>
                    <a:off x="8874206" y="4392627"/>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楕円 123">
                    <a:extLst>
                      <a:ext uri="{FF2B5EF4-FFF2-40B4-BE49-F238E27FC236}">
                        <a16:creationId xmlns:a16="http://schemas.microsoft.com/office/drawing/2014/main" id="{4FDB3900-4796-401B-BE37-659C0B658D61}"/>
                      </a:ext>
                    </a:extLst>
                  </p:cNvPr>
                  <p:cNvSpPr/>
                  <p:nvPr/>
                </p:nvSpPr>
                <p:spPr bwMode="auto">
                  <a:xfrm>
                    <a:off x="8874206" y="3391935"/>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直線コネクタ 102">
                  <a:extLst>
                    <a:ext uri="{FF2B5EF4-FFF2-40B4-BE49-F238E27FC236}">
                      <a16:creationId xmlns:a16="http://schemas.microsoft.com/office/drawing/2014/main" id="{B607E19C-1255-4E52-B1AC-E30E632763AB}"/>
                    </a:ext>
                  </a:extLst>
                </p:cNvPr>
                <p:cNvCxnSpPr>
                  <a:cxnSpLocks/>
                  <a:stCxn id="129" idx="6"/>
                  <a:endCxn id="125" idx="2"/>
                </p:cNvCxnSpPr>
                <p:nvPr/>
              </p:nvCxnSpPr>
              <p:spPr>
                <a:xfrm flipV="1">
                  <a:off x="6909978" y="2765422"/>
                  <a:ext cx="502882" cy="40706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B55C00A-7646-4EC6-B2F6-6319FB82FBF8}"/>
                    </a:ext>
                  </a:extLst>
                </p:cNvPr>
                <p:cNvCxnSpPr>
                  <a:cxnSpLocks/>
                  <a:stCxn id="129" idx="6"/>
                  <a:endCxn id="128" idx="2"/>
                </p:cNvCxnSpPr>
                <p:nvPr/>
              </p:nvCxnSpPr>
              <p:spPr>
                <a:xfrm>
                  <a:off x="6909978" y="3172482"/>
                  <a:ext cx="502882" cy="3397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E4C832-57BA-467C-9CC9-57F5E32E6D04}"/>
                    </a:ext>
                  </a:extLst>
                </p:cNvPr>
                <p:cNvCxnSpPr>
                  <a:cxnSpLocks/>
                  <a:stCxn id="129" idx="6"/>
                  <a:endCxn id="127" idx="2"/>
                </p:cNvCxnSpPr>
                <p:nvPr/>
              </p:nvCxnSpPr>
              <p:spPr>
                <a:xfrm>
                  <a:off x="6909978" y="3172482"/>
                  <a:ext cx="502882" cy="1833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F394EC2-966D-4D52-AA68-5181EFAA2827}"/>
                    </a:ext>
                  </a:extLst>
                </p:cNvPr>
                <p:cNvCxnSpPr>
                  <a:cxnSpLocks/>
                  <a:stCxn id="129" idx="6"/>
                  <a:endCxn id="126" idx="2"/>
                </p:cNvCxnSpPr>
                <p:nvPr/>
              </p:nvCxnSpPr>
              <p:spPr>
                <a:xfrm>
                  <a:off x="6909978" y="3172482"/>
                  <a:ext cx="502882" cy="108647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85C586-FE05-4760-B9AA-0BB7ECCDF7FC}"/>
                    </a:ext>
                  </a:extLst>
                </p:cNvPr>
                <p:cNvCxnSpPr>
                  <a:cxnSpLocks/>
                  <a:stCxn id="130" idx="6"/>
                  <a:endCxn id="128" idx="2"/>
                </p:cNvCxnSpPr>
                <p:nvPr/>
              </p:nvCxnSpPr>
              <p:spPr>
                <a:xfrm flipV="1">
                  <a:off x="6909978" y="3512187"/>
                  <a:ext cx="502882" cy="36887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58AECFF-C334-46D8-81B3-370B68444755}"/>
                    </a:ext>
                  </a:extLst>
                </p:cNvPr>
                <p:cNvCxnSpPr>
                  <a:cxnSpLocks/>
                  <a:stCxn id="131" idx="6"/>
                  <a:endCxn id="126" idx="2"/>
                </p:cNvCxnSpPr>
                <p:nvPr/>
              </p:nvCxnSpPr>
              <p:spPr>
                <a:xfrm flipV="1">
                  <a:off x="6918840" y="4258952"/>
                  <a:ext cx="494020" cy="3306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8D1829DF-B227-4497-92CF-820EFEDBEB87}"/>
                    </a:ext>
                  </a:extLst>
                </p:cNvPr>
                <p:cNvCxnSpPr>
                  <a:cxnSpLocks/>
                  <a:stCxn id="130" idx="6"/>
                  <a:endCxn id="125" idx="2"/>
                </p:cNvCxnSpPr>
                <p:nvPr/>
              </p:nvCxnSpPr>
              <p:spPr>
                <a:xfrm flipV="1">
                  <a:off x="6909978" y="2765422"/>
                  <a:ext cx="502882" cy="11156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FECEFD88-255A-4AF8-B045-F29117AA40F7}"/>
                    </a:ext>
                  </a:extLst>
                </p:cNvPr>
                <p:cNvCxnSpPr>
                  <a:cxnSpLocks/>
                  <a:stCxn id="131" idx="6"/>
                  <a:endCxn id="125" idx="2"/>
                </p:cNvCxnSpPr>
                <p:nvPr/>
              </p:nvCxnSpPr>
              <p:spPr>
                <a:xfrm flipV="1">
                  <a:off x="6918840" y="2765422"/>
                  <a:ext cx="494020" cy="1824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CA2D7BF-7EB3-461F-93A7-46876100C1FB}"/>
                    </a:ext>
                  </a:extLst>
                </p:cNvPr>
                <p:cNvCxnSpPr>
                  <a:cxnSpLocks/>
                  <a:stCxn id="130" idx="6"/>
                  <a:endCxn id="126" idx="2"/>
                </p:cNvCxnSpPr>
                <p:nvPr/>
              </p:nvCxnSpPr>
              <p:spPr>
                <a:xfrm>
                  <a:off x="6909978" y="3881058"/>
                  <a:ext cx="502882" cy="37789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3F64F39D-208A-46A4-B351-F7F8D6EFB14A}"/>
                    </a:ext>
                  </a:extLst>
                </p:cNvPr>
                <p:cNvCxnSpPr>
                  <a:cxnSpLocks/>
                  <a:stCxn id="130" idx="6"/>
                  <a:endCxn id="127" idx="2"/>
                </p:cNvCxnSpPr>
                <p:nvPr/>
              </p:nvCxnSpPr>
              <p:spPr>
                <a:xfrm>
                  <a:off x="6909978" y="3881058"/>
                  <a:ext cx="502882" cy="1124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9E8DAC71-A6A1-46FD-9A9E-254E3F74C15E}"/>
                    </a:ext>
                  </a:extLst>
                </p:cNvPr>
                <p:cNvCxnSpPr>
                  <a:cxnSpLocks/>
                  <a:stCxn id="131" idx="6"/>
                  <a:endCxn id="128" idx="2"/>
                </p:cNvCxnSpPr>
                <p:nvPr/>
              </p:nvCxnSpPr>
              <p:spPr>
                <a:xfrm flipV="1">
                  <a:off x="6918840" y="3512187"/>
                  <a:ext cx="494020" cy="10774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B382A3CA-4211-4227-AE07-FC1621B6A28E}"/>
                    </a:ext>
                  </a:extLst>
                </p:cNvPr>
                <p:cNvCxnSpPr>
                  <a:cxnSpLocks/>
                  <a:stCxn id="131" idx="6"/>
                  <a:endCxn id="127" idx="2"/>
                </p:cNvCxnSpPr>
                <p:nvPr/>
              </p:nvCxnSpPr>
              <p:spPr>
                <a:xfrm>
                  <a:off x="6918840" y="4589634"/>
                  <a:ext cx="494020" cy="4160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4CB24B9-9D11-4247-B36B-BE642D91D5F6}"/>
                    </a:ext>
                  </a:extLst>
                </p:cNvPr>
                <p:cNvCxnSpPr>
                  <a:cxnSpLocks/>
                  <a:stCxn id="125" idx="6"/>
                  <a:endCxn id="124" idx="2"/>
                </p:cNvCxnSpPr>
                <p:nvPr/>
              </p:nvCxnSpPr>
              <p:spPr>
                <a:xfrm>
                  <a:off x="7829320" y="2765422"/>
                  <a:ext cx="494020" cy="5600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4824D65-4E4F-44B0-9272-E339D036B80D}"/>
                    </a:ext>
                  </a:extLst>
                </p:cNvPr>
                <p:cNvCxnSpPr>
                  <a:cxnSpLocks/>
                  <a:stCxn id="125" idx="6"/>
                  <a:endCxn id="123" idx="2"/>
                </p:cNvCxnSpPr>
                <p:nvPr/>
              </p:nvCxnSpPr>
              <p:spPr>
                <a:xfrm>
                  <a:off x="7829320" y="2765422"/>
                  <a:ext cx="494020" cy="156070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C6A5990-10AE-4A24-A439-58183BC8BB53}"/>
                    </a:ext>
                  </a:extLst>
                </p:cNvPr>
                <p:cNvCxnSpPr>
                  <a:cxnSpLocks/>
                  <a:stCxn id="128" idx="6"/>
                  <a:endCxn id="124" idx="2"/>
                </p:cNvCxnSpPr>
                <p:nvPr/>
              </p:nvCxnSpPr>
              <p:spPr>
                <a:xfrm flipV="1">
                  <a:off x="7829320" y="3325436"/>
                  <a:ext cx="494020" cy="1867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ACEFD47-111A-42CF-9DC1-8FE7C00B3383}"/>
                    </a:ext>
                  </a:extLst>
                </p:cNvPr>
                <p:cNvCxnSpPr>
                  <a:cxnSpLocks/>
                  <a:stCxn id="128" idx="6"/>
                  <a:endCxn id="123" idx="2"/>
                </p:cNvCxnSpPr>
                <p:nvPr/>
              </p:nvCxnSpPr>
              <p:spPr>
                <a:xfrm>
                  <a:off x="7829320" y="3512187"/>
                  <a:ext cx="494020" cy="813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940F9A7-7ABB-4FCA-AE63-8D49DBA9BFC1}"/>
                    </a:ext>
                  </a:extLst>
                </p:cNvPr>
                <p:cNvCxnSpPr>
                  <a:cxnSpLocks/>
                  <a:stCxn id="126" idx="6"/>
                  <a:endCxn id="124" idx="2"/>
                </p:cNvCxnSpPr>
                <p:nvPr/>
              </p:nvCxnSpPr>
              <p:spPr>
                <a:xfrm flipV="1">
                  <a:off x="7829320" y="3325436"/>
                  <a:ext cx="494020" cy="933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D3DC489-CF56-42AB-94E8-47E8E1AA956A}"/>
                    </a:ext>
                  </a:extLst>
                </p:cNvPr>
                <p:cNvCxnSpPr>
                  <a:cxnSpLocks/>
                  <a:stCxn id="126" idx="6"/>
                  <a:endCxn id="123" idx="2"/>
                </p:cNvCxnSpPr>
                <p:nvPr/>
              </p:nvCxnSpPr>
              <p:spPr>
                <a:xfrm>
                  <a:off x="7829320" y="4258952"/>
                  <a:ext cx="494020" cy="671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F4411DDA-2C9D-4B51-A237-41BA905DE5A6}"/>
                    </a:ext>
                  </a:extLst>
                </p:cNvPr>
                <p:cNvCxnSpPr>
                  <a:cxnSpLocks/>
                  <a:stCxn id="127" idx="6"/>
                  <a:endCxn id="124" idx="2"/>
                </p:cNvCxnSpPr>
                <p:nvPr/>
              </p:nvCxnSpPr>
              <p:spPr>
                <a:xfrm flipV="1">
                  <a:off x="7829320" y="3325436"/>
                  <a:ext cx="494020" cy="1680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9E25E2D-3488-4984-8CBB-A48694D8FF4A}"/>
                    </a:ext>
                  </a:extLst>
                </p:cNvPr>
                <p:cNvCxnSpPr>
                  <a:cxnSpLocks/>
                  <a:stCxn id="127" idx="6"/>
                  <a:endCxn id="123" idx="2"/>
                </p:cNvCxnSpPr>
                <p:nvPr/>
              </p:nvCxnSpPr>
              <p:spPr>
                <a:xfrm flipV="1">
                  <a:off x="7829320" y="4326128"/>
                  <a:ext cx="494020" cy="6795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E4358DA-8655-4FE0-A725-B722A7D81CD1}"/>
                  </a:ext>
                </a:extLst>
              </p:cNvPr>
              <p:cNvGrpSpPr/>
              <p:nvPr/>
            </p:nvGrpSpPr>
            <p:grpSpPr>
              <a:xfrm>
                <a:off x="32899" y="1308108"/>
                <a:ext cx="4903392" cy="3573147"/>
                <a:chOff x="32899" y="1308108"/>
                <a:chExt cx="4903392" cy="3573147"/>
              </a:xfrm>
            </p:grpSpPr>
            <p:sp>
              <p:nvSpPr>
                <p:cNvPr id="53" name="Rectangle 6">
                  <a:extLst>
                    <a:ext uri="{FF2B5EF4-FFF2-40B4-BE49-F238E27FC236}">
                      <a16:creationId xmlns:a16="http://schemas.microsoft.com/office/drawing/2014/main" id="{3FE323EC-01B1-4749-96BF-0827E25420EB}"/>
                    </a:ext>
                  </a:extLst>
                </p:cNvPr>
                <p:cNvSpPr/>
                <p:nvPr/>
              </p:nvSpPr>
              <p:spPr>
                <a:xfrm>
                  <a:off x="158371" y="1308108"/>
                  <a:ext cx="4777920" cy="3573147"/>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57" name="Text Placeholder 2">
                  <a:extLst>
                    <a:ext uri="{FF2B5EF4-FFF2-40B4-BE49-F238E27FC236}">
                      <a16:creationId xmlns:a16="http://schemas.microsoft.com/office/drawing/2014/main" id="{34EEF799-9B98-4D38-90DF-8F351E0D37FB}"/>
                    </a:ext>
                  </a:extLst>
                </p:cNvPr>
                <p:cNvSpPr txBox="1">
                  <a:spLocks/>
                </p:cNvSpPr>
                <p:nvPr/>
              </p:nvSpPr>
              <p:spPr>
                <a:xfrm>
                  <a:off x="32899" y="1311617"/>
                  <a:ext cx="254761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sp>
              <p:nvSpPr>
                <p:cNvPr id="142" name="Rectangle 6">
                  <a:extLst>
                    <a:ext uri="{FF2B5EF4-FFF2-40B4-BE49-F238E27FC236}">
                      <a16:creationId xmlns:a16="http://schemas.microsoft.com/office/drawing/2014/main" id="{0689EB88-0E8D-4D31-B09F-06AB4AA09072}"/>
                    </a:ext>
                  </a:extLst>
                </p:cNvPr>
                <p:cNvSpPr/>
                <p:nvPr/>
              </p:nvSpPr>
              <p:spPr>
                <a:xfrm>
                  <a:off x="2286938" y="1910707"/>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sp>
              <p:nvSpPr>
                <p:cNvPr id="59" name="矢印: 右 58">
                  <a:extLst>
                    <a:ext uri="{FF2B5EF4-FFF2-40B4-BE49-F238E27FC236}">
                      <a16:creationId xmlns:a16="http://schemas.microsoft.com/office/drawing/2014/main" id="{3DA331E2-4DB9-4A3E-83A4-2D739823018A}"/>
                    </a:ext>
                  </a:extLst>
                </p:cNvPr>
                <p:cNvSpPr/>
                <p:nvPr/>
              </p:nvSpPr>
              <p:spPr bwMode="auto">
                <a:xfrm rot="10800000" flipH="1">
                  <a:off x="1794488" y="2036598"/>
                  <a:ext cx="437109"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
                  <a:extLst>
                    <a:ext uri="{FF2B5EF4-FFF2-40B4-BE49-F238E27FC236}">
                      <a16:creationId xmlns:a16="http://schemas.microsoft.com/office/drawing/2014/main" id="{E06A94C2-D0DE-47EB-B230-C7660944F47F}"/>
                    </a:ext>
                  </a:extLst>
                </p:cNvPr>
                <p:cNvSpPr/>
                <p:nvPr/>
              </p:nvSpPr>
              <p:spPr>
                <a:xfrm>
                  <a:off x="302975" y="1895110"/>
                  <a:ext cx="1426480" cy="280652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nvGrpSpPr>
            <p:cNvPr id="62" name="グループ化 61">
              <a:extLst>
                <a:ext uri="{FF2B5EF4-FFF2-40B4-BE49-F238E27FC236}">
                  <a16:creationId xmlns:a16="http://schemas.microsoft.com/office/drawing/2014/main" id="{D9D631E7-392B-4CAF-9C3D-44B355A48832}"/>
                </a:ext>
              </a:extLst>
            </p:cNvPr>
            <p:cNvGrpSpPr/>
            <p:nvPr/>
          </p:nvGrpSpPr>
          <p:grpSpPr>
            <a:xfrm>
              <a:off x="2618785" y="2727416"/>
              <a:ext cx="2267226" cy="1974216"/>
              <a:chOff x="7829341" y="4041486"/>
              <a:chExt cx="2267226" cy="1974216"/>
            </a:xfrm>
          </p:grpSpPr>
          <p:sp>
            <p:nvSpPr>
              <p:cNvPr id="63" name="Text Placeholder 2">
                <a:extLst>
                  <a:ext uri="{FF2B5EF4-FFF2-40B4-BE49-F238E27FC236}">
                    <a16:creationId xmlns:a16="http://schemas.microsoft.com/office/drawing/2014/main" id="{16D21A51-9657-4134-989C-6BC0099EAE1F}"/>
                  </a:ext>
                </a:extLst>
              </p:cNvPr>
              <p:cNvSpPr txBox="1">
                <a:spLocks/>
              </p:cNvSpPr>
              <p:nvPr/>
            </p:nvSpPr>
            <p:spPr>
              <a:xfrm>
                <a:off x="7829341" y="4467355"/>
                <a:ext cx="226722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推論結果</a:t>
                </a:r>
              </a:p>
              <a:p>
                <a:pPr marL="0" indent="0">
                  <a:buNone/>
                </a:pPr>
                <a:r>
                  <a:rPr lang="en-US" altLang="ja-JP" sz="2745" dirty="0">
                    <a:gradFill>
                      <a:gsLst>
                        <a:gs pos="87611">
                          <a:schemeClr val="tx1"/>
                        </a:gs>
                        <a:gs pos="58000">
                          <a:schemeClr val="tx1"/>
                        </a:gs>
                      </a:gsLst>
                      <a:lin ang="5400000" scaled="0"/>
                    </a:gradFill>
                    <a:latin typeface="+mn-lt"/>
                  </a:rPr>
                  <a:t>Dog: 	0.97</a:t>
                </a:r>
              </a:p>
              <a:p>
                <a:pPr marL="0" indent="0">
                  <a:buNone/>
                </a:pPr>
                <a:r>
                  <a:rPr lang="en-US" altLang="ja-JP" sz="2745" dirty="0">
                    <a:gradFill>
                      <a:gsLst>
                        <a:gs pos="87611">
                          <a:schemeClr val="tx1"/>
                        </a:gs>
                        <a:gs pos="58000">
                          <a:schemeClr val="tx1"/>
                        </a:gs>
                      </a:gsLst>
                      <a:lin ang="5400000" scaled="0"/>
                    </a:gradFill>
                    <a:latin typeface="+mn-lt"/>
                  </a:rPr>
                  <a:t>Cat : 	0.02</a:t>
                </a:r>
              </a:p>
              <a:p>
                <a:pPr marL="0" indent="0">
                  <a:buNone/>
                </a:pPr>
                <a:endParaRPr lang="en-US" altLang="ja-JP" sz="2745" dirty="0">
                  <a:gradFill>
                    <a:gsLst>
                      <a:gs pos="87611">
                        <a:schemeClr val="tx1"/>
                      </a:gs>
                      <a:gs pos="58000">
                        <a:schemeClr val="tx1"/>
                      </a:gs>
                    </a:gsLst>
                    <a:lin ang="5400000" scaled="0"/>
                  </a:gradFill>
                  <a:latin typeface="+mn-lt"/>
                </a:endParaRPr>
              </a:p>
            </p:txBody>
          </p:sp>
          <p:grpSp>
            <p:nvGrpSpPr>
              <p:cNvPr id="64" name="グループ化 63">
                <a:extLst>
                  <a:ext uri="{FF2B5EF4-FFF2-40B4-BE49-F238E27FC236}">
                    <a16:creationId xmlns:a16="http://schemas.microsoft.com/office/drawing/2014/main" id="{DFFF8C87-C8F9-4B83-AEC3-E041355E7EF0}"/>
                  </a:ext>
                </a:extLst>
              </p:cNvPr>
              <p:cNvGrpSpPr/>
              <p:nvPr/>
            </p:nvGrpSpPr>
            <p:grpSpPr>
              <a:xfrm>
                <a:off x="7917653" y="4041486"/>
                <a:ext cx="1780212" cy="1974216"/>
                <a:chOff x="7917653" y="4041486"/>
                <a:chExt cx="1780212" cy="1974216"/>
              </a:xfrm>
            </p:grpSpPr>
            <p:sp>
              <p:nvSpPr>
                <p:cNvPr id="65" name="矢印: 右 64">
                  <a:extLst>
                    <a:ext uri="{FF2B5EF4-FFF2-40B4-BE49-F238E27FC236}">
                      <a16:creationId xmlns:a16="http://schemas.microsoft.com/office/drawing/2014/main" id="{6F48B837-DCFF-4AEC-8559-B4A8F1F656AA}"/>
                    </a:ext>
                  </a:extLst>
                </p:cNvPr>
                <p:cNvSpPr/>
                <p:nvPr/>
              </p:nvSpPr>
              <p:spPr bwMode="auto">
                <a:xfrm rot="5400000">
                  <a:off x="8618639" y="3925806"/>
                  <a:ext cx="37823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4">
                  <a:extLst>
                    <a:ext uri="{FF2B5EF4-FFF2-40B4-BE49-F238E27FC236}">
                      <a16:creationId xmlns:a16="http://schemas.microsoft.com/office/drawing/2014/main" id="{5293157C-71EC-4B8D-9A48-5E05B1663B54}"/>
                    </a:ext>
                  </a:extLst>
                </p:cNvPr>
                <p:cNvSpPr/>
                <p:nvPr/>
              </p:nvSpPr>
              <p:spPr>
                <a:xfrm>
                  <a:off x="7917653" y="4528639"/>
                  <a:ext cx="1780212" cy="148706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grpSp>
        <p:nvGrpSpPr>
          <p:cNvPr id="9" name="グループ化 8" descr="実行エンジンが最適なハードウェアを選択して実行する">
            <a:extLst>
              <a:ext uri="{FF2B5EF4-FFF2-40B4-BE49-F238E27FC236}">
                <a16:creationId xmlns:a16="http://schemas.microsoft.com/office/drawing/2014/main" id="{53A1A950-F428-4570-A07E-4CB45AFF0E6B}"/>
              </a:ext>
            </a:extLst>
          </p:cNvPr>
          <p:cNvGrpSpPr/>
          <p:nvPr/>
        </p:nvGrpSpPr>
        <p:grpSpPr>
          <a:xfrm>
            <a:off x="8045570" y="2596247"/>
            <a:ext cx="3927550" cy="3867663"/>
            <a:chOff x="8206900" y="2647810"/>
            <a:chExt cx="4006306" cy="3945218"/>
          </a:xfrm>
        </p:grpSpPr>
        <p:pic>
          <p:nvPicPr>
            <p:cNvPr id="5" name="グラフィックス 4" descr="グラフィックボード">
              <a:extLst>
                <a:ext uri="{FF2B5EF4-FFF2-40B4-BE49-F238E27FC236}">
                  <a16:creationId xmlns:a16="http://schemas.microsoft.com/office/drawing/2014/main" id="{F7506F80-7407-439B-B7BB-FC86209B9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670096" y="4088853"/>
              <a:ext cx="1415349" cy="1415349"/>
            </a:xfrm>
            <a:prstGeom prst="rect">
              <a:avLst/>
            </a:prstGeom>
          </p:spPr>
        </p:pic>
        <p:sp>
          <p:nvSpPr>
            <p:cNvPr id="134" name="Rectangle 6">
              <a:extLst>
                <a:ext uri="{FF2B5EF4-FFF2-40B4-BE49-F238E27FC236}">
                  <a16:creationId xmlns:a16="http://schemas.microsoft.com/office/drawing/2014/main" id="{F09E5E4F-2383-451A-86D4-06EA87AD3D2E}"/>
                </a:ext>
              </a:extLst>
            </p:cNvPr>
            <p:cNvSpPr/>
            <p:nvPr/>
          </p:nvSpPr>
          <p:spPr>
            <a:xfrm>
              <a:off x="8206900" y="4165681"/>
              <a:ext cx="4006306" cy="2179776"/>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5" name="Text Placeholder 2">
              <a:extLst>
                <a:ext uri="{FF2B5EF4-FFF2-40B4-BE49-F238E27FC236}">
                  <a16:creationId xmlns:a16="http://schemas.microsoft.com/office/drawing/2014/main" id="{F40ABF54-DCA9-4635-929E-DEB5DE1D30E8}"/>
                </a:ext>
              </a:extLst>
            </p:cNvPr>
            <p:cNvSpPr txBox="1">
              <a:spLocks/>
            </p:cNvSpPr>
            <p:nvPr/>
          </p:nvSpPr>
          <p:spPr>
            <a:xfrm>
              <a:off x="9310496" y="5791376"/>
              <a:ext cx="1991268"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ハードウェア</a:t>
              </a:r>
              <a:endParaRPr lang="en-US" altLang="ja-JP" sz="2745" dirty="0">
                <a:gradFill>
                  <a:gsLst>
                    <a:gs pos="87611">
                      <a:schemeClr val="tx1"/>
                    </a:gs>
                    <a:gs pos="58000">
                      <a:schemeClr val="tx1"/>
                    </a:gs>
                  </a:gsLst>
                  <a:lin ang="5400000" scaled="0"/>
                </a:gradFill>
                <a:latin typeface="+mn-lt"/>
              </a:endParaRPr>
            </a:p>
          </p:txBody>
        </p:sp>
        <p:sp>
          <p:nvSpPr>
            <p:cNvPr id="139" name="Text Placeholder 2">
              <a:extLst>
                <a:ext uri="{FF2B5EF4-FFF2-40B4-BE49-F238E27FC236}">
                  <a16:creationId xmlns:a16="http://schemas.microsoft.com/office/drawing/2014/main" id="{62313F76-2CCA-4236-B9E1-7C50D99D749A}"/>
                </a:ext>
              </a:extLst>
            </p:cNvPr>
            <p:cNvSpPr txBox="1">
              <a:spLocks/>
            </p:cNvSpPr>
            <p:nvPr/>
          </p:nvSpPr>
          <p:spPr>
            <a:xfrm>
              <a:off x="8244883"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CPU</a:t>
              </a:r>
            </a:p>
          </p:txBody>
        </p:sp>
        <p:sp>
          <p:nvSpPr>
            <p:cNvPr id="140" name="Text Placeholder 2">
              <a:extLst>
                <a:ext uri="{FF2B5EF4-FFF2-40B4-BE49-F238E27FC236}">
                  <a16:creationId xmlns:a16="http://schemas.microsoft.com/office/drawing/2014/main" id="{B3F5BBE7-037E-4D3B-B799-9FD14F95B84A}"/>
                </a:ext>
              </a:extLst>
            </p:cNvPr>
            <p:cNvSpPr txBox="1">
              <a:spLocks/>
            </p:cNvSpPr>
            <p:nvPr/>
          </p:nvSpPr>
          <p:spPr>
            <a:xfrm>
              <a:off x="10859226" y="526791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GPU</a:t>
              </a:r>
            </a:p>
          </p:txBody>
        </p:sp>
        <p:sp>
          <p:nvSpPr>
            <p:cNvPr id="141" name="矢印: 上下 140">
              <a:extLst>
                <a:ext uri="{FF2B5EF4-FFF2-40B4-BE49-F238E27FC236}">
                  <a16:creationId xmlns:a16="http://schemas.microsoft.com/office/drawing/2014/main" id="{B3803CB1-9E28-43AC-B24B-5276836952BF}"/>
                </a:ext>
              </a:extLst>
            </p:cNvPr>
            <p:cNvSpPr/>
            <p:nvPr/>
          </p:nvSpPr>
          <p:spPr bwMode="auto">
            <a:xfrm>
              <a:off x="11368258" y="2647810"/>
              <a:ext cx="372704" cy="162835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図 12" descr="CPU チップ">
              <a:extLst>
                <a:ext uri="{FF2B5EF4-FFF2-40B4-BE49-F238E27FC236}">
                  <a16:creationId xmlns:a16="http://schemas.microsoft.com/office/drawing/2014/main" id="{BD2CC7B2-6CAB-4514-AE51-27364C0708B9}"/>
                </a:ext>
              </a:extLst>
            </p:cNvPr>
            <p:cNvPicPr>
              <a:picLocks noChangeAspect="1"/>
            </p:cNvPicPr>
            <p:nvPr/>
          </p:nvPicPr>
          <p:blipFill>
            <a:blip r:embed="rId9"/>
            <a:stretch>
              <a:fillRect/>
            </a:stretch>
          </p:blipFill>
          <p:spPr>
            <a:xfrm flipV="1">
              <a:off x="8271794" y="4249816"/>
              <a:ext cx="975988" cy="975988"/>
            </a:xfrm>
            <a:prstGeom prst="rect">
              <a:avLst/>
            </a:prstGeom>
          </p:spPr>
        </p:pic>
        <p:sp>
          <p:nvSpPr>
            <p:cNvPr id="71" name="Text Placeholder 2">
              <a:extLst>
                <a:ext uri="{FF2B5EF4-FFF2-40B4-BE49-F238E27FC236}">
                  <a16:creationId xmlns:a16="http://schemas.microsoft.com/office/drawing/2014/main" id="{3BE57EE7-07C4-486D-B27E-482F370464FE}"/>
                </a:ext>
              </a:extLst>
            </p:cNvPr>
            <p:cNvSpPr txBox="1">
              <a:spLocks/>
            </p:cNvSpPr>
            <p:nvPr/>
          </p:nvSpPr>
          <p:spPr>
            <a:xfrm>
              <a:off x="9516401"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NPU</a:t>
              </a:r>
            </a:p>
          </p:txBody>
        </p:sp>
        <p:pic>
          <p:nvPicPr>
            <p:cNvPr id="72" name="図 71" descr="NPU チップ">
              <a:extLst>
                <a:ext uri="{FF2B5EF4-FFF2-40B4-BE49-F238E27FC236}">
                  <a16:creationId xmlns:a16="http://schemas.microsoft.com/office/drawing/2014/main" id="{99483AF4-3097-403E-B923-8A7B70058F6B}"/>
                </a:ext>
              </a:extLst>
            </p:cNvPr>
            <p:cNvPicPr>
              <a:picLocks noChangeAspect="1"/>
            </p:cNvPicPr>
            <p:nvPr/>
          </p:nvPicPr>
          <p:blipFill>
            <a:blip r:embed="rId9">
              <a:duotone>
                <a:schemeClr val="accent4">
                  <a:shade val="45000"/>
                  <a:satMod val="135000"/>
                </a:schemeClr>
                <a:prstClr val="white"/>
              </a:duotone>
            </a:blip>
            <a:stretch>
              <a:fillRect/>
            </a:stretch>
          </p:blipFill>
          <p:spPr>
            <a:xfrm flipV="1">
              <a:off x="9543312" y="4249816"/>
              <a:ext cx="975988" cy="975988"/>
            </a:xfrm>
            <a:prstGeom prst="rect">
              <a:avLst/>
            </a:prstGeom>
          </p:spPr>
        </p:pic>
      </p:grpSp>
      <p:sp>
        <p:nvSpPr>
          <p:cNvPr id="75" name="正方形/長方形 74">
            <a:extLst>
              <a:ext uri="{FF2B5EF4-FFF2-40B4-BE49-F238E27FC236}">
                <a16:creationId xmlns:a16="http://schemas.microsoft.com/office/drawing/2014/main" id="{C55A8521-8F47-4182-AE40-9185E9199AA8}"/>
              </a:ext>
            </a:extLst>
          </p:cNvPr>
          <p:cNvSpPr/>
          <p:nvPr/>
        </p:nvSpPr>
        <p:spPr bwMode="auto">
          <a:xfrm>
            <a:off x="2653882" y="5373100"/>
            <a:ext cx="5266439" cy="83309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latin typeface="+mn-ea"/>
                <a:cs typeface="Segoe UI" pitchFamily="34" charset="0"/>
              </a:rPr>
              <a:t>最適なパフォーマンスを実現</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77946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ja-JP" altLang="en-US" dirty="0"/>
              <a:t>の全体像</a:t>
            </a:r>
            <a:endParaRPr lang="en-US" dirty="0"/>
          </a:p>
        </p:txBody>
      </p:sp>
      <p:grpSp>
        <p:nvGrpSpPr>
          <p:cNvPr id="27" name="グループ化 26" descr="クラウドサービス">
            <a:extLst>
              <a:ext uri="{FF2B5EF4-FFF2-40B4-BE49-F238E27FC236}">
                <a16:creationId xmlns:a16="http://schemas.microsoft.com/office/drawing/2014/main" id="{8187A5A9-2BEC-48E3-BB03-22391A50972B}"/>
              </a:ext>
            </a:extLst>
          </p:cNvPr>
          <p:cNvGrpSpPr/>
          <p:nvPr/>
        </p:nvGrpSpPr>
        <p:grpSpPr>
          <a:xfrm>
            <a:off x="224217" y="1065164"/>
            <a:ext cx="2876047" cy="2247863"/>
            <a:chOff x="8065212" y="877351"/>
            <a:chExt cx="4732277" cy="3554348"/>
          </a:xfrm>
        </p:grpSpPr>
        <p:pic>
          <p:nvPicPr>
            <p:cNvPr id="28" name="グラフィックス 27" descr="クラウド">
              <a:extLst>
                <a:ext uri="{FF2B5EF4-FFF2-40B4-BE49-F238E27FC236}">
                  <a16:creationId xmlns:a16="http://schemas.microsoft.com/office/drawing/2014/main" id="{A820098B-8407-4C6E-8493-BC529B0C5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745" y="877351"/>
              <a:ext cx="4599744" cy="3554348"/>
            </a:xfrm>
            <a:prstGeom prst="rect">
              <a:avLst/>
            </a:prstGeom>
          </p:spPr>
        </p:pic>
        <p:pic>
          <p:nvPicPr>
            <p:cNvPr id="29" name="グラフィックス 28" descr="学習済みモデル">
              <a:extLst>
                <a:ext uri="{FF2B5EF4-FFF2-40B4-BE49-F238E27FC236}">
                  <a16:creationId xmlns:a16="http://schemas.microsoft.com/office/drawing/2014/main" id="{957CF9CB-721D-41CA-A25A-C8D93B460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61" y="1235025"/>
              <a:ext cx="1279437" cy="1279437"/>
            </a:xfrm>
            <a:prstGeom prst="rect">
              <a:avLst/>
            </a:prstGeom>
          </p:spPr>
        </p:pic>
        <p:sp>
          <p:nvSpPr>
            <p:cNvPr id="30" name="Rectangle 4">
              <a:extLst>
                <a:ext uri="{FF2B5EF4-FFF2-40B4-BE49-F238E27FC236}">
                  <a16:creationId xmlns:a16="http://schemas.microsoft.com/office/drawing/2014/main" id="{3229FB15-C789-459B-8627-7620B6C711FF}"/>
                </a:ext>
              </a:extLst>
            </p:cNvPr>
            <p:cNvSpPr/>
            <p:nvPr/>
          </p:nvSpPr>
          <p:spPr>
            <a:xfrm>
              <a:off x="8065212" y="1315771"/>
              <a:ext cx="4212405" cy="2482611"/>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1" name="グラフィックス 30" descr="実行エンジン,歯車のイメージ,クラウド上">
              <a:extLst>
                <a:ext uri="{FF2B5EF4-FFF2-40B4-BE49-F238E27FC236}">
                  <a16:creationId xmlns:a16="http://schemas.microsoft.com/office/drawing/2014/main" id="{5CF334A8-44F1-4B39-B1B0-4366E4A8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2470" y="2238188"/>
              <a:ext cx="1071972" cy="1071974"/>
            </a:xfrm>
            <a:prstGeom prst="rect">
              <a:avLst/>
            </a:prstGeom>
          </p:spPr>
        </p:pic>
      </p:grpSp>
      <p:grpSp>
        <p:nvGrpSpPr>
          <p:cNvPr id="24" name="グループ化 23" descr="Windows ML API で OS の推論実行エンジンを利用する">
            <a:extLst>
              <a:ext uri="{FF2B5EF4-FFF2-40B4-BE49-F238E27FC236}">
                <a16:creationId xmlns:a16="http://schemas.microsoft.com/office/drawing/2014/main" id="{19A17F69-8CB7-4BA8-99DA-35EE149B6A8A}"/>
              </a:ext>
            </a:extLst>
          </p:cNvPr>
          <p:cNvGrpSpPr/>
          <p:nvPr/>
        </p:nvGrpSpPr>
        <p:grpSpPr>
          <a:xfrm>
            <a:off x="6589574" y="2923599"/>
            <a:ext cx="6096291" cy="3439340"/>
            <a:chOff x="6721708" y="2981727"/>
            <a:chExt cx="6218534" cy="3508306"/>
          </a:xfrm>
        </p:grpSpPr>
        <p:sp>
          <p:nvSpPr>
            <p:cNvPr id="86" name="Text Placeholder 2">
              <a:extLst>
                <a:ext uri="{FF2B5EF4-FFF2-40B4-BE49-F238E27FC236}">
                  <a16:creationId xmlns:a16="http://schemas.microsoft.com/office/drawing/2014/main" id="{772C7BB6-F00A-463C-8EC7-292C6EF861C2}"/>
                </a:ext>
              </a:extLst>
            </p:cNvPr>
            <p:cNvSpPr txBox="1">
              <a:spLocks/>
            </p:cNvSpPr>
            <p:nvPr/>
          </p:nvSpPr>
          <p:spPr>
            <a:xfrm>
              <a:off x="6721708" y="5688381"/>
              <a:ext cx="621853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 April 2018 Update</a:t>
              </a:r>
            </a:p>
          </p:txBody>
        </p:sp>
        <p:grpSp>
          <p:nvGrpSpPr>
            <p:cNvPr id="22" name="グループ化 21">
              <a:extLst>
                <a:ext uri="{FF2B5EF4-FFF2-40B4-BE49-F238E27FC236}">
                  <a16:creationId xmlns:a16="http://schemas.microsoft.com/office/drawing/2014/main" id="{AEBC1F97-6059-4F0A-B2C9-BE1F903EE21B}"/>
                </a:ext>
              </a:extLst>
            </p:cNvPr>
            <p:cNvGrpSpPr/>
            <p:nvPr/>
          </p:nvGrpSpPr>
          <p:grpSpPr>
            <a:xfrm>
              <a:off x="6770717" y="2981727"/>
              <a:ext cx="5172169" cy="3284263"/>
              <a:chOff x="6770717" y="2981727"/>
              <a:chExt cx="5172169" cy="3284263"/>
            </a:xfrm>
          </p:grpSpPr>
          <p:sp>
            <p:nvSpPr>
              <p:cNvPr id="34" name="Rectangle 4">
                <a:extLst>
                  <a:ext uri="{FF2B5EF4-FFF2-40B4-BE49-F238E27FC236}">
                    <a16:creationId xmlns:a16="http://schemas.microsoft.com/office/drawing/2014/main" id="{769218B7-23E2-4DA4-ADD2-9D8B4F0BBABA}"/>
                  </a:ext>
                </a:extLst>
              </p:cNvPr>
              <p:cNvSpPr/>
              <p:nvPr/>
            </p:nvSpPr>
            <p:spPr>
              <a:xfrm>
                <a:off x="10517637" y="4375655"/>
                <a:ext cx="1260073"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6" name="グラフィックス 35" descr="歯車のイメージ, 実行エンジン">
                <a:extLst>
                  <a:ext uri="{FF2B5EF4-FFF2-40B4-BE49-F238E27FC236}">
                    <a16:creationId xmlns:a16="http://schemas.microsoft.com/office/drawing/2014/main" id="{8FC5FDCB-FAEF-4E37-A966-022E60D580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6078" y="4570940"/>
                <a:ext cx="948271" cy="957255"/>
              </a:xfrm>
              <a:prstGeom prst="rect">
                <a:avLst/>
              </a:prstGeom>
            </p:spPr>
          </p:pic>
          <p:sp>
            <p:nvSpPr>
              <p:cNvPr id="38" name="Rectangle 6">
                <a:extLst>
                  <a:ext uri="{FF2B5EF4-FFF2-40B4-BE49-F238E27FC236}">
                    <a16:creationId xmlns:a16="http://schemas.microsoft.com/office/drawing/2014/main" id="{28DA6332-1A63-46BF-B536-406108A1A31E}"/>
                  </a:ext>
                </a:extLst>
              </p:cNvPr>
              <p:cNvSpPr/>
              <p:nvPr/>
            </p:nvSpPr>
            <p:spPr>
              <a:xfrm>
                <a:off x="6770717" y="4136350"/>
                <a:ext cx="5172169" cy="21296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pic>
            <p:nvPicPr>
              <p:cNvPr id="87" name="グラフィックス 86" descr="グラフィックボード">
                <a:extLst>
                  <a:ext uri="{FF2B5EF4-FFF2-40B4-BE49-F238E27FC236}">
                    <a16:creationId xmlns:a16="http://schemas.microsoft.com/office/drawing/2014/main" id="{D167DBCF-B01B-42C2-A921-A02D3B1AA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7273438" y="4387348"/>
                <a:ext cx="1415349" cy="1415349"/>
              </a:xfrm>
              <a:prstGeom prst="rect">
                <a:avLst/>
              </a:prstGeom>
            </p:spPr>
          </p:pic>
          <p:pic>
            <p:nvPicPr>
              <p:cNvPr id="95" name="図 94" descr="CPU チップ">
                <a:extLst>
                  <a:ext uri="{FF2B5EF4-FFF2-40B4-BE49-F238E27FC236}">
                    <a16:creationId xmlns:a16="http://schemas.microsoft.com/office/drawing/2014/main" id="{43C82F7C-4273-4F1D-B522-EA09245A8841}"/>
                  </a:ext>
                </a:extLst>
              </p:cNvPr>
              <p:cNvPicPr>
                <a:picLocks noChangeAspect="1"/>
              </p:cNvPicPr>
              <p:nvPr/>
            </p:nvPicPr>
            <p:blipFill>
              <a:blip r:embed="rId12"/>
              <a:stretch>
                <a:fillRect/>
              </a:stretch>
            </p:blipFill>
            <p:spPr>
              <a:xfrm flipV="1">
                <a:off x="8919863" y="4577374"/>
                <a:ext cx="975988" cy="975988"/>
              </a:xfrm>
              <a:prstGeom prst="rect">
                <a:avLst/>
              </a:prstGeom>
            </p:spPr>
          </p:pic>
          <p:sp>
            <p:nvSpPr>
              <p:cNvPr id="97" name="Rectangle 4">
                <a:extLst>
                  <a:ext uri="{FF2B5EF4-FFF2-40B4-BE49-F238E27FC236}">
                    <a16:creationId xmlns:a16="http://schemas.microsoft.com/office/drawing/2014/main" id="{7F8DF5D2-A06B-4076-87E1-2654F02D1ADF}"/>
                  </a:ext>
                </a:extLst>
              </p:cNvPr>
              <p:cNvSpPr/>
              <p:nvPr/>
            </p:nvSpPr>
            <p:spPr>
              <a:xfrm>
                <a:off x="6887709" y="4359508"/>
                <a:ext cx="3326638" cy="135453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103" name="矢印: 上下 102">
                <a:extLst>
                  <a:ext uri="{FF2B5EF4-FFF2-40B4-BE49-F238E27FC236}">
                    <a16:creationId xmlns:a16="http://schemas.microsoft.com/office/drawing/2014/main" id="{70B42A79-165C-4148-ACE7-6BE91C3976DB}"/>
                  </a:ext>
                </a:extLst>
              </p:cNvPr>
              <p:cNvSpPr/>
              <p:nvPr/>
            </p:nvSpPr>
            <p:spPr bwMode="auto">
              <a:xfrm rot="5400000">
                <a:off x="10143533" y="4814814"/>
                <a:ext cx="372704" cy="501108"/>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6">
                <a:extLst>
                  <a:ext uri="{FF2B5EF4-FFF2-40B4-BE49-F238E27FC236}">
                    <a16:creationId xmlns:a16="http://schemas.microsoft.com/office/drawing/2014/main" id="{ADCCE69A-B04A-4D75-8906-AD7AE142B9F7}"/>
                  </a:ext>
                </a:extLst>
              </p:cNvPr>
              <p:cNvSpPr/>
              <p:nvPr/>
            </p:nvSpPr>
            <p:spPr>
              <a:xfrm>
                <a:off x="8264319" y="3254917"/>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sp>
            <p:nvSpPr>
              <p:cNvPr id="91" name="矢印: 上下 90">
                <a:extLst>
                  <a:ext uri="{FF2B5EF4-FFF2-40B4-BE49-F238E27FC236}">
                    <a16:creationId xmlns:a16="http://schemas.microsoft.com/office/drawing/2014/main" id="{BA0A2D72-3ECA-4256-8667-01670A66D184}"/>
                  </a:ext>
                </a:extLst>
              </p:cNvPr>
              <p:cNvSpPr/>
              <p:nvPr/>
            </p:nvSpPr>
            <p:spPr bwMode="auto">
              <a:xfrm rot="10800000">
                <a:off x="11283777" y="2981727"/>
                <a:ext cx="300572" cy="1097678"/>
              </a:xfrm>
              <a:prstGeom prst="upDownArrow">
                <a:avLst>
                  <a:gd name="adj1" fmla="val 5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グループ化 18" descr="ONNX 形式で出力">
            <a:extLst>
              <a:ext uri="{FF2B5EF4-FFF2-40B4-BE49-F238E27FC236}">
                <a16:creationId xmlns:a16="http://schemas.microsoft.com/office/drawing/2014/main" id="{5C3051DD-BD3F-42BC-9399-B30752F2BFB7}"/>
              </a:ext>
            </a:extLst>
          </p:cNvPr>
          <p:cNvGrpSpPr/>
          <p:nvPr/>
        </p:nvGrpSpPr>
        <p:grpSpPr>
          <a:xfrm>
            <a:off x="2654591" y="1400383"/>
            <a:ext cx="2313227" cy="1352400"/>
            <a:chOff x="2707821" y="1427967"/>
            <a:chExt cx="2359612" cy="1379518"/>
          </a:xfrm>
        </p:grpSpPr>
        <p:sp>
          <p:nvSpPr>
            <p:cNvPr id="96" name="矢印: 右 95">
              <a:extLst>
                <a:ext uri="{FF2B5EF4-FFF2-40B4-BE49-F238E27FC236}">
                  <a16:creationId xmlns:a16="http://schemas.microsoft.com/office/drawing/2014/main" id="{5B054AEC-47BD-4774-8766-BC9554ACE316}"/>
                </a:ext>
              </a:extLst>
            </p:cNvPr>
            <p:cNvSpPr/>
            <p:nvPr/>
          </p:nvSpPr>
          <p:spPr bwMode="auto">
            <a:xfrm rot="10800000" flipH="1">
              <a:off x="2707821" y="2154448"/>
              <a:ext cx="1039041"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グループ化 110">
              <a:extLst>
                <a:ext uri="{FF2B5EF4-FFF2-40B4-BE49-F238E27FC236}">
                  <a16:creationId xmlns:a16="http://schemas.microsoft.com/office/drawing/2014/main" id="{983238C1-7AE7-43CD-B053-55D74F921B08}"/>
                </a:ext>
              </a:extLst>
            </p:cNvPr>
            <p:cNvGrpSpPr/>
            <p:nvPr/>
          </p:nvGrpSpPr>
          <p:grpSpPr>
            <a:xfrm>
              <a:off x="3639091" y="1427967"/>
              <a:ext cx="1428342" cy="1379518"/>
              <a:chOff x="3736848" y="1463896"/>
              <a:chExt cx="1428342" cy="1379518"/>
            </a:xfrm>
          </p:grpSpPr>
          <p:sp>
            <p:nvSpPr>
              <p:cNvPr id="112" name="Text Placeholder 2">
                <a:extLst>
                  <a:ext uri="{FF2B5EF4-FFF2-40B4-BE49-F238E27FC236}">
                    <a16:creationId xmlns:a16="http://schemas.microsoft.com/office/drawing/2014/main" id="{3FF1E47D-B8E2-4EB1-AA90-B9E4D382ABD0}"/>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3" name="図 112" descr="アプリケーションに組み込まれた ONNX モデル">
                <a:extLst>
                  <a:ext uri="{FF2B5EF4-FFF2-40B4-BE49-F238E27FC236}">
                    <a16:creationId xmlns:a16="http://schemas.microsoft.com/office/drawing/2014/main" id="{76EF25C0-1C45-43A5-B74E-73D78B1F5CCE}"/>
                  </a:ext>
                </a:extLst>
              </p:cNvPr>
              <p:cNvPicPr>
                <a:picLocks noChangeAspect="1"/>
              </p:cNvPicPr>
              <p:nvPr/>
            </p:nvPicPr>
            <p:blipFill>
              <a:blip r:embed="rId13"/>
              <a:stretch>
                <a:fillRect/>
              </a:stretch>
            </p:blipFill>
            <p:spPr>
              <a:xfrm>
                <a:off x="4027153" y="2025846"/>
                <a:ext cx="847731" cy="817568"/>
              </a:xfrm>
              <a:prstGeom prst="rect">
                <a:avLst/>
              </a:prstGeom>
            </p:spPr>
          </p:pic>
        </p:grpSp>
      </p:grpSp>
      <p:grpSp>
        <p:nvGrpSpPr>
          <p:cNvPr id="23" name="グループ化 22" descr="Visual Studio 2017 上で ONNX ファイルを追加">
            <a:extLst>
              <a:ext uri="{FF2B5EF4-FFF2-40B4-BE49-F238E27FC236}">
                <a16:creationId xmlns:a16="http://schemas.microsoft.com/office/drawing/2014/main" id="{FCF8C061-8678-467E-9826-EBF0D92FE57A}"/>
              </a:ext>
            </a:extLst>
          </p:cNvPr>
          <p:cNvGrpSpPr/>
          <p:nvPr/>
        </p:nvGrpSpPr>
        <p:grpSpPr>
          <a:xfrm>
            <a:off x="2784312" y="2825339"/>
            <a:ext cx="3399194" cy="1824604"/>
            <a:chOff x="2840142" y="2881496"/>
            <a:chExt cx="3467355" cy="1861191"/>
          </a:xfrm>
        </p:grpSpPr>
        <p:sp>
          <p:nvSpPr>
            <p:cNvPr id="88" name="Text Placeholder 2">
              <a:extLst>
                <a:ext uri="{FF2B5EF4-FFF2-40B4-BE49-F238E27FC236}">
                  <a16:creationId xmlns:a16="http://schemas.microsoft.com/office/drawing/2014/main" id="{AFE2C2EB-45F3-49F5-B049-D573A184188F}"/>
                </a:ext>
              </a:extLst>
            </p:cNvPr>
            <p:cNvSpPr txBox="1">
              <a:spLocks/>
            </p:cNvSpPr>
            <p:nvPr/>
          </p:nvSpPr>
          <p:spPr>
            <a:xfrm>
              <a:off x="2840142" y="4113028"/>
              <a:ext cx="3467355"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Visual Studio 2017</a:t>
              </a:r>
            </a:p>
          </p:txBody>
        </p:sp>
        <p:grpSp>
          <p:nvGrpSpPr>
            <p:cNvPr id="20" name="グループ化 19">
              <a:extLst>
                <a:ext uri="{FF2B5EF4-FFF2-40B4-BE49-F238E27FC236}">
                  <a16:creationId xmlns:a16="http://schemas.microsoft.com/office/drawing/2014/main" id="{9CA8F367-1632-48D0-AEE9-C359B817D704}"/>
                </a:ext>
              </a:extLst>
            </p:cNvPr>
            <p:cNvGrpSpPr/>
            <p:nvPr/>
          </p:nvGrpSpPr>
          <p:grpSpPr>
            <a:xfrm>
              <a:off x="3894460" y="2881496"/>
              <a:ext cx="783988" cy="1260937"/>
              <a:chOff x="3894460" y="2881496"/>
              <a:chExt cx="783988" cy="1260937"/>
            </a:xfrm>
          </p:grpSpPr>
          <p:pic>
            <p:nvPicPr>
              <p:cNvPr id="6" name="図 5" descr="Visual Studio 2017">
                <a:extLst>
                  <a:ext uri="{FF2B5EF4-FFF2-40B4-BE49-F238E27FC236}">
                    <a16:creationId xmlns:a16="http://schemas.microsoft.com/office/drawing/2014/main" id="{F3D66B54-786E-4D3D-B71C-106DB4D908CD}"/>
                  </a:ext>
                </a:extLst>
              </p:cNvPr>
              <p:cNvPicPr>
                <a:picLocks noChangeAspect="1"/>
              </p:cNvPicPr>
              <p:nvPr/>
            </p:nvPicPr>
            <p:blipFill>
              <a:blip r:embed="rId14"/>
              <a:stretch>
                <a:fillRect/>
              </a:stretch>
            </p:blipFill>
            <p:spPr>
              <a:xfrm>
                <a:off x="3894460" y="3352415"/>
                <a:ext cx="783988" cy="790018"/>
              </a:xfrm>
              <a:prstGeom prst="rect">
                <a:avLst/>
              </a:prstGeom>
            </p:spPr>
          </p:pic>
          <p:sp>
            <p:nvSpPr>
              <p:cNvPr id="114" name="矢印: 右 113">
                <a:extLst>
                  <a:ext uri="{FF2B5EF4-FFF2-40B4-BE49-F238E27FC236}">
                    <a16:creationId xmlns:a16="http://schemas.microsoft.com/office/drawing/2014/main" id="{05C7DBDC-CC9D-4257-9411-8AE6D6C3A727}"/>
                  </a:ext>
                </a:extLst>
              </p:cNvPr>
              <p:cNvSpPr/>
              <p:nvPr/>
            </p:nvSpPr>
            <p:spPr bwMode="auto">
              <a:xfrm rot="16200000" flipH="1">
                <a:off x="4119669" y="2945624"/>
                <a:ext cx="481673"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グループ化 20" descr="アプリケーションに ONNX ファイルを組み込む。ラッパークラスは Visual Studio がモデルに合わせて自動で生成する。">
            <a:extLst>
              <a:ext uri="{FF2B5EF4-FFF2-40B4-BE49-F238E27FC236}">
                <a16:creationId xmlns:a16="http://schemas.microsoft.com/office/drawing/2014/main" id="{31442CFF-E2B3-4898-BA78-3609ABEDC432}"/>
              </a:ext>
            </a:extLst>
          </p:cNvPr>
          <p:cNvGrpSpPr/>
          <p:nvPr/>
        </p:nvGrpSpPr>
        <p:grpSpPr>
          <a:xfrm>
            <a:off x="4762894" y="1388485"/>
            <a:ext cx="6945221" cy="2250951"/>
            <a:chOff x="4858399" y="1415830"/>
            <a:chExt cx="7084487" cy="2296087"/>
          </a:xfrm>
        </p:grpSpPr>
        <p:sp>
          <p:nvSpPr>
            <p:cNvPr id="102" name="Rectangle 4">
              <a:extLst>
                <a:ext uri="{FF2B5EF4-FFF2-40B4-BE49-F238E27FC236}">
                  <a16:creationId xmlns:a16="http://schemas.microsoft.com/office/drawing/2014/main" id="{814F9234-17EE-41E2-B851-6AADCC046205}"/>
                </a:ext>
              </a:extLst>
            </p:cNvPr>
            <p:cNvSpPr/>
            <p:nvPr/>
          </p:nvSpPr>
          <p:spPr>
            <a:xfrm>
              <a:off x="6088271" y="1543680"/>
              <a:ext cx="2836422" cy="129163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32" name="Rectangle 6">
              <a:extLst>
                <a:ext uri="{FF2B5EF4-FFF2-40B4-BE49-F238E27FC236}">
                  <a16:creationId xmlns:a16="http://schemas.microsoft.com/office/drawing/2014/main" id="{D51B2647-C212-4DFC-8A9C-68BCFA4731A3}"/>
                </a:ext>
              </a:extLst>
            </p:cNvPr>
            <p:cNvSpPr/>
            <p:nvPr/>
          </p:nvSpPr>
          <p:spPr>
            <a:xfrm>
              <a:off x="5944084" y="1469452"/>
              <a:ext cx="5998802" cy="145865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37" name="Text Placeholder 2">
              <a:extLst>
                <a:ext uri="{FF2B5EF4-FFF2-40B4-BE49-F238E27FC236}">
                  <a16:creationId xmlns:a16="http://schemas.microsoft.com/office/drawing/2014/main" id="{44A9579D-EAF2-464E-B576-C6F95E206EEB}"/>
                </a:ext>
              </a:extLst>
            </p:cNvPr>
            <p:cNvSpPr txBox="1">
              <a:spLocks/>
            </p:cNvSpPr>
            <p:nvPr/>
          </p:nvSpPr>
          <p:spPr>
            <a:xfrm>
              <a:off x="7684819" y="1415830"/>
              <a:ext cx="425806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pic>
          <p:nvPicPr>
            <p:cNvPr id="42" name="図 41" descr="入力データ, イヌの写真">
              <a:extLst>
                <a:ext uri="{FF2B5EF4-FFF2-40B4-BE49-F238E27FC236}">
                  <a16:creationId xmlns:a16="http://schemas.microsoft.com/office/drawing/2014/main" id="{E5446CCD-897D-4724-820D-FBD99DFDA805}"/>
                </a:ext>
              </a:extLst>
            </p:cNvPr>
            <p:cNvPicPr>
              <a:picLocks noChangeAspect="1"/>
            </p:cNvPicPr>
            <p:nvPr/>
          </p:nvPicPr>
          <p:blipFill>
            <a:blip r:embed="rId15"/>
            <a:stretch>
              <a:fillRect/>
            </a:stretch>
          </p:blipFill>
          <p:spPr>
            <a:xfrm>
              <a:off x="7649689" y="1591542"/>
              <a:ext cx="1229260" cy="1229260"/>
            </a:xfrm>
            <a:prstGeom prst="rect">
              <a:avLst/>
            </a:prstGeom>
          </p:spPr>
        </p:pic>
        <p:cxnSp>
          <p:nvCxnSpPr>
            <p:cNvPr id="8" name="直線矢印コネクタ 7">
              <a:extLst>
                <a:ext uri="{FF2B5EF4-FFF2-40B4-BE49-F238E27FC236}">
                  <a16:creationId xmlns:a16="http://schemas.microsoft.com/office/drawing/2014/main" id="{91CBE5F9-0652-43C9-9F74-A0985A872EA7}"/>
                </a:ext>
              </a:extLst>
            </p:cNvPr>
            <p:cNvCxnSpPr>
              <a:cxnSpLocks/>
            </p:cNvCxnSpPr>
            <p:nvPr/>
          </p:nvCxnSpPr>
          <p:spPr>
            <a:xfrm flipV="1">
              <a:off x="4858399" y="2833222"/>
              <a:ext cx="4549458" cy="87869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6">
              <a:extLst>
                <a:ext uri="{FF2B5EF4-FFF2-40B4-BE49-F238E27FC236}">
                  <a16:creationId xmlns:a16="http://schemas.microsoft.com/office/drawing/2014/main" id="{7C761A85-C23F-4266-9DB0-4FD571B65A47}"/>
                </a:ext>
              </a:extLst>
            </p:cNvPr>
            <p:cNvSpPr/>
            <p:nvPr/>
          </p:nvSpPr>
          <p:spPr>
            <a:xfrm>
              <a:off x="9171661" y="2201223"/>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grpSp>
          <p:nvGrpSpPr>
            <p:cNvPr id="5" name="グループ化 4">
              <a:extLst>
                <a:ext uri="{FF2B5EF4-FFF2-40B4-BE49-F238E27FC236}">
                  <a16:creationId xmlns:a16="http://schemas.microsoft.com/office/drawing/2014/main" id="{413826A0-8A90-4BFD-9682-068625BC1359}"/>
                </a:ext>
              </a:extLst>
            </p:cNvPr>
            <p:cNvGrpSpPr/>
            <p:nvPr/>
          </p:nvGrpSpPr>
          <p:grpSpPr>
            <a:xfrm>
              <a:off x="6100281" y="1427967"/>
              <a:ext cx="1428342" cy="1379518"/>
              <a:chOff x="3736848" y="1463896"/>
              <a:chExt cx="1428342" cy="1379518"/>
            </a:xfrm>
          </p:grpSpPr>
          <p:sp>
            <p:nvSpPr>
              <p:cNvPr id="109" name="Text Placeholder 2">
                <a:extLst>
                  <a:ext uri="{FF2B5EF4-FFF2-40B4-BE49-F238E27FC236}">
                    <a16:creationId xmlns:a16="http://schemas.microsoft.com/office/drawing/2014/main" id="{2334733E-622C-4F9E-8EBD-4ED69CC1EFF9}"/>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0" name="図 109" descr="アプリケーションに組み込まれた ONNX モデル">
                <a:extLst>
                  <a:ext uri="{FF2B5EF4-FFF2-40B4-BE49-F238E27FC236}">
                    <a16:creationId xmlns:a16="http://schemas.microsoft.com/office/drawing/2014/main" id="{EB75202C-60E2-4A18-B594-BE54F850322B}"/>
                  </a:ext>
                </a:extLst>
              </p:cNvPr>
              <p:cNvPicPr>
                <a:picLocks noChangeAspect="1"/>
              </p:cNvPicPr>
              <p:nvPr/>
            </p:nvPicPr>
            <p:blipFill>
              <a:blip r:embed="rId13"/>
              <a:stretch>
                <a:fillRect/>
              </a:stretch>
            </p:blipFill>
            <p:spPr>
              <a:xfrm>
                <a:off x="4027153" y="2025846"/>
                <a:ext cx="847731" cy="817568"/>
              </a:xfrm>
              <a:prstGeom prst="rect">
                <a:avLst/>
              </a:prstGeom>
            </p:spPr>
          </p:pic>
        </p:grpSp>
        <p:cxnSp>
          <p:nvCxnSpPr>
            <p:cNvPr id="115" name="直線矢印コネクタ 114">
              <a:extLst>
                <a:ext uri="{FF2B5EF4-FFF2-40B4-BE49-F238E27FC236}">
                  <a16:creationId xmlns:a16="http://schemas.microsoft.com/office/drawing/2014/main" id="{B57DE4C2-E09A-4D09-B89E-F4A01C8A071F}"/>
                </a:ext>
              </a:extLst>
            </p:cNvPr>
            <p:cNvCxnSpPr>
              <a:cxnSpLocks/>
            </p:cNvCxnSpPr>
            <p:nvPr/>
          </p:nvCxnSpPr>
          <p:spPr>
            <a:xfrm flipV="1">
              <a:off x="4858399" y="2655452"/>
              <a:ext cx="1554735" cy="105646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9163F6FC-ED63-4025-8018-34FFA8E39494}"/>
              </a:ext>
            </a:extLst>
          </p:cNvPr>
          <p:cNvSpPr/>
          <p:nvPr/>
        </p:nvSpPr>
        <p:spPr bwMode="auto">
          <a:xfrm>
            <a:off x="1218933" y="4927497"/>
            <a:ext cx="5266439" cy="1218143"/>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クラウド</a:t>
            </a:r>
            <a:r>
              <a:rPr lang="ja-JP" altLang="en-US" sz="3529" dirty="0">
                <a:gradFill>
                  <a:gsLst>
                    <a:gs pos="0">
                      <a:srgbClr val="FFFFFF"/>
                    </a:gs>
                    <a:gs pos="100000">
                      <a:srgbClr val="FFFFFF"/>
                    </a:gs>
                  </a:gsLst>
                  <a:lin ang="5400000" scaled="0"/>
                </a:gradFill>
                <a:latin typeface="+mn-ea"/>
                <a:cs typeface="Segoe UI" pitchFamily="34" charset="0"/>
              </a:rPr>
              <a:t>で学習した結果を</a:t>
            </a:r>
            <a:endParaRPr lang="en-US" altLang="ja-JP" sz="3529" dirty="0">
              <a:gradFill>
                <a:gsLst>
                  <a:gs pos="0">
                    <a:srgbClr val="FFFFFF"/>
                  </a:gs>
                  <a:gs pos="100000">
                    <a:srgbClr val="FFFFFF"/>
                  </a:gs>
                </a:gsLst>
                <a:lin ang="5400000" scaled="0"/>
              </a:gradFill>
              <a:latin typeface="+mn-ea"/>
              <a:cs typeface="Segoe UI" pitchFamily="34" charset="0"/>
            </a:endParaRPr>
          </a:p>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クライアント</a:t>
            </a:r>
            <a:r>
              <a:rPr lang="ja-JP" altLang="en-US" sz="3529" dirty="0">
                <a:gradFill>
                  <a:gsLst>
                    <a:gs pos="0">
                      <a:srgbClr val="FFFFFF"/>
                    </a:gs>
                    <a:gs pos="100000">
                      <a:srgbClr val="FFFFFF"/>
                    </a:gs>
                  </a:gsLst>
                  <a:lin ang="5400000" scaled="0"/>
                </a:gradFill>
                <a:latin typeface="+mn-ea"/>
                <a:cs typeface="Segoe UI" pitchFamily="34" charset="0"/>
              </a:rPr>
              <a:t>で利用する</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4160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en-US" altLang="ja-JP" dirty="0"/>
              <a:t>Windows ML </a:t>
            </a:r>
            <a:r>
              <a:rPr lang="ja-JP" altLang="en-US" dirty="0"/>
              <a:t>開発環境の要件</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Windows 10 April 2018 Update</a:t>
            </a:r>
          </a:p>
          <a:p>
            <a:pPr lvl="1"/>
            <a:r>
              <a:rPr lang="en-US" altLang="ja-JP" dirty="0">
                <a:hlinkClick r:id="rId4"/>
              </a:rPr>
              <a:t>https://www.microsoft.com/ja-jp/software-download/windows10</a:t>
            </a:r>
            <a:endParaRPr lang="en-US" altLang="ja-JP" dirty="0"/>
          </a:p>
          <a:p>
            <a:pPr lvl="1"/>
            <a:endParaRPr lang="en-US" altLang="ja-JP" dirty="0"/>
          </a:p>
          <a:p>
            <a:r>
              <a:rPr lang="en-US" altLang="ja-JP" dirty="0">
                <a:solidFill>
                  <a:schemeClr val="tx1"/>
                </a:solidFill>
              </a:rPr>
              <a:t>Windows 10 SDK for Windows 10, version 1803</a:t>
            </a:r>
          </a:p>
          <a:p>
            <a:pPr lvl="1"/>
            <a:r>
              <a:rPr lang="en-US" altLang="ja-JP" sz="2549" dirty="0">
                <a:hlinkClick r:id="rId5"/>
              </a:rPr>
              <a:t>https://developer.microsoft.com/ja-jp/windows/downloads/windows-10-sdk</a:t>
            </a:r>
            <a:endParaRPr lang="en-US" altLang="ja-JP" sz="2549" dirty="0"/>
          </a:p>
          <a:p>
            <a:pPr lvl="1"/>
            <a:endParaRPr lang="en-US" altLang="ja-JP" dirty="0"/>
          </a:p>
          <a:p>
            <a:r>
              <a:rPr lang="en-US" altLang="ja-JP" dirty="0">
                <a:solidFill>
                  <a:schemeClr val="tx1"/>
                </a:solidFill>
              </a:rPr>
              <a:t>Visual Studio 2017 Version 15.7</a:t>
            </a:r>
            <a:r>
              <a:rPr lang="ja-JP" altLang="en-US" dirty="0">
                <a:solidFill>
                  <a:schemeClr val="tx1"/>
                </a:solidFill>
              </a:rPr>
              <a:t> 以上</a:t>
            </a:r>
            <a:endParaRPr lang="en-US" altLang="ja-JP" dirty="0">
              <a:solidFill>
                <a:schemeClr val="tx1"/>
              </a:solidFill>
            </a:endParaRPr>
          </a:p>
          <a:p>
            <a:pPr lvl="1"/>
            <a:r>
              <a:rPr lang="en-US" altLang="ja-JP" dirty="0">
                <a:hlinkClick r:id="rId6"/>
              </a:rPr>
              <a:t>https://docs.microsoft.com/ja-jp/visualstudio/</a:t>
            </a:r>
            <a:endParaRPr lang="en-US" altLang="ja-JP" dirty="0"/>
          </a:p>
          <a:p>
            <a:pPr lvl="1"/>
            <a:endParaRPr lang="en-US" altLang="ja-JP" dirty="0"/>
          </a:p>
        </p:txBody>
      </p:sp>
    </p:spTree>
    <p:custDataLst>
      <p:tags r:id="rId1"/>
    </p:custDataLst>
    <p:extLst>
      <p:ext uri="{BB962C8B-B14F-4D97-AF65-F5344CB8AC3E}">
        <p14:creationId xmlns:p14="http://schemas.microsoft.com/office/powerpoint/2010/main" val="17278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(1)</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type="body" sz="quarter" idx="4294967295"/>
          </p:nvPr>
        </p:nvSpPr>
        <p:spPr>
          <a:xfrm>
            <a:off x="0" y="4549775"/>
            <a:ext cx="8926513" cy="1350963"/>
          </a:xfr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altLang="ja-JP" dirty="0">
                <a:solidFill>
                  <a:schemeClr val="bg1"/>
                </a:solidFill>
              </a:rPr>
              <a:t>Visual Studio 2017 </a:t>
            </a:r>
            <a:r>
              <a:rPr lang="ja-JP" altLang="en-US" dirty="0">
                <a:solidFill>
                  <a:schemeClr val="bg1"/>
                </a:solidFill>
              </a:rPr>
              <a:t>で</a:t>
            </a:r>
            <a:endParaRPr lang="en-US" altLang="ja-JP" dirty="0">
              <a:solidFill>
                <a:schemeClr val="bg1"/>
              </a:solidFill>
            </a:endParaRPr>
          </a:p>
          <a:p>
            <a:pPr algn="ctr"/>
            <a:r>
              <a:rPr lang="en-US" altLang="ja-JP" dirty="0">
                <a:solidFill>
                  <a:schemeClr val="bg1"/>
                </a:solidFill>
              </a:rPr>
              <a:t>Assets </a:t>
            </a:r>
            <a:r>
              <a:rPr lang="ja-JP" altLang="en-US" dirty="0">
                <a:solidFill>
                  <a:schemeClr val="bg1"/>
                </a:solidFill>
              </a:rPr>
              <a:t>に </a:t>
            </a:r>
            <a:r>
              <a:rPr lang="en-US" altLang="ja-JP" dirty="0">
                <a:solidFill>
                  <a:schemeClr val="bg1"/>
                </a:solidFill>
              </a:rPr>
              <a:t>ONNX </a:t>
            </a:r>
            <a:r>
              <a:rPr lang="ja-JP" altLang="en-US" dirty="0">
                <a:solidFill>
                  <a:schemeClr val="bg1"/>
                </a:solidFill>
              </a:rPr>
              <a:t>ファイルを追加</a:t>
            </a:r>
            <a:endParaRPr lang="en-US" altLang="ja-JP" dirty="0">
              <a:solidFill>
                <a:schemeClr val="bg1"/>
              </a:solidFill>
            </a:endParaRPr>
          </a:p>
          <a:p>
            <a:pPr lvl="1" algn="ctr"/>
            <a:endParaRPr lang="en-US" altLang="ja-JP" dirty="0">
              <a:solidFill>
                <a:schemeClr val="bg1"/>
              </a:solidFill>
            </a:endParaRPr>
          </a:p>
        </p:txBody>
      </p:sp>
      <p:grpSp>
        <p:nvGrpSpPr>
          <p:cNvPr id="7" name="グループ化 6" descr="Visual Studio 2017 のソリューションエクスプローラー。 Assets フォルダと MainPage.xaml">
            <a:extLst>
              <a:ext uri="{FF2B5EF4-FFF2-40B4-BE49-F238E27FC236}">
                <a16:creationId xmlns:a16="http://schemas.microsoft.com/office/drawing/2014/main" id="{71E00882-FDD3-4285-BFFE-011601EA81D3}"/>
              </a:ext>
            </a:extLst>
          </p:cNvPr>
          <p:cNvGrpSpPr/>
          <p:nvPr/>
        </p:nvGrpSpPr>
        <p:grpSpPr>
          <a:xfrm>
            <a:off x="1582625" y="1379411"/>
            <a:ext cx="3485506" cy="2997508"/>
            <a:chOff x="1614359" y="1406575"/>
            <a:chExt cx="3555398" cy="3057614"/>
          </a:xfrm>
        </p:grpSpPr>
        <p:pic>
          <p:nvPicPr>
            <p:cNvPr id="5" name="グラフィックス 4" descr="Assets フォルダ">
              <a:extLst>
                <a:ext uri="{FF2B5EF4-FFF2-40B4-BE49-F238E27FC236}">
                  <a16:creationId xmlns:a16="http://schemas.microsoft.com/office/drawing/2014/main" id="{6653B00E-D67C-4C8C-9529-00618298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522" y="1532352"/>
              <a:ext cx="620527" cy="620527"/>
            </a:xfrm>
            <a:prstGeom prst="rect">
              <a:avLst/>
            </a:prstGeom>
          </p:spPr>
        </p:pic>
        <p:sp>
          <p:nvSpPr>
            <p:cNvPr id="6" name="Text Placeholder 2">
              <a:extLst>
                <a:ext uri="{FF2B5EF4-FFF2-40B4-BE49-F238E27FC236}">
                  <a16:creationId xmlns:a16="http://schemas.microsoft.com/office/drawing/2014/main" id="{CCD3EB5B-31F4-4AB9-B250-8815FDD9513C}"/>
                </a:ext>
              </a:extLst>
            </p:cNvPr>
            <p:cNvSpPr txBox="1">
              <a:spLocks/>
            </p:cNvSpPr>
            <p:nvPr/>
          </p:nvSpPr>
          <p:spPr>
            <a:xfrm>
              <a:off x="2182841" y="1534766"/>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8" name="グラフィックス 7" descr="MainPage.xaml のファイル">
              <a:extLst>
                <a:ext uri="{FF2B5EF4-FFF2-40B4-BE49-F238E27FC236}">
                  <a16:creationId xmlns:a16="http://schemas.microsoft.com/office/drawing/2014/main" id="{BC700304-DD91-4129-AC1D-68C7F7C54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8522" y="2419565"/>
              <a:ext cx="620526" cy="620526"/>
            </a:xfrm>
            <a:prstGeom prst="rect">
              <a:avLst/>
            </a:prstGeom>
          </p:spPr>
        </p:pic>
        <p:sp>
          <p:nvSpPr>
            <p:cNvPr id="9" name="Text Placeholder 2">
              <a:extLst>
                <a:ext uri="{FF2B5EF4-FFF2-40B4-BE49-F238E27FC236}">
                  <a16:creationId xmlns:a16="http://schemas.microsoft.com/office/drawing/2014/main" id="{E527DEEC-9F78-4EA9-A7A0-95BCCB76E0E0}"/>
                </a:ext>
              </a:extLst>
            </p:cNvPr>
            <p:cNvSpPr txBox="1">
              <a:spLocks/>
            </p:cNvSpPr>
            <p:nvPr/>
          </p:nvSpPr>
          <p:spPr>
            <a:xfrm>
              <a:off x="2182841" y="2331474"/>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sp>
          <p:nvSpPr>
            <p:cNvPr id="25" name="Rectangle 4">
              <a:extLst>
                <a:ext uri="{FF2B5EF4-FFF2-40B4-BE49-F238E27FC236}">
                  <a16:creationId xmlns:a16="http://schemas.microsoft.com/office/drawing/2014/main" id="{5DDE4171-CD07-4D09-A084-2EFD6D1582F2}"/>
                </a:ext>
              </a:extLst>
            </p:cNvPr>
            <p:cNvSpPr/>
            <p:nvPr/>
          </p:nvSpPr>
          <p:spPr>
            <a:xfrm>
              <a:off x="1614359"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nvGrpSpPr>
          <p:cNvPr id="16" name="グループ化 15" descr="Assets フォルダに model.onnx を追加するとラッパークラスを実装した model.cs が自動で生成される。">
            <a:extLst>
              <a:ext uri="{FF2B5EF4-FFF2-40B4-BE49-F238E27FC236}">
                <a16:creationId xmlns:a16="http://schemas.microsoft.com/office/drawing/2014/main" id="{24487C85-0DE8-42AA-B103-CB9423FEC3C0}"/>
              </a:ext>
            </a:extLst>
          </p:cNvPr>
          <p:cNvGrpSpPr/>
          <p:nvPr/>
        </p:nvGrpSpPr>
        <p:grpSpPr>
          <a:xfrm>
            <a:off x="5480306" y="1379411"/>
            <a:ext cx="5129069" cy="2997508"/>
            <a:chOff x="5590197" y="1406575"/>
            <a:chExt cx="5231918" cy="3057614"/>
          </a:xfrm>
        </p:grpSpPr>
        <p:pic>
          <p:nvPicPr>
            <p:cNvPr id="12" name="グラフィックス 11" descr="Assets フォルダ">
              <a:extLst>
                <a:ext uri="{FF2B5EF4-FFF2-40B4-BE49-F238E27FC236}">
                  <a16:creationId xmlns:a16="http://schemas.microsoft.com/office/drawing/2014/main" id="{3BA71EEA-900E-4310-A76C-B041F45FA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4761" y="1529938"/>
              <a:ext cx="620527" cy="620527"/>
            </a:xfrm>
            <a:prstGeom prst="rect">
              <a:avLst/>
            </a:prstGeom>
          </p:spPr>
        </p:pic>
        <p:sp>
          <p:nvSpPr>
            <p:cNvPr id="13" name="Text Placeholder 2">
              <a:extLst>
                <a:ext uri="{FF2B5EF4-FFF2-40B4-BE49-F238E27FC236}">
                  <a16:creationId xmlns:a16="http://schemas.microsoft.com/office/drawing/2014/main" id="{3B1D32B8-CF73-4BC4-84EA-C06EB93A5014}"/>
                </a:ext>
              </a:extLst>
            </p:cNvPr>
            <p:cNvSpPr txBox="1">
              <a:spLocks/>
            </p:cNvSpPr>
            <p:nvPr/>
          </p:nvSpPr>
          <p:spPr>
            <a:xfrm>
              <a:off x="7749080" y="1532352"/>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14" name="グラフィックス 13" descr="MainPage.xaml のファイル">
              <a:extLst>
                <a:ext uri="{FF2B5EF4-FFF2-40B4-BE49-F238E27FC236}">
                  <a16:creationId xmlns:a16="http://schemas.microsoft.com/office/drawing/2014/main" id="{215B5A74-5424-4DAB-9D6E-BAF2E4CF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61" y="3750628"/>
              <a:ext cx="620526" cy="620526"/>
            </a:xfrm>
            <a:prstGeom prst="rect">
              <a:avLst/>
            </a:prstGeom>
          </p:spPr>
        </p:pic>
        <p:sp>
          <p:nvSpPr>
            <p:cNvPr id="15" name="Text Placeholder 2">
              <a:extLst>
                <a:ext uri="{FF2B5EF4-FFF2-40B4-BE49-F238E27FC236}">
                  <a16:creationId xmlns:a16="http://schemas.microsoft.com/office/drawing/2014/main" id="{350D5092-F10C-4A7D-A472-E0312E482A9A}"/>
                </a:ext>
              </a:extLst>
            </p:cNvPr>
            <p:cNvSpPr txBox="1">
              <a:spLocks/>
            </p:cNvSpPr>
            <p:nvPr/>
          </p:nvSpPr>
          <p:spPr>
            <a:xfrm>
              <a:off x="7749080" y="3662537"/>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pic>
          <p:nvPicPr>
            <p:cNvPr id="17" name="グラフィックス 16" descr="Model.onnx のファイル">
              <a:extLst>
                <a:ext uri="{FF2B5EF4-FFF2-40B4-BE49-F238E27FC236}">
                  <a16:creationId xmlns:a16="http://schemas.microsoft.com/office/drawing/2014/main" id="{D9B4B227-C84C-4009-B18D-6C0B0E7C9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995" y="2322197"/>
              <a:ext cx="620526" cy="620526"/>
            </a:xfrm>
            <a:prstGeom prst="rect">
              <a:avLst/>
            </a:prstGeom>
          </p:spPr>
        </p:pic>
        <p:sp>
          <p:nvSpPr>
            <p:cNvPr id="22" name="Text Placeholder 2">
              <a:extLst>
                <a:ext uri="{FF2B5EF4-FFF2-40B4-BE49-F238E27FC236}">
                  <a16:creationId xmlns:a16="http://schemas.microsoft.com/office/drawing/2014/main" id="{15C45226-0177-491C-B9CE-1001AE25E6F2}"/>
                </a:ext>
              </a:extLst>
            </p:cNvPr>
            <p:cNvSpPr txBox="1">
              <a:spLocks/>
            </p:cNvSpPr>
            <p:nvPr/>
          </p:nvSpPr>
          <p:spPr>
            <a:xfrm>
              <a:off x="8499045" y="227255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model.onnx</a:t>
              </a:r>
              <a:endParaRPr lang="en-US" altLang="ja-JP" sz="2745" dirty="0">
                <a:solidFill>
                  <a:schemeClr val="accent2"/>
                </a:solidFill>
                <a:latin typeface="+mn-lt"/>
              </a:endParaRPr>
            </a:p>
          </p:txBody>
        </p:sp>
        <p:sp>
          <p:nvSpPr>
            <p:cNvPr id="24" name="Text Placeholder 2">
              <a:extLst>
                <a:ext uri="{FF2B5EF4-FFF2-40B4-BE49-F238E27FC236}">
                  <a16:creationId xmlns:a16="http://schemas.microsoft.com/office/drawing/2014/main" id="{9D1316C3-E405-4E61-AEE2-B04AB450ECDC}"/>
                </a:ext>
              </a:extLst>
            </p:cNvPr>
            <p:cNvSpPr txBox="1">
              <a:spLocks/>
            </p:cNvSpPr>
            <p:nvPr/>
          </p:nvSpPr>
          <p:spPr>
            <a:xfrm>
              <a:off x="7746811" y="294272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model.cs</a:t>
              </a:r>
              <a:endParaRPr lang="en-US" altLang="ja-JP" sz="2745" dirty="0">
                <a:solidFill>
                  <a:schemeClr val="accent2"/>
                </a:solidFill>
                <a:latin typeface="+mn-lt"/>
              </a:endParaRPr>
            </a:p>
          </p:txBody>
        </p:sp>
        <p:sp>
          <p:nvSpPr>
            <p:cNvPr id="26" name="Rectangle 4">
              <a:extLst>
                <a:ext uri="{FF2B5EF4-FFF2-40B4-BE49-F238E27FC236}">
                  <a16:creationId xmlns:a16="http://schemas.microsoft.com/office/drawing/2014/main" id="{B3359873-F805-49D6-8C28-0B79CC23CE5A}"/>
                </a:ext>
              </a:extLst>
            </p:cNvPr>
            <p:cNvSpPr/>
            <p:nvPr/>
          </p:nvSpPr>
          <p:spPr>
            <a:xfrm>
              <a:off x="7130647"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27" name="矢印: 右 26">
              <a:extLst>
                <a:ext uri="{FF2B5EF4-FFF2-40B4-BE49-F238E27FC236}">
                  <a16:creationId xmlns:a16="http://schemas.microsoft.com/office/drawing/2014/main" id="{034E583D-DAB9-4B99-82E5-201EBB387149}"/>
                </a:ext>
              </a:extLst>
            </p:cNvPr>
            <p:cNvSpPr/>
            <p:nvPr/>
          </p:nvSpPr>
          <p:spPr bwMode="auto">
            <a:xfrm>
              <a:off x="5590197" y="2722337"/>
              <a:ext cx="1120010" cy="35341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グラフィックス 27" descr="model.cs のファイル">
              <a:extLst>
                <a:ext uri="{FF2B5EF4-FFF2-40B4-BE49-F238E27FC236}">
                  <a16:creationId xmlns:a16="http://schemas.microsoft.com/office/drawing/2014/main" id="{EB3B3207-B0BE-4BBA-A39D-E0166BE51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2355" y="3001243"/>
              <a:ext cx="620526" cy="620526"/>
            </a:xfrm>
            <a:prstGeom prst="rect">
              <a:avLst/>
            </a:prstGeom>
          </p:spPr>
        </p:pic>
      </p:grpSp>
    </p:spTree>
    <p:custDataLst>
      <p:tags r:id="rId1"/>
    </p:custDataLst>
    <p:extLst>
      <p:ext uri="{BB962C8B-B14F-4D97-AF65-F5344CB8AC3E}">
        <p14:creationId xmlns:p14="http://schemas.microsoft.com/office/powerpoint/2010/main" val="33634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(2)</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rgbClr val="272727"/>
                </a:solidFill>
              </a:rPr>
              <a:t>SDK </a:t>
            </a:r>
            <a:r>
              <a:rPr lang="ja-JP" altLang="en-US" dirty="0">
                <a:solidFill>
                  <a:srgbClr val="272727"/>
                </a:solidFill>
              </a:rPr>
              <a:t>の付属のコマンドラインツール </a:t>
            </a:r>
            <a:r>
              <a:rPr lang="en-US" altLang="ja-JP" dirty="0">
                <a:solidFill>
                  <a:srgbClr val="272727"/>
                </a:solidFill>
              </a:rPr>
              <a:t>mlgen.exe</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INPUT-FILE -l LANGUAGE -n NAMESPACE [-o OUTPUT-FILE]</a:t>
            </a:r>
          </a:p>
          <a:p>
            <a:endParaRPr lang="en-US" altLang="ja-JP" dirty="0">
              <a:solidFill>
                <a:srgbClr val="272727"/>
              </a:solidFill>
            </a:endParaRPr>
          </a:p>
          <a:p>
            <a:r>
              <a:rPr lang="en-US" altLang="ja-JP" dirty="0">
                <a:solidFill>
                  <a:srgbClr val="272727"/>
                </a:solidFill>
              </a:rPr>
              <a:t>(</a:t>
            </a:r>
            <a:r>
              <a:rPr lang="ja-JP" altLang="en-US" dirty="0">
                <a:solidFill>
                  <a:srgbClr val="272727"/>
                </a:solidFill>
              </a:rPr>
              <a:t>例</a:t>
            </a:r>
            <a:r>
              <a:rPr lang="en-US" altLang="ja-JP" dirty="0">
                <a:solidFill>
                  <a:srgbClr val="272727"/>
                </a:solidFill>
              </a:rPr>
              <a:t>) C# </a:t>
            </a:r>
            <a:r>
              <a:rPr lang="ja-JP" altLang="en-US" dirty="0">
                <a:solidFill>
                  <a:srgbClr val="272727"/>
                </a:solidFill>
              </a:rPr>
              <a:t>の場合</a:t>
            </a:r>
            <a:r>
              <a:rPr lang="en-US" altLang="ja-JP" dirty="0">
                <a:solidFill>
                  <a:srgbClr val="272727"/>
                </a:solidFill>
              </a:rPr>
              <a:t>:</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a:t>
            </a:r>
            <a:r>
              <a:rPr lang="en-US" altLang="ja-JP" dirty="0" err="1">
                <a:solidFill>
                  <a:srgbClr val="272727"/>
                </a:solidFill>
              </a:rPr>
              <a:t>model.onnx</a:t>
            </a:r>
            <a:r>
              <a:rPr lang="en-US" altLang="ja-JP" dirty="0">
                <a:solidFill>
                  <a:srgbClr val="272727"/>
                </a:solidFill>
              </a:rPr>
              <a:t> -l CS -n </a:t>
            </a:r>
            <a:r>
              <a:rPr lang="en-US" altLang="ja-JP" dirty="0" err="1">
                <a:solidFill>
                  <a:srgbClr val="272727"/>
                </a:solidFill>
              </a:rPr>
              <a:t>WindowsMLDemo</a:t>
            </a:r>
            <a:r>
              <a:rPr lang="en-US" altLang="ja-JP" dirty="0">
                <a:solidFill>
                  <a:srgbClr val="272727"/>
                </a:solidFill>
              </a:rPr>
              <a:t> -o </a:t>
            </a:r>
            <a:r>
              <a:rPr lang="en-US" altLang="ja-JP" dirty="0" err="1">
                <a:solidFill>
                  <a:srgbClr val="272727"/>
                </a:solidFill>
              </a:rPr>
              <a:t>model.cs</a:t>
            </a:r>
            <a:endParaRPr lang="en-US" altLang="ja-JP" dirty="0">
              <a:solidFill>
                <a:srgbClr val="272727"/>
              </a:solidFill>
            </a:endParaRPr>
          </a:p>
        </p:txBody>
      </p:sp>
    </p:spTree>
    <p:custDataLst>
      <p:tags r:id="rId1"/>
    </p:custDataLst>
    <p:extLst>
      <p:ext uri="{BB962C8B-B14F-4D97-AF65-F5344CB8AC3E}">
        <p14:creationId xmlns:p14="http://schemas.microsoft.com/office/powerpoint/2010/main" val="281647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コンピューター, 電子機器, 座っている が含まれている画像&#10;&#10;高い精度で生成された説明">
            <a:extLst>
              <a:ext uri="{FF2B5EF4-FFF2-40B4-BE49-F238E27FC236}">
                <a16:creationId xmlns:a16="http://schemas.microsoft.com/office/drawing/2014/main" id="{452065B5-CA35-4337-AC94-AFA015F3CA3E}"/>
              </a:ext>
            </a:extLst>
          </p:cNvPr>
          <p:cNvPicPr>
            <a:picLocks noChangeAspect="1"/>
          </p:cNvPicPr>
          <p:nvPr/>
        </p:nvPicPr>
        <p:blipFill>
          <a:blip r:embed="rId4">
            <a:grayscl/>
          </a:blip>
          <a:stretch>
            <a:fillRect/>
          </a:stretch>
        </p:blipFill>
        <p:spPr>
          <a:xfrm>
            <a:off x="864" y="-1"/>
            <a:ext cx="12191136" cy="6857515"/>
          </a:xfrm>
          <a:prstGeom prst="rect">
            <a:avLst/>
          </a:prstGeom>
        </p:spPr>
      </p:pic>
      <p:sp>
        <p:nvSpPr>
          <p:cNvPr id="14" name="正方形/長方形 13">
            <a:extLst>
              <a:ext uri="{FF2B5EF4-FFF2-40B4-BE49-F238E27FC236}">
                <a16:creationId xmlns:a16="http://schemas.microsoft.com/office/drawing/2014/main" id="{04F57FFD-2113-472E-A91F-01EA6EEBEC2F}"/>
              </a:ext>
            </a:extLst>
          </p:cNvPr>
          <p:cNvSpPr/>
          <p:nvPr/>
        </p:nvSpPr>
        <p:spPr bwMode="auto">
          <a:xfrm>
            <a:off x="1761561" y="1559874"/>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モデルをロードする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5" name="正方形/長方形 4">
            <a:extLst>
              <a:ext uri="{FF2B5EF4-FFF2-40B4-BE49-F238E27FC236}">
                <a16:creationId xmlns:a16="http://schemas.microsoft.com/office/drawing/2014/main" id="{FA80D551-B607-4240-AFA6-4CE3F1342958}"/>
              </a:ext>
            </a:extLst>
          </p:cNvPr>
          <p:cNvSpPr/>
          <p:nvPr/>
        </p:nvSpPr>
        <p:spPr bwMode="auto">
          <a:xfrm>
            <a:off x="1761561" y="3251265"/>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入力を設定する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6" name="正方形/長方形 5">
            <a:extLst>
              <a:ext uri="{FF2B5EF4-FFF2-40B4-BE49-F238E27FC236}">
                <a16:creationId xmlns:a16="http://schemas.microsoft.com/office/drawing/2014/main" id="{2D717E61-54AD-4D1D-8091-EFD544ED6095}"/>
              </a:ext>
            </a:extLst>
          </p:cNvPr>
          <p:cNvSpPr/>
          <p:nvPr/>
        </p:nvSpPr>
        <p:spPr bwMode="auto">
          <a:xfrm>
            <a:off x="1761561" y="4942658"/>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推論を実行する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7" name="タイトル 1">
            <a:extLst>
              <a:ext uri="{FF2B5EF4-FFF2-40B4-BE49-F238E27FC236}">
                <a16:creationId xmlns:a16="http://schemas.microsoft.com/office/drawing/2014/main" id="{89B1704A-0FB1-4882-BED2-D08E2E9A133C}"/>
              </a:ext>
            </a:extLst>
          </p:cNvPr>
          <p:cNvSpPr>
            <a:spLocks noGrp="1"/>
          </p:cNvSpPr>
          <p:nvPr>
            <p:ph type="title" idx="4294967295"/>
          </p:nvPr>
        </p:nvSpPr>
        <p:spPr>
          <a:xfrm>
            <a:off x="1761561" y="400306"/>
            <a:ext cx="8667750" cy="733425"/>
          </a:xfr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2" fontAlgn="base">
              <a:spcAft>
                <a:spcPct val="0"/>
              </a:spcAft>
            </a:pPr>
            <a:r>
              <a:rPr lang="ja-JP" altLang="en-US" sz="5294" dirty="0">
                <a:gradFill>
                  <a:gsLst>
                    <a:gs pos="0">
                      <a:srgbClr val="FFFFFF"/>
                    </a:gs>
                    <a:gs pos="100000">
                      <a:srgbClr val="FFFFFF"/>
                    </a:gs>
                  </a:gsLst>
                  <a:lin ang="5400000" scaled="0"/>
                </a:gradFill>
                <a:latin typeface="+mn-ea"/>
                <a:ea typeface="+mn-ea"/>
                <a:cs typeface="Segoe UI" pitchFamily="34" charset="0"/>
              </a:rPr>
              <a:t>推論に必要な実装</a:t>
            </a:r>
            <a:endParaRPr lang="en-US" altLang="ja-JP" sz="5294" dirty="0">
              <a:gradFill>
                <a:gsLst>
                  <a:gs pos="0">
                    <a:srgbClr val="FFFFFF"/>
                  </a:gs>
                  <a:gs pos="100000">
                    <a:srgbClr val="FFFFFF"/>
                  </a:gs>
                </a:gsLst>
                <a:lin ang="5400000" scaled="0"/>
              </a:gradFill>
              <a:latin typeface="+mn-ea"/>
              <a:ea typeface="+mn-ea"/>
              <a:cs typeface="Segoe UI" pitchFamily="34" charset="0"/>
            </a:endParaRPr>
          </a:p>
        </p:txBody>
      </p:sp>
    </p:spTree>
    <p:custDataLst>
      <p:tags r:id="rId1"/>
    </p:custDataLst>
    <p:extLst>
      <p:ext uri="{BB962C8B-B14F-4D97-AF65-F5344CB8AC3E}">
        <p14:creationId xmlns:p14="http://schemas.microsoft.com/office/powerpoint/2010/main" val="262812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ja-JP" altLang="en-US" dirty="0"/>
              <a:t>サンプルで学ぶ </a:t>
            </a:r>
            <a:r>
              <a:rPr kumimoji="1" lang="en-US" altLang="ja-JP" dirty="0"/>
              <a:t>Windows ML</a:t>
            </a:r>
            <a:r>
              <a:rPr lang="ja-JP" altLang="en-US" dirty="0"/>
              <a:t> 開発実践</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MNIST: </a:t>
            </a:r>
            <a:r>
              <a:rPr lang="ja-JP" altLang="en-US" dirty="0">
                <a:solidFill>
                  <a:schemeClr val="tx1"/>
                </a:solidFill>
              </a:rPr>
              <a:t>手書き文字認識を行う </a:t>
            </a:r>
            <a:r>
              <a:rPr lang="en-US" altLang="ja-JP" dirty="0">
                <a:solidFill>
                  <a:schemeClr val="tx1"/>
                </a:solidFill>
              </a:rPr>
              <a:t>UWP </a:t>
            </a:r>
            <a:r>
              <a:rPr lang="ja-JP" altLang="en-US" dirty="0">
                <a:solidFill>
                  <a:schemeClr val="tx1"/>
                </a:solidFill>
              </a:rPr>
              <a:t>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gradFill>
                <a:gsLst>
                  <a:gs pos="1250">
                    <a:schemeClr val="tx2"/>
                  </a:gs>
                  <a:gs pos="99000">
                    <a:schemeClr val="tx2"/>
                  </a:gs>
                </a:gsLst>
                <a:lin ang="5400000" scaled="0"/>
              </a:gradFill>
            </a:endParaRPr>
          </a:p>
          <a:p>
            <a:pPr lvl="1"/>
            <a:endParaRPr lang="en-US" altLang="ja-JP" dirty="0">
              <a:solidFill>
                <a:schemeClr val="accent1"/>
              </a:solidFill>
            </a:endParaRPr>
          </a:p>
          <a:p>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2</a:t>
            </a:r>
            <a:r>
              <a:rPr lang="ja-JP" altLang="en-US" dirty="0">
                <a:solidFill>
                  <a:schemeClr val="tx1"/>
                </a:solidFill>
              </a:rPr>
              <a:t>種類のサンプル</a:t>
            </a:r>
            <a:endParaRPr lang="en-US" altLang="ja-JP" dirty="0">
              <a:solidFill>
                <a:schemeClr val="tx1"/>
              </a:solidFill>
            </a:endParaRPr>
          </a:p>
          <a:p>
            <a:pPr lvl="1"/>
            <a:r>
              <a:rPr lang="en-US" altLang="ja-JP" dirty="0"/>
              <a:t>1. </a:t>
            </a:r>
            <a:r>
              <a:rPr lang="ja-JP" altLang="en-US" dirty="0"/>
              <a:t>完成品</a:t>
            </a:r>
            <a:endParaRPr lang="en-US" altLang="ja-JP" dirty="0"/>
          </a:p>
          <a:p>
            <a:pPr lvl="1"/>
            <a:r>
              <a:rPr lang="en-US" altLang="ja-JP" u="sng" dirty="0"/>
              <a:t>2.</a:t>
            </a:r>
            <a:r>
              <a:rPr lang="ja-JP" altLang="en-US" u="sng" dirty="0"/>
              <a:t> </a:t>
            </a:r>
            <a:r>
              <a:rPr lang="en-US" altLang="ja-JP" u="sng" dirty="0"/>
              <a:t>UI </a:t>
            </a:r>
            <a:r>
              <a:rPr lang="ja-JP" altLang="en-US" u="sng" dirty="0"/>
              <a:t>のみ実装済み</a:t>
            </a:r>
            <a:endParaRPr lang="en-US" altLang="ja-JP" dirty="0"/>
          </a:p>
        </p:txBody>
      </p:sp>
      <p:pic>
        <p:nvPicPr>
          <p:cNvPr id="5" name="図 4" descr="手書きの数字6">
            <a:extLst>
              <a:ext uri="{FF2B5EF4-FFF2-40B4-BE49-F238E27FC236}">
                <a16:creationId xmlns:a16="http://schemas.microsoft.com/office/drawing/2014/main" id="{9E5B36BA-76FC-49B7-8EF8-040EF80AFD37}"/>
              </a:ext>
            </a:extLst>
          </p:cNvPr>
          <p:cNvPicPr>
            <a:picLocks noChangeAspect="1"/>
          </p:cNvPicPr>
          <p:nvPr/>
        </p:nvPicPr>
        <p:blipFill>
          <a:blip r:embed="rId5"/>
          <a:stretch>
            <a:fillRect/>
          </a:stretch>
        </p:blipFill>
        <p:spPr>
          <a:xfrm>
            <a:off x="4184215" y="2813395"/>
            <a:ext cx="1623717" cy="1623717"/>
          </a:xfrm>
          <a:prstGeom prst="rect">
            <a:avLst/>
          </a:prstGeom>
        </p:spPr>
      </p:pic>
      <p:grpSp>
        <p:nvGrpSpPr>
          <p:cNvPr id="8" name="グループ化 7" descr="手書きの数字を認識">
            <a:extLst>
              <a:ext uri="{FF2B5EF4-FFF2-40B4-BE49-F238E27FC236}">
                <a16:creationId xmlns:a16="http://schemas.microsoft.com/office/drawing/2014/main" id="{5F13AAD4-8B4E-4817-BF8E-8627E673E1F9}"/>
              </a:ext>
            </a:extLst>
          </p:cNvPr>
          <p:cNvGrpSpPr/>
          <p:nvPr/>
        </p:nvGrpSpPr>
        <p:grpSpPr>
          <a:xfrm>
            <a:off x="6023992" y="2813395"/>
            <a:ext cx="2284969" cy="1623717"/>
            <a:chOff x="6802939" y="2722653"/>
            <a:chExt cx="2942533" cy="2090987"/>
          </a:xfrm>
        </p:grpSpPr>
        <p:sp>
          <p:nvSpPr>
            <p:cNvPr id="6" name="正方形/長方形 5" descr="認識された数字6">
              <a:extLst>
                <a:ext uri="{FF2B5EF4-FFF2-40B4-BE49-F238E27FC236}">
                  <a16:creationId xmlns:a16="http://schemas.microsoft.com/office/drawing/2014/main" id="{54D1547D-36F3-488B-8799-8F93DAFCE925}"/>
                </a:ext>
              </a:extLst>
            </p:cNvPr>
            <p:cNvSpPr/>
            <p:nvPr/>
          </p:nvSpPr>
          <p:spPr bwMode="auto">
            <a:xfrm>
              <a:off x="7654485" y="2722653"/>
              <a:ext cx="2090987" cy="20909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1273" dirty="0">
                  <a:gradFill>
                    <a:gsLst>
                      <a:gs pos="0">
                        <a:srgbClr val="FFFFFF"/>
                      </a:gs>
                      <a:gs pos="100000">
                        <a:srgbClr val="FFFFFF"/>
                      </a:gs>
                    </a:gsLst>
                    <a:lin ang="5400000" scaled="0"/>
                  </a:gradFill>
                  <a:cs typeface="Segoe UI" pitchFamily="34" charset="0"/>
                </a:rPr>
                <a:t>６</a:t>
              </a:r>
              <a:endParaRPr lang="en-US" altLang="ja-JP" sz="11273"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FDA5AEB3-F1F0-460B-A0A4-570549A7C77F}"/>
                </a:ext>
              </a:extLst>
            </p:cNvPr>
            <p:cNvSpPr/>
            <p:nvPr/>
          </p:nvSpPr>
          <p:spPr bwMode="auto">
            <a:xfrm>
              <a:off x="6802939" y="3476357"/>
              <a:ext cx="553366" cy="609600"/>
            </a:xfrm>
            <a:prstGeom prst="rightArrow">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25673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自動生成されるラッパークラスは</a:t>
            </a:r>
            <a:r>
              <a:rPr lang="en-US" altLang="ja-JP" dirty="0"/>
              <a:t>3</a:t>
            </a:r>
            <a:r>
              <a:rPr lang="ja-JP" altLang="en-US" dirty="0"/>
              <a:t>種類</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4705" dirty="0">
                <a:solidFill>
                  <a:schemeClr val="accent1"/>
                </a:solidFill>
              </a:rPr>
              <a:t>//</a:t>
            </a:r>
            <a:r>
              <a:rPr lang="ja-JP" altLang="en-US" sz="4705" dirty="0">
                <a:solidFill>
                  <a:schemeClr val="accent1"/>
                </a:solidFill>
              </a:rPr>
              <a:t>モデルの読み込みと推論</a:t>
            </a:r>
            <a:endParaRPr lang="en-US" altLang="ja-JP" sz="4705" dirty="0">
              <a:solidFill>
                <a:schemeClr val="accent1"/>
              </a:solidFill>
            </a:endParaRPr>
          </a:p>
          <a:p>
            <a:r>
              <a:rPr lang="en-US" altLang="ja-JP" sz="4705" dirty="0" err="1">
                <a:solidFill>
                  <a:schemeClr val="accent2"/>
                </a:solidFill>
              </a:rPr>
              <a:t>MNISTModel</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入力</a:t>
            </a:r>
            <a:endParaRPr lang="en-US" altLang="ja-JP" sz="4705" dirty="0">
              <a:solidFill>
                <a:schemeClr val="accent1"/>
              </a:solidFill>
            </a:endParaRPr>
          </a:p>
          <a:p>
            <a:r>
              <a:rPr lang="en-US" altLang="ja-JP" sz="4705" dirty="0" err="1">
                <a:solidFill>
                  <a:schemeClr val="accent2"/>
                </a:solidFill>
              </a:rPr>
              <a:t>MNISTModelInput</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出力</a:t>
            </a:r>
            <a:endParaRPr lang="en-US" altLang="ja-JP" sz="4705" dirty="0">
              <a:solidFill>
                <a:schemeClr val="accent1"/>
              </a:solidFill>
            </a:endParaRPr>
          </a:p>
          <a:p>
            <a:r>
              <a:rPr lang="en-US" altLang="ja-JP" sz="4705" dirty="0" err="1">
                <a:solidFill>
                  <a:schemeClr val="accent2"/>
                </a:solidFill>
              </a:rPr>
              <a:t>MNISTModelOutput</a:t>
            </a:r>
            <a:endParaRPr lang="en-US" altLang="ja-JP" sz="4705" dirty="0">
              <a:solidFill>
                <a:schemeClr val="accent2"/>
              </a:solidFill>
            </a:endParaRPr>
          </a:p>
        </p:txBody>
      </p:sp>
    </p:spTree>
    <p:custDataLst>
      <p:tags r:id="rId1"/>
    </p:custDataLst>
    <p:extLst>
      <p:ext uri="{BB962C8B-B14F-4D97-AF65-F5344CB8AC3E}">
        <p14:creationId xmlns:p14="http://schemas.microsoft.com/office/powerpoint/2010/main" val="35551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クラスの入力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MNISTModelInput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public </a:t>
            </a:r>
            <a:r>
              <a:rPr lang="en-US" altLang="ja-JP" sz="2941" dirty="0" err="1">
                <a:solidFill>
                  <a:schemeClr val="accent3"/>
                </a:solidFill>
              </a:rPr>
              <a:t>VideoFrame</a:t>
            </a:r>
            <a:r>
              <a:rPr lang="en-US" altLang="ja-JP" sz="2941" dirty="0">
                <a:solidFill>
                  <a:schemeClr val="tx1"/>
                </a:solidFill>
              </a:rPr>
              <a:t> Input3 { get; set; }</a:t>
            </a:r>
          </a:p>
          <a:p>
            <a:r>
              <a:rPr lang="en-US" altLang="ja-JP" sz="2941" dirty="0">
                <a:solidFill>
                  <a:schemeClr val="tx1"/>
                </a:solidFill>
              </a:rPr>
              <a:t>}</a:t>
            </a:r>
          </a:p>
        </p:txBody>
      </p:sp>
      <p:grpSp>
        <p:nvGrpSpPr>
          <p:cNvPr id="5" name="グループ化 4" descr="VideoFrame なので画像が入力になる">
            <a:extLst>
              <a:ext uri="{FF2B5EF4-FFF2-40B4-BE49-F238E27FC236}">
                <a16:creationId xmlns:a16="http://schemas.microsoft.com/office/drawing/2014/main" id="{FAFD7D05-5A0B-4F05-B15F-ABA910C6258B}"/>
              </a:ext>
            </a:extLst>
          </p:cNvPr>
          <p:cNvGrpSpPr/>
          <p:nvPr/>
        </p:nvGrpSpPr>
        <p:grpSpPr>
          <a:xfrm>
            <a:off x="1133835" y="2792131"/>
            <a:ext cx="4300824" cy="1409463"/>
            <a:chOff x="1639456" y="4038454"/>
            <a:chExt cx="4387064" cy="1437726"/>
          </a:xfrm>
        </p:grpSpPr>
        <p:sp>
          <p:nvSpPr>
            <p:cNvPr id="6" name="正方形/長方形 5" descr="インデックス X の値は数字 X のスコアに相当する">
              <a:extLst>
                <a:ext uri="{FF2B5EF4-FFF2-40B4-BE49-F238E27FC236}">
                  <a16:creationId xmlns:a16="http://schemas.microsoft.com/office/drawing/2014/main" id="{E491D0C7-7A1E-4D4B-B077-F9CB99C8E06E}"/>
                </a:ext>
              </a:extLst>
            </p:cNvPr>
            <p:cNvSpPr/>
            <p:nvPr/>
          </p:nvSpPr>
          <p:spPr bwMode="auto">
            <a:xfrm>
              <a:off x="1639456" y="4784369"/>
              <a:ext cx="4387064" cy="6918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画像を入力として設定</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347311BF-9DB9-46F3-9C7B-68C58E96551A}"/>
                </a:ext>
              </a:extLst>
            </p:cNvPr>
            <p:cNvSpPr/>
            <p:nvPr/>
          </p:nvSpPr>
          <p:spPr bwMode="auto">
            <a:xfrm rot="16200000" flipV="1">
              <a:off x="3556305" y="4010337"/>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3632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クラスの出力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MNISTModelOutput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tx1"/>
                </a:solidFill>
              </a:rPr>
              <a:t>IList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 Plus214_Output_0 { </a:t>
            </a:r>
            <a:r>
              <a:rPr lang="en-US" altLang="ja-JP" sz="2941" dirty="0">
                <a:solidFill>
                  <a:schemeClr val="accent4"/>
                </a:solidFill>
              </a:rPr>
              <a:t>get</a:t>
            </a:r>
            <a:r>
              <a:rPr lang="en-US" altLang="ja-JP" sz="2941" dirty="0">
                <a:solidFill>
                  <a:schemeClr val="tx1"/>
                </a:solidFill>
              </a:rPr>
              <a:t>; </a:t>
            </a:r>
            <a:r>
              <a:rPr lang="en-US" altLang="ja-JP" sz="2941" dirty="0">
                <a:solidFill>
                  <a:schemeClr val="accent4"/>
                </a:solidFill>
              </a:rPr>
              <a:t>set</a:t>
            </a:r>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accent2"/>
                </a:solidFill>
              </a:rPr>
              <a:t>MNISTModelOutput</a:t>
            </a:r>
            <a:r>
              <a:rPr lang="en-US" altLang="ja-JP" sz="2941" dirty="0">
                <a:solidFill>
                  <a:schemeClr val="tx1"/>
                </a:solidFill>
              </a:rPr>
              <a:t>()</a:t>
            </a:r>
          </a:p>
          <a:p>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this</a:t>
            </a:r>
            <a:r>
              <a:rPr lang="en-US" altLang="ja-JP" sz="2941" dirty="0">
                <a:solidFill>
                  <a:schemeClr val="tx1"/>
                </a:solidFill>
              </a:rPr>
              <a:t>.Plus214_Output_0 = </a:t>
            </a:r>
            <a:r>
              <a:rPr lang="en-US" altLang="ja-JP" sz="2941" dirty="0">
                <a:solidFill>
                  <a:schemeClr val="accent4"/>
                </a:solidFill>
              </a:rPr>
              <a:t>new</a:t>
            </a:r>
            <a:r>
              <a:rPr lang="en-US" altLang="ja-JP" sz="2941" dirty="0">
                <a:solidFill>
                  <a:schemeClr val="tx1"/>
                </a:solidFill>
              </a:rPr>
              <a:t> </a:t>
            </a:r>
            <a:r>
              <a:rPr lang="en-US" altLang="ja-JP" sz="2941" dirty="0">
                <a:solidFill>
                  <a:schemeClr val="accent3"/>
                </a:solidFill>
              </a:rPr>
              <a:t>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a:t>
            </a:r>
          </a:p>
          <a:p>
            <a:r>
              <a:rPr lang="en-US" altLang="ja-JP" sz="2941" dirty="0">
                <a:solidFill>
                  <a:schemeClr val="tx1"/>
                </a:solidFill>
              </a:rPr>
              <a:t>	}</a:t>
            </a:r>
          </a:p>
          <a:p>
            <a:r>
              <a:rPr lang="en-US" altLang="ja-JP" sz="2941" dirty="0">
                <a:solidFill>
                  <a:schemeClr val="tx1"/>
                </a:solidFill>
              </a:rPr>
              <a:t>}</a:t>
            </a:r>
          </a:p>
        </p:txBody>
      </p:sp>
      <p:grpSp>
        <p:nvGrpSpPr>
          <p:cNvPr id="3" name="グループ化 2" descr="インデックス X の値は数字 X のスコアに相当する">
            <a:extLst>
              <a:ext uri="{FF2B5EF4-FFF2-40B4-BE49-F238E27FC236}">
                <a16:creationId xmlns:a16="http://schemas.microsoft.com/office/drawing/2014/main" id="{6F5D226C-FC2B-4D38-8F64-846EF67AF430}"/>
              </a:ext>
            </a:extLst>
          </p:cNvPr>
          <p:cNvGrpSpPr/>
          <p:nvPr/>
        </p:nvGrpSpPr>
        <p:grpSpPr>
          <a:xfrm>
            <a:off x="5303912" y="4653136"/>
            <a:ext cx="6546923" cy="1426374"/>
            <a:chOff x="4377519" y="4105815"/>
            <a:chExt cx="6678202" cy="1454976"/>
          </a:xfrm>
        </p:grpSpPr>
        <p:sp>
          <p:nvSpPr>
            <p:cNvPr id="6" name="正方形/長方形 5">
              <a:extLst>
                <a:ext uri="{FF2B5EF4-FFF2-40B4-BE49-F238E27FC236}">
                  <a16:creationId xmlns:a16="http://schemas.microsoft.com/office/drawing/2014/main" id="{0C9F7201-1B25-44F4-A648-EA5CE0C2BF73}"/>
                </a:ext>
              </a:extLst>
            </p:cNvPr>
            <p:cNvSpPr/>
            <p:nvPr/>
          </p:nvSpPr>
          <p:spPr bwMode="auto">
            <a:xfrm>
              <a:off x="4377519" y="4880203"/>
              <a:ext cx="6678202" cy="6805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インデックス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の値</a:t>
              </a:r>
              <a:r>
                <a:rPr lang="en-US" altLang="ja-JP" sz="3137" dirty="0">
                  <a:gradFill>
                    <a:gsLst>
                      <a:gs pos="0">
                        <a:srgbClr val="FFFFFF"/>
                      </a:gs>
                      <a:gs pos="100000">
                        <a:srgbClr val="FFFFFF"/>
                      </a:gs>
                    </a:gsLst>
                    <a:lin ang="5400000" scaled="0"/>
                  </a:gradFill>
                  <a:cs typeface="Segoe UI" pitchFamily="34" charset="0"/>
                </a:rPr>
                <a:t>: </a:t>
              </a:r>
              <a:r>
                <a:rPr lang="ja-JP" altLang="en-US" sz="3137" dirty="0">
                  <a:gradFill>
                    <a:gsLst>
                      <a:gs pos="0">
                        <a:srgbClr val="FFFFFF"/>
                      </a:gs>
                      <a:gs pos="100000">
                        <a:srgbClr val="FFFFFF"/>
                      </a:gs>
                    </a:gsLst>
                    <a:lin ang="5400000" scaled="0"/>
                  </a:gradFill>
                  <a:cs typeface="Segoe UI" pitchFamily="34" charset="0"/>
                </a:rPr>
                <a:t>数字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のスコア</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66ED5581-7122-4BEB-91D7-0E38731BA517}"/>
                </a:ext>
              </a:extLst>
            </p:cNvPr>
            <p:cNvSpPr/>
            <p:nvPr/>
          </p:nvSpPr>
          <p:spPr bwMode="auto">
            <a:xfrm rot="5400000">
              <a:off x="7439937" y="407769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880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Register and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Train &amp;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dirty="0">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model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dirty="0">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rgbClr val="E6E6E6"/>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rgbClr val="E6E6E6"/>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09496"/>
            <a:ext cx="11268165" cy="603314"/>
            <a:chOff x="494299" y="5385703"/>
            <a:chExt cx="11268165" cy="603314"/>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385703"/>
              <a:ext cx="11268165" cy="603314"/>
              <a:chOff x="494299" y="5385703"/>
              <a:chExt cx="11268165" cy="603314"/>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385703"/>
                <a:ext cx="2330796" cy="6033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rgbClr val="E6E6E6"/>
            </a:solidFill>
            <a:ln>
              <a:noFill/>
            </a:ln>
            <a:effectLst/>
            <a:ex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dirty="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3" name="タイトル 2">
            <a:extLst>
              <a:ext uri="{FF2B5EF4-FFF2-40B4-BE49-F238E27FC236}">
                <a16:creationId xmlns:a16="http://schemas.microsoft.com/office/drawing/2014/main" id="{EA98B331-05B1-4184-AAC1-BCB0DB4E7436}"/>
              </a:ext>
            </a:extLst>
          </p:cNvPr>
          <p:cNvSpPr>
            <a:spLocks noGrp="1"/>
          </p:cNvSpPr>
          <p:nvPr>
            <p:ph type="title"/>
          </p:nvPr>
        </p:nvSpPr>
        <p:spPr/>
        <p:txBody>
          <a:bodyPr/>
          <a:lstStyle/>
          <a:p>
            <a:r>
              <a:rPr lang="ja-JP" altLang="en-US" dirty="0"/>
              <a:t>カバー範囲</a:t>
            </a:r>
          </a:p>
        </p:txBody>
      </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注意</a:t>
            </a:r>
            <a:r>
              <a:rPr lang="en-US" altLang="ja-JP" dirty="0"/>
              <a:t>: </a:t>
            </a:r>
            <a:r>
              <a:rPr lang="ja-JP" altLang="en-US" dirty="0"/>
              <a:t>入出力はモデルによって変わる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normAutofit fontScale="92500" lnSpcReduction="20000"/>
          </a:bodyPr>
          <a:lstStyle/>
          <a:p>
            <a:r>
              <a:rPr lang="en-US" altLang="ja-JP" sz="2451" dirty="0">
                <a:solidFill>
                  <a:schemeClr val="accent4"/>
                </a:solidFill>
              </a:rPr>
              <a:t>public sealed class</a:t>
            </a:r>
            <a:r>
              <a:rPr lang="en-US" altLang="ja-JP" sz="2451" dirty="0"/>
              <a:t> </a:t>
            </a:r>
            <a:r>
              <a:rPr lang="en-US" altLang="ja-JP" sz="2451" dirty="0" err="1">
                <a:solidFill>
                  <a:schemeClr val="accent2"/>
                </a:solidFill>
              </a:rPr>
              <a:t>XModelOutput</a:t>
            </a:r>
            <a:endParaRPr lang="en-US" altLang="ja-JP" sz="2451" dirty="0">
              <a:solidFill>
                <a:schemeClr val="accent2"/>
              </a:solidFill>
            </a:endParaRPr>
          </a:p>
          <a:p>
            <a:r>
              <a:rPr lang="en-US" altLang="ja-JP" sz="2451" dirty="0"/>
              <a:t>{</a:t>
            </a:r>
          </a:p>
          <a:p>
            <a:r>
              <a:rPr lang="en-US" altLang="ja-JP" sz="2451" dirty="0"/>
              <a:t>	</a:t>
            </a:r>
            <a:r>
              <a:rPr lang="en-US" altLang="ja-JP" sz="2451" dirty="0">
                <a:solidFill>
                  <a:schemeClr val="accent4"/>
                </a:solidFill>
              </a:rPr>
              <a:t>public </a:t>
            </a:r>
            <a:r>
              <a:rPr lang="en-US" altLang="ja-JP" sz="2451" dirty="0" err="1">
                <a:solidFill>
                  <a:schemeClr val="accent4"/>
                </a:solidFill>
              </a:rPr>
              <a:t>IList</a:t>
            </a:r>
            <a:r>
              <a:rPr lang="en-US" altLang="ja-JP" sz="2451" dirty="0"/>
              <a:t>&lt;</a:t>
            </a:r>
            <a:r>
              <a:rPr lang="en-US" altLang="ja-JP" sz="2451" dirty="0">
                <a:solidFill>
                  <a:schemeClr val="accent4"/>
                </a:solidFill>
              </a:rPr>
              <a:t>string</a:t>
            </a:r>
            <a:r>
              <a:rPr lang="en-US" altLang="ja-JP" sz="2451" dirty="0"/>
              <a:t>&gt; </a:t>
            </a:r>
            <a:r>
              <a:rPr lang="en-US" altLang="ja-JP" sz="2451" dirty="0" err="1"/>
              <a:t>classLabel</a:t>
            </a:r>
            <a:r>
              <a:rPr lang="en-US" altLang="ja-JP" sz="2451" dirty="0"/>
              <a:t>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 </a:t>
            </a:r>
            <a:r>
              <a:rPr lang="en-US" altLang="ja-JP" sz="2451" dirty="0" err="1">
                <a:solidFill>
                  <a:schemeClr val="accent4"/>
                </a:solidFill>
              </a:rPr>
              <a:t>IDictionary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 loss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a:t>
            </a:r>
            <a:r>
              <a:rPr lang="en-US" altLang="ja-JP" sz="2451" dirty="0"/>
              <a:t> </a:t>
            </a:r>
            <a:r>
              <a:rPr lang="en-US" altLang="ja-JP" sz="2451" dirty="0" err="1">
                <a:solidFill>
                  <a:schemeClr val="accent2"/>
                </a:solidFill>
              </a:rPr>
              <a:t>XModelOutput</a:t>
            </a:r>
            <a:r>
              <a:rPr lang="en-US" altLang="ja-JP" sz="2451" dirty="0"/>
              <a:t>()</a:t>
            </a:r>
          </a:p>
          <a:p>
            <a:r>
              <a:rPr lang="en-US" altLang="ja-JP" sz="2451" dirty="0"/>
              <a:t>	{</a:t>
            </a:r>
          </a:p>
          <a:p>
            <a:r>
              <a:rPr lang="en-US" altLang="ja-JP" sz="2451" dirty="0"/>
              <a:t>		</a:t>
            </a:r>
            <a:r>
              <a:rPr lang="en-US" altLang="ja-JP" sz="2451" dirty="0" err="1">
                <a:solidFill>
                  <a:schemeClr val="accent4"/>
                </a:solidFill>
              </a:rPr>
              <a:t>this</a:t>
            </a:r>
            <a:r>
              <a:rPr lang="en-US" altLang="ja-JP" sz="2451" dirty="0" err="1"/>
              <a:t>.classLabel</a:t>
            </a:r>
            <a:r>
              <a:rPr lang="en-US" altLang="ja-JP" sz="2451" dirty="0"/>
              <a:t> = </a:t>
            </a:r>
            <a:r>
              <a:rPr lang="en-US" altLang="ja-JP" sz="2451" dirty="0">
                <a:solidFill>
                  <a:schemeClr val="accent4"/>
                </a:solidFill>
              </a:rPr>
              <a:t>new List</a:t>
            </a:r>
            <a:r>
              <a:rPr lang="en-US" altLang="ja-JP" sz="2451" dirty="0"/>
              <a:t>&lt;</a:t>
            </a:r>
            <a:r>
              <a:rPr lang="en-US" altLang="ja-JP" sz="2451" dirty="0">
                <a:solidFill>
                  <a:schemeClr val="accent4"/>
                </a:solidFill>
              </a:rPr>
              <a:t>string</a:t>
            </a:r>
            <a:r>
              <a:rPr lang="en-US" altLang="ja-JP" sz="2451" dirty="0"/>
              <a:t>&gt;();</a:t>
            </a:r>
          </a:p>
          <a:p>
            <a:r>
              <a:rPr lang="en-US" altLang="ja-JP" sz="2451" dirty="0"/>
              <a:t>		</a:t>
            </a:r>
            <a:r>
              <a:rPr lang="en-US" altLang="ja-JP" sz="2451" dirty="0" err="1">
                <a:solidFill>
                  <a:schemeClr val="accent4"/>
                </a:solidFill>
              </a:rPr>
              <a:t>this</a:t>
            </a:r>
            <a:r>
              <a:rPr lang="en-US" altLang="ja-JP" sz="2451" dirty="0" err="1"/>
              <a:t>.loss</a:t>
            </a:r>
            <a:r>
              <a:rPr lang="en-US" altLang="ja-JP" sz="2451" dirty="0"/>
              <a:t> = </a:t>
            </a:r>
            <a:r>
              <a:rPr lang="en-US" altLang="ja-JP" sz="2451" dirty="0">
                <a:solidFill>
                  <a:schemeClr val="accent4"/>
                </a:solidFill>
              </a:rPr>
              <a:t>new 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a:t>
            </a:r>
          </a:p>
          <a:p>
            <a:r>
              <a:rPr lang="en-US" altLang="ja-JP" sz="2451" dirty="0"/>
              <a:t>		{</a:t>
            </a:r>
          </a:p>
          <a:p>
            <a:r>
              <a:rPr lang="en-US" altLang="ja-JP" sz="2451" dirty="0"/>
              <a:t>			{ </a:t>
            </a:r>
            <a:r>
              <a:rPr lang="en-US" altLang="ja-JP" sz="2451" dirty="0">
                <a:solidFill>
                  <a:schemeClr val="accent3"/>
                </a:solidFill>
              </a:rPr>
              <a:t>"cat"</a:t>
            </a:r>
            <a:r>
              <a:rPr lang="en-US" altLang="ja-JP" sz="2451" dirty="0"/>
              <a:t>, </a:t>
            </a:r>
            <a:r>
              <a:rPr lang="en-US" altLang="ja-JP" sz="2451" dirty="0" err="1"/>
              <a:t>float.NaN</a:t>
            </a:r>
            <a:r>
              <a:rPr lang="en-US" altLang="ja-JP" sz="2451" dirty="0"/>
              <a:t> },</a:t>
            </a:r>
          </a:p>
          <a:p>
            <a:r>
              <a:rPr lang="en-US" altLang="ja-JP" sz="2451" dirty="0"/>
              <a:t>			{ </a:t>
            </a:r>
            <a:r>
              <a:rPr lang="en-US" altLang="ja-JP" sz="2451" dirty="0">
                <a:solidFill>
                  <a:schemeClr val="accent3"/>
                </a:solidFill>
              </a:rPr>
              <a:t>"dog"</a:t>
            </a:r>
            <a:r>
              <a:rPr lang="en-US" altLang="ja-JP" sz="2451" dirty="0"/>
              <a:t>, </a:t>
            </a:r>
            <a:r>
              <a:rPr lang="en-US" altLang="ja-JP" sz="2451" dirty="0" err="1"/>
              <a:t>float.NaN</a:t>
            </a:r>
            <a:r>
              <a:rPr lang="en-US" altLang="ja-JP" sz="2451" dirty="0"/>
              <a:t> },</a:t>
            </a:r>
          </a:p>
          <a:p>
            <a:r>
              <a:rPr lang="en-US" altLang="ja-JP" sz="2451" dirty="0"/>
              <a:t>		};</a:t>
            </a:r>
          </a:p>
          <a:p>
            <a:r>
              <a:rPr lang="en-US" altLang="ja-JP" sz="2451" dirty="0"/>
              <a:t>	}</a:t>
            </a:r>
          </a:p>
          <a:p>
            <a:r>
              <a:rPr lang="en-US" altLang="ja-JP" sz="2451" dirty="0"/>
              <a:t>}</a:t>
            </a:r>
          </a:p>
          <a:p>
            <a:endParaRPr lang="en-US" altLang="ja-JP" sz="2451" dirty="0">
              <a:solidFill>
                <a:schemeClr val="tx1"/>
              </a:solidFill>
            </a:endParaRPr>
          </a:p>
        </p:txBody>
      </p:sp>
      <p:grpSp>
        <p:nvGrpSpPr>
          <p:cNvPr id="3" name="グループ化 2" descr="cat や dog といったクラス名付きで出力してくれるものもある">
            <a:extLst>
              <a:ext uri="{FF2B5EF4-FFF2-40B4-BE49-F238E27FC236}">
                <a16:creationId xmlns:a16="http://schemas.microsoft.com/office/drawing/2014/main" id="{52BCEEEA-E068-4FC7-A239-E36D9ACED7F8}"/>
              </a:ext>
            </a:extLst>
          </p:cNvPr>
          <p:cNvGrpSpPr/>
          <p:nvPr/>
        </p:nvGrpSpPr>
        <p:grpSpPr>
          <a:xfrm>
            <a:off x="5735960" y="4437112"/>
            <a:ext cx="5127072" cy="686096"/>
            <a:chOff x="5414148" y="4808661"/>
            <a:chExt cx="5229880" cy="699854"/>
          </a:xfrm>
        </p:grpSpPr>
        <p:sp>
          <p:nvSpPr>
            <p:cNvPr id="6" name="正方形/長方形 5" descr="インデックス X の値は数字 X のスコアに相当する">
              <a:extLst>
                <a:ext uri="{FF2B5EF4-FFF2-40B4-BE49-F238E27FC236}">
                  <a16:creationId xmlns:a16="http://schemas.microsoft.com/office/drawing/2014/main" id="{2519359E-D25B-41C5-A2A4-2463D692F608}"/>
                </a:ext>
              </a:extLst>
            </p:cNvPr>
            <p:cNvSpPr/>
            <p:nvPr/>
          </p:nvSpPr>
          <p:spPr bwMode="auto">
            <a:xfrm>
              <a:off x="6113126" y="4808661"/>
              <a:ext cx="4530902" cy="6998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cs typeface="Segoe UI" pitchFamily="34" charset="0"/>
                </a:rPr>
                <a:t>クラス名付きで出力</a:t>
              </a:r>
              <a:endParaRPr lang="en-US" altLang="ja-JP" sz="3529"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E5F84CF3-1195-4965-A168-F0519D5F380A}"/>
                </a:ext>
              </a:extLst>
            </p:cNvPr>
            <p:cNvSpPr/>
            <p:nvPr/>
          </p:nvSpPr>
          <p:spPr bwMode="auto">
            <a:xfrm rot="10800000" flipV="1">
              <a:off x="5414148" y="485378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12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(1) </a:t>
            </a:r>
            <a:r>
              <a:rPr lang="ja-JP" altLang="en-US" dirty="0"/>
              <a:t>モデルをロードする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a:t>
            </a:r>
            <a:r>
              <a:rPr lang="en-US" altLang="ja-JP" sz="2843" dirty="0">
                <a:solidFill>
                  <a:schemeClr val="accent3"/>
                </a:solidFill>
              </a:rPr>
              <a:t> </a:t>
            </a:r>
            <a:r>
              <a:rPr lang="en-US" altLang="ja-JP" sz="2843" dirty="0" err="1">
                <a:solidFill>
                  <a:schemeClr val="tx1"/>
                </a:solidFill>
              </a:rPr>
              <a:t>ModelGen</a:t>
            </a:r>
            <a:r>
              <a:rPr lang="en-US" altLang="ja-JP" sz="2843" dirty="0">
                <a:solidFill>
                  <a:schemeClr val="tx1"/>
                </a:solidFill>
              </a:rPr>
              <a:t>;</a:t>
            </a:r>
            <a:endParaRPr lang="en-US" altLang="ja-JP" sz="2843" dirty="0">
              <a:solidFill>
                <a:schemeClr val="accent3"/>
              </a:solidFill>
            </a:endParaRPr>
          </a:p>
          <a:p>
            <a:r>
              <a:rPr lang="en-US" altLang="ja-JP" sz="2843" dirty="0" err="1">
                <a:solidFill>
                  <a:schemeClr val="accent3"/>
                </a:solidFill>
              </a:rPr>
              <a:t>StorageFile</a:t>
            </a:r>
            <a:r>
              <a:rPr lang="en-US" altLang="ja-JP" sz="2843" dirty="0">
                <a:solidFill>
                  <a:schemeClr val="tx1"/>
                </a:solidFill>
              </a:rPr>
              <a:t> </a:t>
            </a:r>
            <a:r>
              <a:rPr lang="en-US" altLang="ja-JP" sz="2843" dirty="0" err="1">
                <a:solidFill>
                  <a:schemeClr val="tx1"/>
                </a:solidFill>
              </a:rPr>
              <a:t>modelFile</a:t>
            </a:r>
            <a:r>
              <a:rPr lang="en-US" altLang="ja-JP" sz="2843" dirty="0">
                <a:solidFill>
                  <a:schemeClr val="tx1"/>
                </a:solidFill>
              </a:rPr>
              <a:t> = ...</a:t>
            </a:r>
            <a:r>
              <a:rPr lang="en-US" altLang="ja-JP" sz="2843" dirty="0">
                <a:solidFill>
                  <a:schemeClr val="accent1"/>
                </a:solidFill>
              </a:rPr>
              <a:t>//Assets</a:t>
            </a:r>
            <a:r>
              <a:rPr lang="ja-JP" altLang="en-US" sz="2843" dirty="0">
                <a:solidFill>
                  <a:schemeClr val="accent1"/>
                </a:solidFill>
              </a:rPr>
              <a:t> から </a:t>
            </a:r>
            <a:r>
              <a:rPr lang="en-US" altLang="ja-JP" sz="2843" dirty="0" err="1">
                <a:solidFill>
                  <a:schemeClr val="accent1"/>
                </a:solidFill>
              </a:rPr>
              <a:t>onnx</a:t>
            </a:r>
            <a:r>
              <a:rPr lang="ja-JP" altLang="en-US" sz="2843" dirty="0">
                <a:solidFill>
                  <a:schemeClr val="accent1"/>
                </a:solidFill>
              </a:rPr>
              <a:t> ファイルを取得</a:t>
            </a:r>
            <a:endParaRPr lang="en-US" altLang="ja-JP" sz="2843" dirty="0">
              <a:solidFill>
                <a:schemeClr val="accent1"/>
              </a:solidFill>
            </a:endParaRPr>
          </a:p>
          <a:p>
            <a:r>
              <a:rPr lang="en-US" altLang="ja-JP" sz="2843" dirty="0" err="1">
                <a:solidFill>
                  <a:schemeClr val="tx1"/>
                </a:solidFill>
              </a:rPr>
              <a:t>ModelGen</a:t>
            </a:r>
            <a:r>
              <a:rPr lang="en-US" altLang="ja-JP" sz="2843" dirty="0">
                <a:solidFill>
                  <a:schemeClr val="tx1"/>
                </a:solidFill>
              </a:rPr>
              <a:t> = </a:t>
            </a:r>
            <a:r>
              <a:rPr lang="en-US" altLang="ja-JP" sz="2843" dirty="0">
                <a:solidFill>
                  <a:schemeClr val="accent4"/>
                </a:solidFill>
              </a:rPr>
              <a:t>await </a:t>
            </a:r>
            <a:r>
              <a:rPr lang="en-US" altLang="ja-JP" sz="2843" dirty="0" err="1">
                <a:solidFill>
                  <a:schemeClr val="accent2"/>
                </a:solidFill>
              </a:rPr>
              <a:t>MNISTModel</a:t>
            </a:r>
            <a:r>
              <a:rPr lang="en-US" altLang="ja-JP" sz="2843" dirty="0" err="1">
                <a:solidFill>
                  <a:schemeClr val="tx1"/>
                </a:solidFill>
              </a:rPr>
              <a:t>.CreateMNISTModel</a:t>
            </a:r>
            <a:r>
              <a:rPr lang="en-US" altLang="ja-JP" sz="2843" dirty="0">
                <a:solidFill>
                  <a:schemeClr val="tx1"/>
                </a:solidFill>
              </a:rPr>
              <a:t>(</a:t>
            </a:r>
            <a:r>
              <a:rPr lang="en-US" altLang="ja-JP" sz="2843" dirty="0" err="1">
                <a:solidFill>
                  <a:schemeClr val="tx1"/>
                </a:solidFill>
              </a:rPr>
              <a:t>modelFile</a:t>
            </a:r>
            <a:r>
              <a:rPr lang="en-US" altLang="ja-JP" sz="2843" dirty="0">
                <a:solidFill>
                  <a:schemeClr val="tx1"/>
                </a:solidFill>
              </a:rPr>
              <a:t>);</a:t>
            </a:r>
          </a:p>
        </p:txBody>
      </p:sp>
    </p:spTree>
    <p:extLst>
      <p:ext uri="{BB962C8B-B14F-4D97-AF65-F5344CB8AC3E}">
        <p14:creationId xmlns:p14="http://schemas.microsoft.com/office/powerpoint/2010/main" val="9442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(2) </a:t>
            </a:r>
            <a:r>
              <a:rPr lang="ja-JP" altLang="en-US" dirty="0"/>
              <a:t>入力を設定する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3"/>
                </a:solidFill>
              </a:rPr>
              <a:t>VideoFrame</a:t>
            </a:r>
            <a:r>
              <a:rPr lang="en-US" altLang="ja-JP" sz="2843" dirty="0">
                <a:solidFill>
                  <a:schemeClr val="tx1"/>
                </a:solidFill>
              </a:rPr>
              <a:t> </a:t>
            </a:r>
            <a:r>
              <a:rPr lang="en-US" altLang="ja-JP" sz="2843" dirty="0" err="1">
                <a:solidFill>
                  <a:schemeClr val="tx1"/>
                </a:solidFill>
              </a:rPr>
              <a:t>vf</a:t>
            </a:r>
            <a:r>
              <a:rPr lang="en-US" altLang="ja-JP" sz="2843" dirty="0">
                <a:solidFill>
                  <a:schemeClr val="tx1"/>
                </a:solidFill>
              </a:rPr>
              <a:t> = </a:t>
            </a:r>
            <a:r>
              <a:rPr lang="en-US" altLang="ja-JP" sz="2843" dirty="0">
                <a:solidFill>
                  <a:schemeClr val="accent1"/>
                </a:solidFill>
              </a:rPr>
              <a:t>...//</a:t>
            </a:r>
            <a:r>
              <a:rPr lang="en-US" altLang="ja-JP" sz="2843" dirty="0" err="1">
                <a:solidFill>
                  <a:schemeClr val="accent1"/>
                </a:solidFill>
              </a:rPr>
              <a:t>InkCanvas</a:t>
            </a:r>
            <a:r>
              <a:rPr lang="en-US" altLang="ja-JP" sz="2843" dirty="0">
                <a:solidFill>
                  <a:schemeClr val="accent1"/>
                </a:solidFill>
              </a:rPr>
              <a:t> </a:t>
            </a:r>
            <a:r>
              <a:rPr lang="ja-JP" altLang="en-US" sz="2843" dirty="0">
                <a:solidFill>
                  <a:schemeClr val="accent1"/>
                </a:solidFill>
              </a:rPr>
              <a:t>から </a:t>
            </a:r>
            <a:r>
              <a:rPr lang="en-US" altLang="ja-JP" sz="2843" dirty="0" err="1">
                <a:solidFill>
                  <a:schemeClr val="accent1"/>
                </a:solidFill>
              </a:rPr>
              <a:t>VideoFrame</a:t>
            </a:r>
            <a:r>
              <a:rPr lang="ja-JP" altLang="en-US" sz="2843" dirty="0">
                <a:solidFill>
                  <a:schemeClr val="accent1"/>
                </a:solidFill>
              </a:rPr>
              <a:t> を取得</a:t>
            </a:r>
            <a:endParaRPr lang="en-US" altLang="ja-JP" sz="2843" dirty="0">
              <a:solidFill>
                <a:schemeClr val="accent1"/>
              </a:solidFill>
            </a:endParaRPr>
          </a:p>
          <a:p>
            <a:r>
              <a:rPr lang="en-US" altLang="ja-JP" sz="2843" dirty="0" err="1">
                <a:solidFill>
                  <a:schemeClr val="accent2"/>
                </a:solidFill>
              </a:rPr>
              <a:t>MNISTModelInput</a:t>
            </a:r>
            <a:r>
              <a:rPr lang="ja-JP" altLang="en-US" sz="2843" dirty="0">
                <a:solidFill>
                  <a:schemeClr val="accent2"/>
                </a:solidFill>
              </a:rPr>
              <a:t> </a:t>
            </a:r>
            <a:r>
              <a:rPr lang="en-US" altLang="ja-JP" sz="2843" dirty="0" err="1">
                <a:solidFill>
                  <a:schemeClr val="tx1"/>
                </a:solidFill>
              </a:rPr>
              <a:t>ModelInput</a:t>
            </a:r>
            <a:r>
              <a:rPr lang="en-US" altLang="ja-JP" sz="2843" dirty="0">
                <a:solidFill>
                  <a:schemeClr val="tx1"/>
                </a:solidFill>
              </a:rPr>
              <a:t> = new </a:t>
            </a:r>
            <a:r>
              <a:rPr lang="en-US" altLang="ja-JP" sz="2843" dirty="0" err="1">
                <a:solidFill>
                  <a:schemeClr val="accent2"/>
                </a:solidFill>
              </a:rPr>
              <a:t>MNISTModelInput</a:t>
            </a:r>
            <a:r>
              <a:rPr lang="en-US" altLang="ja-JP" sz="2843" dirty="0">
                <a:solidFill>
                  <a:schemeClr val="tx1"/>
                </a:solidFill>
              </a:rPr>
              <a:t>();</a:t>
            </a:r>
          </a:p>
          <a:p>
            <a:r>
              <a:rPr lang="en-US" altLang="ja-JP" sz="2843" dirty="0">
                <a:solidFill>
                  <a:schemeClr val="tx1"/>
                </a:solidFill>
              </a:rPr>
              <a:t>ModelInput.Input3 = </a:t>
            </a:r>
            <a:r>
              <a:rPr lang="en-US" altLang="ja-JP" sz="2843" dirty="0" err="1">
                <a:solidFill>
                  <a:schemeClr val="tx1"/>
                </a:solidFill>
              </a:rPr>
              <a:t>vf</a:t>
            </a:r>
            <a:r>
              <a:rPr lang="en-US" altLang="ja-JP" sz="2843" dirty="0">
                <a:solidFill>
                  <a:schemeClr val="tx1"/>
                </a:solidFill>
              </a:rPr>
              <a:t>;</a:t>
            </a:r>
          </a:p>
        </p:txBody>
      </p:sp>
    </p:spTree>
    <p:extLst>
      <p:ext uri="{BB962C8B-B14F-4D97-AF65-F5344CB8AC3E}">
        <p14:creationId xmlns:p14="http://schemas.microsoft.com/office/powerpoint/2010/main" val="385579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kumimoji="1" lang="en-US" altLang="ja-JP" dirty="0"/>
              <a:t>(3) </a:t>
            </a:r>
            <a:r>
              <a:rPr kumimoji="1" lang="ja-JP" altLang="en-US" dirty="0"/>
              <a:t>推論を実行する</a:t>
            </a:r>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MNISTModelOutput</a:t>
            </a:r>
            <a:r>
              <a:rPr lang="ja-JP" altLang="en-US" sz="2843" dirty="0">
                <a:solidFill>
                  <a:schemeClr val="accent2"/>
                </a:solidFill>
              </a:rPr>
              <a:t> </a:t>
            </a:r>
            <a:r>
              <a:rPr lang="en-US" altLang="ja-JP" sz="2843" dirty="0" err="1">
                <a:solidFill>
                  <a:schemeClr val="tx1"/>
                </a:solidFill>
              </a:rPr>
              <a:t>ModelOutput</a:t>
            </a:r>
            <a:r>
              <a:rPr lang="en-US" altLang="ja-JP" sz="2843" dirty="0">
                <a:solidFill>
                  <a:schemeClr val="tx1"/>
                </a:solidFill>
              </a:rPr>
              <a:t>;</a:t>
            </a:r>
          </a:p>
          <a:p>
            <a:r>
              <a:rPr lang="en-US" altLang="ja-JP" sz="2843" dirty="0" err="1">
                <a:solidFill>
                  <a:schemeClr val="tx1"/>
                </a:solidFill>
              </a:rPr>
              <a:t>ModelOutput</a:t>
            </a:r>
            <a:r>
              <a:rPr lang="en-US" altLang="ja-JP" sz="2843" dirty="0">
                <a:solidFill>
                  <a:schemeClr val="tx1"/>
                </a:solidFill>
              </a:rPr>
              <a:t> = </a:t>
            </a:r>
            <a:r>
              <a:rPr lang="en-US" altLang="ja-JP" sz="2843" dirty="0">
                <a:solidFill>
                  <a:schemeClr val="accent4"/>
                </a:solidFill>
              </a:rPr>
              <a:t>await</a:t>
            </a:r>
            <a:r>
              <a:rPr lang="en-US" altLang="ja-JP" sz="2843" dirty="0">
                <a:solidFill>
                  <a:schemeClr val="tx1"/>
                </a:solidFill>
              </a:rPr>
              <a:t> </a:t>
            </a:r>
            <a:r>
              <a:rPr lang="en-US" altLang="ja-JP" sz="2843" dirty="0" err="1">
                <a:solidFill>
                  <a:schemeClr val="tx1"/>
                </a:solidFill>
              </a:rPr>
              <a:t>ModelGen.EvaluateAsync</a:t>
            </a:r>
            <a:r>
              <a:rPr lang="en-US" altLang="ja-JP" sz="2843" dirty="0">
                <a:solidFill>
                  <a:schemeClr val="tx1"/>
                </a:solidFill>
              </a:rPr>
              <a:t>(</a:t>
            </a:r>
            <a:r>
              <a:rPr lang="en-US" altLang="ja-JP" sz="2843" dirty="0" err="1">
                <a:solidFill>
                  <a:schemeClr val="tx1"/>
                </a:solidFill>
              </a:rPr>
              <a:t>ModelInput</a:t>
            </a:r>
            <a:r>
              <a:rPr lang="en-US" altLang="ja-JP" sz="2843" dirty="0">
                <a:solidFill>
                  <a:schemeClr val="tx1"/>
                </a:solidFill>
              </a:rPr>
              <a:t>);</a:t>
            </a:r>
          </a:p>
        </p:txBody>
      </p:sp>
      <p:sp>
        <p:nvSpPr>
          <p:cNvPr id="6" name="正方形/長方形 5">
            <a:extLst>
              <a:ext uri="{FF2B5EF4-FFF2-40B4-BE49-F238E27FC236}">
                <a16:creationId xmlns:a16="http://schemas.microsoft.com/office/drawing/2014/main" id="{F458953C-D3E1-4288-91C1-4D44F7E2DD06}"/>
              </a:ext>
            </a:extLst>
          </p:cNvPr>
          <p:cNvSpPr/>
          <p:nvPr/>
        </p:nvSpPr>
        <p:spPr bwMode="auto">
          <a:xfrm>
            <a:off x="1443363" y="3034078"/>
            <a:ext cx="9305274" cy="78984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294" dirty="0">
                <a:gradFill>
                  <a:gsLst>
                    <a:gs pos="0">
                      <a:srgbClr val="FFFFFF"/>
                    </a:gs>
                    <a:gs pos="100000">
                      <a:srgbClr val="FFFFFF"/>
                    </a:gs>
                  </a:gsLst>
                  <a:lin ang="5400000" scaled="0"/>
                </a:gradFill>
                <a:cs typeface="Segoe UI" pitchFamily="34" charset="0"/>
              </a:rPr>
              <a:t>推論部分は </a:t>
            </a:r>
            <a:r>
              <a:rPr lang="en-US" altLang="ja-JP" sz="5294" dirty="0">
                <a:gradFill>
                  <a:gsLst>
                    <a:gs pos="0">
                      <a:srgbClr val="FFFFFF"/>
                    </a:gs>
                    <a:gs pos="100000">
                      <a:srgbClr val="FFFFFF"/>
                    </a:gs>
                  </a:gsLst>
                  <a:lin ang="5400000" scaled="0"/>
                </a:gradFill>
                <a:cs typeface="Segoe UI" pitchFamily="34" charset="0"/>
              </a:rPr>
              <a:t>10 </a:t>
            </a:r>
            <a:r>
              <a:rPr lang="ja-JP" altLang="en-US" sz="5294" dirty="0">
                <a:gradFill>
                  <a:gsLst>
                    <a:gs pos="0">
                      <a:srgbClr val="FFFFFF"/>
                    </a:gs>
                    <a:gs pos="100000">
                      <a:srgbClr val="FFFFFF"/>
                    </a:gs>
                  </a:gsLst>
                  <a:lin ang="5400000" scaled="0"/>
                </a:gradFill>
                <a:cs typeface="Segoe UI" pitchFamily="34" charset="0"/>
              </a:rPr>
              <a:t>行も必要ない！</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40150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2781300"/>
            <a:ext cx="5807968" cy="868363"/>
          </a:xfrm>
        </p:spPr>
        <p:txBody>
          <a:bodyPr/>
          <a:lstStyle/>
          <a:p>
            <a:r>
              <a:rPr lang="en-US" altLang="ja-JP" sz="3137" dirty="0">
                <a:latin typeface="+mj-ea"/>
              </a:rPr>
              <a:t>C# (VB.NET) </a:t>
            </a:r>
            <a:r>
              <a:rPr lang="ja-JP" altLang="en-US" sz="3137" dirty="0">
                <a:latin typeface="+mj-ea"/>
              </a:rPr>
              <a:t>のデスクトップアプリに</a:t>
            </a:r>
            <a:br>
              <a:rPr lang="en-US" altLang="ja-JP" sz="3137" dirty="0">
                <a:latin typeface="+mj-ea"/>
              </a:rPr>
            </a:br>
            <a:r>
              <a:rPr lang="ja-JP" altLang="en-US" sz="3137" dirty="0">
                <a:latin typeface="+mj-ea"/>
              </a:rPr>
              <a:t>機械学習の機能を追加したい</a:t>
            </a:r>
            <a:endParaRPr lang="en-US" sz="3137" dirty="0">
              <a:latin typeface="+mj-ea"/>
            </a:endParaRPr>
          </a:p>
        </p:txBody>
      </p:sp>
      <p:pic>
        <p:nvPicPr>
          <p:cNvPr id="3" name="図プレースホルダー 2" descr="座って考えるアプリケーションエンジニアの写真">
            <a:extLst>
              <a:ext uri="{FF2B5EF4-FFF2-40B4-BE49-F238E27FC236}">
                <a16:creationId xmlns:a16="http://schemas.microsoft.com/office/drawing/2014/main" id="{F8F8F60B-C052-47BD-BA60-75AB50CB011C}"/>
              </a:ext>
            </a:extLst>
          </p:cNvPr>
          <p:cNvPicPr>
            <a:picLocks noGrp="1" noChangeAspect="1"/>
          </p:cNvPicPr>
          <p:nvPr>
            <p:ph type="pic" sz="quarter" idx="4294967295"/>
          </p:nvPr>
        </p:nvPicPr>
        <p:blipFill>
          <a:blip r:embed="rId3"/>
          <a:srcRect l="5551" r="5551"/>
          <a:stretch>
            <a:fillRect/>
          </a:stretch>
        </p:blipFill>
        <p:spPr>
          <a:xfrm>
            <a:off x="6097588" y="0"/>
            <a:ext cx="6094412" cy="6856413"/>
          </a:xfrm>
        </p:spPr>
      </p:pic>
    </p:spTree>
    <p:extLst>
      <p:ext uri="{BB962C8B-B14F-4D97-AF65-F5344CB8AC3E}">
        <p14:creationId xmlns:p14="http://schemas.microsoft.com/office/powerpoint/2010/main" val="289725763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デスクトップ アプリケーション </a:t>
            </a:r>
            <a:r>
              <a:rPr lang="en-US" altLang="ja-JP" dirty="0"/>
              <a:t>with Windows ML </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Windows Runtime API </a:t>
            </a:r>
            <a:r>
              <a:rPr lang="ja-JP" altLang="en-US" dirty="0">
                <a:solidFill>
                  <a:schemeClr val="tx1"/>
                </a:solidFill>
              </a:rPr>
              <a:t>をデスクトップ アプリで利用</a:t>
            </a:r>
            <a:endParaRPr lang="en-US" altLang="ja-JP" dirty="0">
              <a:solidFill>
                <a:schemeClr val="tx1"/>
              </a:solidFill>
            </a:endParaRPr>
          </a:p>
          <a:p>
            <a:pPr lvl="1"/>
            <a:r>
              <a:rPr lang="en-US" altLang="ja-JP" sz="2345" dirty="0">
                <a:hlinkClick r:id="rId4"/>
              </a:rPr>
              <a:t>https://docs.microsoft.com/ja-jp/windows/uwp/porting/desktop-to-uwp-enhance</a:t>
            </a:r>
            <a:endParaRPr lang="en-US" altLang="ja-JP" dirty="0">
              <a:solidFill>
                <a:schemeClr val="accent1"/>
              </a:solidFill>
            </a:endParaRPr>
          </a:p>
          <a:p>
            <a:pPr lvl="1"/>
            <a:endParaRPr lang="en-US" altLang="ja-JP" dirty="0"/>
          </a:p>
          <a:p>
            <a:r>
              <a:rPr lang="en-US" altLang="ja-JP" sz="4321" dirty="0"/>
              <a:t>mlgen.exe </a:t>
            </a:r>
            <a:r>
              <a:rPr lang="ja-JP" altLang="en-US" sz="4321" dirty="0"/>
              <a:t>で生成されたラッパー クラスを流用</a:t>
            </a:r>
          </a:p>
          <a:p>
            <a:pPr lvl="1"/>
            <a:endParaRPr lang="en-US" altLang="ja-JP" dirty="0"/>
          </a:p>
        </p:txBody>
      </p:sp>
    </p:spTree>
    <p:custDataLst>
      <p:tags r:id="rId1"/>
    </p:custDataLst>
    <p:extLst>
      <p:ext uri="{BB962C8B-B14F-4D97-AF65-F5344CB8AC3E}">
        <p14:creationId xmlns:p14="http://schemas.microsoft.com/office/powerpoint/2010/main" val="142790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応用編</a:t>
            </a:r>
            <a:r>
              <a:rPr lang="en-US" altLang="ja-JP" dirty="0"/>
              <a:t>: </a:t>
            </a:r>
            <a:r>
              <a:rPr kumimoji="1" lang="en-US" altLang="ja-JP" dirty="0"/>
              <a:t>Custom Vision Service </a:t>
            </a:r>
            <a:r>
              <a:rPr kumimoji="1" lang="ja-JP" altLang="en-US" dirty="0"/>
              <a:t>を利用</a:t>
            </a:r>
            <a:r>
              <a:rPr lang="ja-JP" altLang="en-US" dirty="0"/>
              <a:t>する</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ja-JP" altLang="en-US" dirty="0">
                <a:solidFill>
                  <a:schemeClr val="tx1"/>
                </a:solidFill>
              </a:rPr>
              <a:t>画像のクラス分類を行うモデルを構築</a:t>
            </a:r>
            <a:endParaRPr lang="en-US" altLang="ja-JP" dirty="0">
              <a:solidFill>
                <a:schemeClr val="tx1"/>
              </a:solidFill>
            </a:endParaRPr>
          </a:p>
          <a:p>
            <a:pPr lvl="1"/>
            <a:r>
              <a:rPr lang="en-US" altLang="ja-JP" dirty="0">
                <a:hlinkClick r:id="rId4"/>
              </a:rPr>
              <a:t>https://www.customvision.ai/</a:t>
            </a:r>
            <a:endParaRPr lang="en-US" altLang="ja-JP" dirty="0"/>
          </a:p>
          <a:p>
            <a:pPr lvl="1"/>
            <a:endParaRPr lang="en-US" altLang="ja-JP" dirty="0"/>
          </a:p>
          <a:p>
            <a:r>
              <a:rPr lang="ja-JP" altLang="en-US" dirty="0">
                <a:solidFill>
                  <a:schemeClr val="tx1"/>
                </a:solidFill>
              </a:rPr>
              <a:t>学習結果を </a:t>
            </a:r>
            <a:r>
              <a:rPr lang="en-US" altLang="ja-JP" dirty="0">
                <a:solidFill>
                  <a:schemeClr val="tx1"/>
                </a:solidFill>
              </a:rPr>
              <a:t>ONNX </a:t>
            </a:r>
            <a:r>
              <a:rPr lang="ja-JP" altLang="en-US" dirty="0">
                <a:solidFill>
                  <a:schemeClr val="tx1"/>
                </a:solidFill>
              </a:rPr>
              <a:t>ファイルとして出力可能</a:t>
            </a:r>
            <a:endParaRPr lang="en-US" altLang="ja-JP" dirty="0">
              <a:solidFill>
                <a:schemeClr val="tx1"/>
              </a:solidFill>
            </a:endParaRPr>
          </a:p>
        </p:txBody>
      </p:sp>
      <p:sp>
        <p:nvSpPr>
          <p:cNvPr id="4" name="正方形/長方形 3" descr="インデックス X の値は数字 X のスコアに相当する">
            <a:extLst>
              <a:ext uri="{FF2B5EF4-FFF2-40B4-BE49-F238E27FC236}">
                <a16:creationId xmlns:a16="http://schemas.microsoft.com/office/drawing/2014/main" id="{50287171-5D62-46A1-A684-D595E52A5E18}"/>
              </a:ext>
            </a:extLst>
          </p:cNvPr>
          <p:cNvSpPr/>
          <p:nvPr/>
        </p:nvSpPr>
        <p:spPr bwMode="auto">
          <a:xfrm>
            <a:off x="1508457" y="4134587"/>
            <a:ext cx="9175087" cy="97687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5294" dirty="0">
                <a:gradFill>
                  <a:gsLst>
                    <a:gs pos="0">
                      <a:srgbClr val="FFFFFF"/>
                    </a:gs>
                    <a:gs pos="100000">
                      <a:srgbClr val="FFFFFF"/>
                    </a:gs>
                  </a:gsLst>
                  <a:lin ang="5400000" scaled="0"/>
                </a:gradFill>
                <a:cs typeface="Segoe UI" pitchFamily="34" charset="0"/>
              </a:rPr>
              <a:t>Windows</a:t>
            </a:r>
            <a:r>
              <a:rPr lang="ja-JP" altLang="en-US" sz="5294" dirty="0">
                <a:gradFill>
                  <a:gsLst>
                    <a:gs pos="0">
                      <a:srgbClr val="FFFFFF"/>
                    </a:gs>
                    <a:gs pos="100000">
                      <a:srgbClr val="FFFFFF"/>
                    </a:gs>
                  </a:gsLst>
                  <a:lin ang="5400000" scaled="0"/>
                </a:gradFill>
                <a:cs typeface="Segoe UI" pitchFamily="34" charset="0"/>
              </a:rPr>
              <a:t> </a:t>
            </a:r>
            <a:r>
              <a:rPr lang="en-US" altLang="ja-JP" sz="5294" dirty="0">
                <a:gradFill>
                  <a:gsLst>
                    <a:gs pos="0">
                      <a:srgbClr val="FFFFFF"/>
                    </a:gs>
                    <a:gs pos="100000">
                      <a:srgbClr val="FFFFFF"/>
                    </a:gs>
                  </a:gsLst>
                  <a:lin ang="5400000" scaled="0"/>
                </a:gradFill>
                <a:cs typeface="Segoe UI" pitchFamily="34" charset="0"/>
              </a:rPr>
              <a:t>ML</a:t>
            </a:r>
            <a:r>
              <a:rPr lang="ja-JP" altLang="en-US" sz="5294" dirty="0">
                <a:gradFill>
                  <a:gsLst>
                    <a:gs pos="0">
                      <a:srgbClr val="FFFFFF"/>
                    </a:gs>
                    <a:gs pos="100000">
                      <a:srgbClr val="FFFFFF"/>
                    </a:gs>
                  </a:gsLst>
                  <a:lin ang="5400000" scaled="0"/>
                </a:gradFill>
                <a:cs typeface="Segoe UI" pitchFamily="34" charset="0"/>
              </a:rPr>
              <a:t> ですぐに使える！</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124873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en-US" altLang="ja-JP" dirty="0"/>
              <a:t>Windows ML </a:t>
            </a:r>
            <a:r>
              <a:rPr kumimoji="1" lang="ja-JP" altLang="en-US" dirty="0"/>
              <a:t>を試してみよう！</a:t>
            </a:r>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GitHub </a:t>
            </a:r>
            <a:r>
              <a:rPr lang="ja-JP" altLang="en-US" dirty="0">
                <a:solidFill>
                  <a:schemeClr val="tx1"/>
                </a:solidFill>
              </a:rPr>
              <a:t>に公開されているサンプル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p>
          <a:p>
            <a:pPr lvl="1"/>
            <a:endParaRPr lang="en-US" altLang="ja-JP" dirty="0"/>
          </a:p>
          <a:p>
            <a:r>
              <a:rPr lang="ja-JP" altLang="en-US" dirty="0">
                <a:solidFill>
                  <a:schemeClr val="tx1"/>
                </a:solidFill>
              </a:rPr>
              <a:t>事前学習済みの </a:t>
            </a:r>
            <a:r>
              <a:rPr lang="en-US" altLang="ja-JP" dirty="0">
                <a:solidFill>
                  <a:schemeClr val="tx1"/>
                </a:solidFill>
              </a:rPr>
              <a:t>ONNX </a:t>
            </a:r>
            <a:r>
              <a:rPr lang="ja-JP" altLang="en-US" dirty="0">
                <a:solidFill>
                  <a:schemeClr val="tx1"/>
                </a:solidFill>
              </a:rPr>
              <a:t>ファイル</a:t>
            </a:r>
            <a:endParaRPr lang="en-US" altLang="ja-JP" dirty="0">
              <a:solidFill>
                <a:schemeClr val="tx1"/>
              </a:solidFill>
            </a:endParaRPr>
          </a:p>
          <a:p>
            <a:pPr lvl="1"/>
            <a:r>
              <a:rPr lang="en-US" altLang="ja-JP" dirty="0"/>
              <a:t>Azure AI Gallery (</a:t>
            </a:r>
            <a:r>
              <a:rPr lang="en-US" altLang="ja-JP" dirty="0">
                <a:hlinkClick r:id="rId5"/>
              </a:rPr>
              <a:t>https://gallery.azure.ai/models</a:t>
            </a:r>
            <a:r>
              <a:rPr lang="en-US" altLang="ja-JP" dirty="0"/>
              <a:t>)</a:t>
            </a:r>
          </a:p>
          <a:p>
            <a:pPr lvl="1"/>
            <a:r>
              <a:rPr lang="en-US" altLang="ja-JP" dirty="0"/>
              <a:t>ONNX Model Zoo (</a:t>
            </a:r>
            <a:r>
              <a:rPr lang="en-US" altLang="ja-JP" dirty="0">
                <a:hlinkClick r:id="rId6"/>
              </a:rPr>
              <a:t>https://github.com/onnx/models</a:t>
            </a:r>
            <a:r>
              <a:rPr lang="en-US" altLang="ja-JP" dirty="0"/>
              <a:t>)</a:t>
            </a:r>
          </a:p>
          <a:p>
            <a:r>
              <a:rPr lang="ja-JP" altLang="en-US" dirty="0">
                <a:solidFill>
                  <a:schemeClr val="tx1"/>
                </a:solidFill>
              </a:rPr>
              <a:t>独自のデータを使って学習済みモデルを構築</a:t>
            </a:r>
            <a:endParaRPr lang="en-US" altLang="ja-JP" dirty="0">
              <a:solidFill>
                <a:schemeClr val="tx1"/>
              </a:solidFill>
            </a:endParaRPr>
          </a:p>
          <a:p>
            <a:pPr lvl="1"/>
            <a:r>
              <a:rPr lang="en-US" altLang="ja-JP" dirty="0"/>
              <a:t>Custom Vision Service</a:t>
            </a:r>
          </a:p>
          <a:p>
            <a:pPr lvl="1"/>
            <a:r>
              <a:rPr lang="en-US" altLang="ja-JP" dirty="0"/>
              <a:t>Machine</a:t>
            </a:r>
            <a:r>
              <a:rPr lang="ja-JP" altLang="en-US" dirty="0"/>
              <a:t> </a:t>
            </a:r>
            <a:r>
              <a:rPr lang="en-US" altLang="ja-JP" dirty="0"/>
              <a:t>Learning</a:t>
            </a:r>
            <a:r>
              <a:rPr lang="ja-JP" altLang="en-US" dirty="0"/>
              <a:t> </a:t>
            </a:r>
            <a:r>
              <a:rPr lang="en-US" altLang="ja-JP" dirty="0"/>
              <a:t>Services</a:t>
            </a:r>
          </a:p>
        </p:txBody>
      </p:sp>
    </p:spTree>
    <p:custDataLst>
      <p:tags r:id="rId1"/>
    </p:custDataLst>
    <p:extLst>
      <p:ext uri="{BB962C8B-B14F-4D97-AF65-F5344CB8AC3E}">
        <p14:creationId xmlns:p14="http://schemas.microsoft.com/office/powerpoint/2010/main" val="49757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7ADC3D-E4D4-4826-B444-BC08AF4CE24C}"/>
              </a:ext>
            </a:extLst>
          </p:cNvPr>
          <p:cNvSpPr>
            <a:spLocks noGrp="1"/>
          </p:cNvSpPr>
          <p:nvPr>
            <p:ph type="title"/>
          </p:nvPr>
        </p:nvSpPr>
        <p:spPr/>
        <p:txBody>
          <a:bodyPr/>
          <a:lstStyle/>
          <a:p>
            <a:r>
              <a:rPr kumimoji="1" lang="en-US" altLang="ja-JP" dirty="0"/>
              <a:t>ML.NET</a:t>
            </a:r>
            <a:endParaRPr kumimoji="1" lang="ja-JP" altLang="en-US" dirty="0"/>
          </a:p>
        </p:txBody>
      </p:sp>
    </p:spTree>
    <p:extLst>
      <p:ext uri="{BB962C8B-B14F-4D97-AF65-F5344CB8AC3E}">
        <p14:creationId xmlns:p14="http://schemas.microsoft.com/office/powerpoint/2010/main" val="64731052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304237" y="4086152"/>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2" name="TextBox 31">
            <a:extLst>
              <a:ext uri="{FF2B5EF4-FFF2-40B4-BE49-F238E27FC236}">
                <a16:creationId xmlns:a16="http://schemas.microsoft.com/office/drawing/2014/main" id="{ADF7B58D-D4B5-4CCD-AA93-07B07DD0DB64}"/>
              </a:ext>
            </a:extLst>
          </p:cNvPr>
          <p:cNvSpPr txBox="1"/>
          <p:nvPr/>
        </p:nvSpPr>
        <p:spPr>
          <a:xfrm>
            <a:off x="3187581" y="4116610"/>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33" name="Group 32">
            <a:extLst>
              <a:ext uri="{FF2B5EF4-FFF2-40B4-BE49-F238E27FC236}">
                <a16:creationId xmlns:a16="http://schemas.microsoft.com/office/drawing/2014/main" id="{EADFF36D-0438-4EA8-A6BD-A3AD4C54376E}"/>
              </a:ext>
            </a:extLst>
          </p:cNvPr>
          <p:cNvGrpSpPr/>
          <p:nvPr/>
        </p:nvGrpSpPr>
        <p:grpSpPr>
          <a:xfrm>
            <a:off x="3259630" y="4084577"/>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grpSp>
        <p:nvGrpSpPr>
          <p:cNvPr id="36" name="Group 35">
            <a:extLst>
              <a:ext uri="{FF2B5EF4-FFF2-40B4-BE49-F238E27FC236}">
                <a16:creationId xmlns:a16="http://schemas.microsoft.com/office/drawing/2014/main" id="{CF15370E-BC7E-422E-A8B0-6476D6FA6EC3}"/>
              </a:ext>
            </a:extLst>
          </p:cNvPr>
          <p:cNvGrpSpPr/>
          <p:nvPr/>
        </p:nvGrpSpPr>
        <p:grpSpPr>
          <a:xfrm>
            <a:off x="5991347" y="4144165"/>
            <a:ext cx="2584880" cy="698420"/>
            <a:chOff x="413448" y="3368021"/>
            <a:chExt cx="2584878" cy="698418"/>
          </a:xfrm>
        </p:grpSpPr>
        <p:sp>
          <p:nvSpPr>
            <p:cNvPr id="37" name="TextBox 36">
              <a:extLst>
                <a:ext uri="{FF2B5EF4-FFF2-40B4-BE49-F238E27FC236}">
                  <a16:creationId xmlns:a16="http://schemas.microsoft.com/office/drawing/2014/main" id="{17F75C4F-E7FD-4D65-A714-3E2147069FD9}"/>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9" name="Rectangle 38">
            <a:extLst>
              <a:ext uri="{FF2B5EF4-FFF2-40B4-BE49-F238E27FC236}">
                <a16:creationId xmlns:a16="http://schemas.microsoft.com/office/drawing/2014/main" id="{DAB7085C-526B-49F0-AD14-CD64CE2694C5}"/>
              </a:ext>
            </a:extLst>
          </p:cNvPr>
          <p:cNvSpPr/>
          <p:nvPr/>
        </p:nvSpPr>
        <p:spPr>
          <a:xfrm>
            <a:off x="4644465" y="5125888"/>
            <a:ext cx="7747591" cy="461665"/>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40" name="Group 39">
            <a:extLst>
              <a:ext uri="{FF2B5EF4-FFF2-40B4-BE49-F238E27FC236}">
                <a16:creationId xmlns:a16="http://schemas.microsoft.com/office/drawing/2014/main" id="{2FDA87C6-0F49-4B9F-B333-984F14ED918D}"/>
              </a:ext>
            </a:extLst>
          </p:cNvPr>
          <p:cNvGrpSpPr/>
          <p:nvPr/>
        </p:nvGrpSpPr>
        <p:grpSpPr>
          <a:xfrm>
            <a:off x="-243700" y="4117322"/>
            <a:ext cx="3104720" cy="924367"/>
            <a:chOff x="153527" y="3357517"/>
            <a:chExt cx="3104720" cy="924366"/>
          </a:xfrm>
        </p:grpSpPr>
        <p:sp>
          <p:nvSpPr>
            <p:cNvPr id="41" name="TextBox 40">
              <a:extLst>
                <a:ext uri="{FF2B5EF4-FFF2-40B4-BE49-F238E27FC236}">
                  <a16:creationId xmlns:a16="http://schemas.microsoft.com/office/drawing/2014/main" id="{E49FFAB2-53FD-4FB5-B7AB-3672076131E5}"/>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747832" y="4316665"/>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472127" y="4085162"/>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46" name="Rectangle 45">
            <a:extLst>
              <a:ext uri="{FF2B5EF4-FFF2-40B4-BE49-F238E27FC236}">
                <a16:creationId xmlns:a16="http://schemas.microsoft.com/office/drawing/2014/main" id="{F9FF1A34-D52E-444F-8A77-0AB20E8832A2}"/>
              </a:ext>
            </a:extLst>
          </p:cNvPr>
          <p:cNvSpPr/>
          <p:nvPr/>
        </p:nvSpPr>
        <p:spPr>
          <a:xfrm>
            <a:off x="-1" y="2192449"/>
            <a:ext cx="1219199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Windows, Linux, </a:t>
            </a:r>
            <a:r>
              <a:rPr lang="en-US" sz="2400" dirty="0">
                <a:solidFill>
                  <a:prstClr val="black"/>
                </a:solidFill>
                <a:ea typeface="Meiryo UI" panose="020B0604030504040204" pitchFamily="34" charset="-128"/>
                <a:cs typeface="Segoe UI" panose="020B0502040204020203" pitchFamily="34" charset="0"/>
              </a:rPr>
              <a:t>M</a:t>
            </a:r>
            <a:r>
              <a:rPr kumimoji="0" lang="en-US" sz="2400" b="0" i="0" u="none" strike="noStrike" kern="1200" cap="none" spc="0" normalizeH="0" baseline="0" noProof="0" dirty="0" err="1">
                <a:ln>
                  <a:noFill/>
                </a:ln>
                <a:solidFill>
                  <a:prstClr val="black"/>
                </a:solidFill>
                <a:effectLst/>
                <a:uLnTx/>
                <a:uFillTx/>
                <a:ea typeface="Meiryo UI" panose="020B0604030504040204" pitchFamily="34" charset="-128"/>
                <a:cs typeface="Segoe UI" panose="020B0502040204020203" pitchFamily="34" charset="0"/>
              </a:rPr>
              <a:t>acOS</a:t>
            </a: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 </a:t>
            </a:r>
            <a:r>
              <a:rPr lang="ja-JP" altLang="en-US" sz="2400">
                <a:solidFill>
                  <a:prstClr val="black"/>
                </a:solidFill>
                <a:latin typeface="Meiryo UI" panose="020B0604030504040204" pitchFamily="34" charset="-128"/>
                <a:ea typeface="Meiryo UI" panose="020B0604030504040204" pitchFamily="34" charset="-128"/>
                <a:cs typeface="Segoe UI" panose="020B0502040204020203" pitchFamily="34" charset="0"/>
              </a:rPr>
              <a:t>での利用をサポート</a:t>
            </a:r>
            <a:endParaRPr kumimoji="0" lang="en-US" sz="2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9112887" y="4165475"/>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4"/>
          <a:stretch>
            <a:fillRect/>
          </a:stretch>
        </p:blipFill>
        <p:spPr>
          <a:xfrm>
            <a:off x="1177289" y="3024281"/>
            <a:ext cx="654058" cy="972630"/>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5"/>
          <a:stretch>
            <a:fillRect/>
          </a:stretch>
        </p:blipFill>
        <p:spPr>
          <a:xfrm>
            <a:off x="6961922" y="3027227"/>
            <a:ext cx="1003349" cy="1076099"/>
          </a:xfrm>
          <a:prstGeom prst="rect">
            <a:avLst/>
          </a:prstGeom>
        </p:spPr>
      </p:pic>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6"/>
          <a:stretch>
            <a:fillRect/>
          </a:stretch>
        </p:blipFill>
        <p:spPr>
          <a:xfrm>
            <a:off x="3871831" y="2989690"/>
            <a:ext cx="1200522" cy="1053965"/>
          </a:xfrm>
          <a:prstGeom prst="rect">
            <a:avLst/>
          </a:prstGeom>
        </p:spPr>
      </p:pic>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7"/>
          <a:stretch>
            <a:fillRect/>
          </a:stretch>
        </p:blipFill>
        <p:spPr>
          <a:xfrm>
            <a:off x="9726937" y="3048541"/>
            <a:ext cx="1111582" cy="1124659"/>
          </a:xfrm>
          <a:prstGeom prst="rect">
            <a:avLst/>
          </a:prstGeom>
        </p:spPr>
      </p:pic>
      <p:sp>
        <p:nvSpPr>
          <p:cNvPr id="2" name="TextBox 1">
            <a:extLst>
              <a:ext uri="{FF2B5EF4-FFF2-40B4-BE49-F238E27FC236}">
                <a16:creationId xmlns:a16="http://schemas.microsoft.com/office/drawing/2014/main" id="{32F760E1-670F-4D18-9226-8C975EE436D0}"/>
              </a:ext>
            </a:extLst>
          </p:cNvPr>
          <p:cNvSpPr txBox="1"/>
          <p:nvPr/>
        </p:nvSpPr>
        <p:spPr>
          <a:xfrm>
            <a:off x="1057301" y="5064362"/>
            <a:ext cx="382521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ML.NET 0.8 is available @</a:t>
            </a:r>
          </a:p>
        </p:txBody>
      </p:sp>
      <p:sp>
        <p:nvSpPr>
          <p:cNvPr id="43" name="Title 1">
            <a:extLst>
              <a:ext uri="{FF2B5EF4-FFF2-40B4-BE49-F238E27FC236}">
                <a16:creationId xmlns:a16="http://schemas.microsoft.com/office/drawing/2014/main" id="{A506C0D4-C835-3B4E-A8A5-F7CDFF83A263}"/>
              </a:ext>
            </a:extLst>
          </p:cNvPr>
          <p:cNvSpPr txBox="1">
            <a:spLocks/>
          </p:cNvSpPr>
          <p:nvPr/>
        </p:nvSpPr>
        <p:spPr>
          <a:xfrm>
            <a:off x="588263" y="457200"/>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rPr>
              <a:t>ML.NET</a:t>
            </a:r>
            <a:endParaRPr kumimoji="1" lang="ja" altLang="en-US"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endParaRPr>
          </a:p>
        </p:txBody>
      </p:sp>
      <p:sp>
        <p:nvSpPr>
          <p:cNvPr id="52" name="Title 1">
            <a:extLst>
              <a:ext uri="{FF2B5EF4-FFF2-40B4-BE49-F238E27FC236}">
                <a16:creationId xmlns:a16="http://schemas.microsoft.com/office/drawing/2014/main" id="{B79390CB-2E11-5F4C-97C6-FDFEF6B34592}"/>
              </a:ext>
            </a:extLst>
          </p:cNvPr>
          <p:cNvSpPr txBox="1">
            <a:spLocks/>
          </p:cNvSpPr>
          <p:nvPr/>
        </p:nvSpPr>
        <p:spPr>
          <a:xfrm>
            <a:off x="586738" y="136172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.NET</a:t>
            </a:r>
            <a:r>
              <a:rPr kumimoji="1" lang="ja-JP" altLang="en-US" sz="3200" b="0" i="0" u="none" strike="noStrike" kern="1200" cap="none" spc="-50" normalizeH="0" baseline="0" noProof="0">
                <a:ln w="3175">
                  <a:noFill/>
                </a:ln>
                <a:solidFill>
                  <a:schemeClr val="accent2"/>
                </a:solidFill>
                <a:effectLst/>
                <a:uLnTx/>
                <a:uFillTx/>
                <a:latin typeface="Meiryo UI" panose="020B0604030504040204" pitchFamily="34" charset="-128"/>
                <a:ea typeface="Meiryo UI" panose="020B0604030504040204" pitchFamily="34" charset="-128"/>
              </a:rPr>
              <a:t>開発者のための</a:t>
            </a:r>
            <a:r>
              <a:rPr kumimoji="1" lang="ja" altLang="en-US"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機械学習フレームワーク</a:t>
            </a:r>
          </a:p>
        </p:txBody>
      </p:sp>
      <p:pic>
        <p:nvPicPr>
          <p:cNvPr id="3" name="Picture 2">
            <a:extLst>
              <a:ext uri="{FF2B5EF4-FFF2-40B4-BE49-F238E27FC236}">
                <a16:creationId xmlns:a16="http://schemas.microsoft.com/office/drawing/2014/main" id="{681A1340-62A0-3649-8A4D-C308DC6E6B19}"/>
              </a:ext>
            </a:extLst>
          </p:cNvPr>
          <p:cNvPicPr>
            <a:picLocks noChangeAspect="1"/>
          </p:cNvPicPr>
          <p:nvPr/>
        </p:nvPicPr>
        <p:blipFill>
          <a:blip r:embed="rId8"/>
          <a:stretch>
            <a:fillRect/>
          </a:stretch>
        </p:blipFill>
        <p:spPr>
          <a:xfrm>
            <a:off x="4088242" y="378463"/>
            <a:ext cx="952500" cy="952500"/>
          </a:xfrm>
          <a:prstGeom prst="rect">
            <a:avLst/>
          </a:prstGeom>
        </p:spPr>
      </p:pic>
    </p:spTree>
    <p:extLst>
      <p:ext uri="{BB962C8B-B14F-4D97-AF65-F5344CB8AC3E}">
        <p14:creationId xmlns:p14="http://schemas.microsoft.com/office/powerpoint/2010/main" val="2195950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0078D7"/>
                </a:solidFill>
                <a:effectLst/>
                <a:uLnTx/>
                <a:uFillTx/>
                <a:cs typeface="Segoe UI" charset="0"/>
              </a:rPr>
              <a:t>機械学習 </a:t>
            </a:r>
            <a:r>
              <a:rPr kumimoji="0" lang="en-US" altLang="ja-JP" sz="2000" b="0" i="0" u="none" strike="noStrike" kern="1200" cap="none" spc="0" normalizeH="0" baseline="0" noProof="0" dirty="0">
                <a:ln>
                  <a:noFill/>
                </a:ln>
                <a:solidFill>
                  <a:srgbClr val="0078D7"/>
                </a:solidFill>
                <a:effectLst/>
                <a:uLnTx/>
                <a:uFillTx/>
                <a:cs typeface="Segoe UI" charset="0"/>
              </a:rPr>
              <a:t>/ </a:t>
            </a:r>
            <a:r>
              <a:rPr kumimoji="0" lang="ja-JP" altLang="en-US" sz="2000" b="0" i="0" u="none" strike="noStrike" kern="1200" cap="none" spc="0" normalizeH="0" baseline="0" noProof="0" dirty="0">
                <a:ln>
                  <a:noFill/>
                </a:ln>
                <a:solidFill>
                  <a:srgbClr val="0078D7"/>
                </a:solidFill>
                <a:effectLst/>
                <a:uLnTx/>
                <a:uFillTx/>
                <a:cs typeface="Segoe UI" charset="0"/>
              </a:rPr>
              <a:t>深層学習 のフレームワーク</a:t>
            </a:r>
            <a:endParaRPr kumimoji="0" lang="en-US" sz="2000" b="0" i="0" u="none" strike="noStrike" kern="1200" cap="none" spc="0" normalizeH="0" baseline="0" noProof="0" dirty="0">
              <a:ln>
                <a:noFill/>
              </a:ln>
              <a:solidFill>
                <a:srgbClr val="0078D7"/>
              </a:solidFill>
              <a:effectLst/>
              <a:uLnTx/>
              <a:uFillTx/>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272091"/>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cs typeface="Segoe UI" charset="0"/>
              </a:rPr>
              <a:t>フレームワーク間の違い</a:t>
            </a:r>
            <a:r>
              <a:rPr kumimoji="0" lang="ja-JP" altLang="en-US" sz="2000" dirty="0">
                <a:solidFill>
                  <a:srgbClr val="FFFFFF"/>
                </a:solidFill>
                <a:cs typeface="Segoe UI" charset="0"/>
              </a:rPr>
              <a:t>を吸収</a:t>
            </a:r>
            <a:endParaRPr kumimoji="0" lang="en-US" sz="2000" b="0" i="0" u="none" strike="noStrike" kern="1200" cap="none" spc="0" normalizeH="0" baseline="0" noProof="0" dirty="0">
              <a:ln>
                <a:noFill/>
              </a:ln>
              <a:solidFill>
                <a:srgbClr val="FFFFFF"/>
              </a:solidFill>
              <a:effectLst/>
              <a:uLnTx/>
              <a:uFillTx/>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cs typeface="Segoe UI" panose="020B0502040204020203" pitchFamily="34"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01788"/>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01390"/>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33904"/>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786657"/>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01787"/>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982934" y="3809584"/>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648089" y="3809584"/>
            <a:ext cx="877484"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033558" y="3809584"/>
            <a:ext cx="1317156"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130243" y="5166676"/>
            <a:ext cx="79508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cs typeface="Segoe UI" panose="020B0502040204020203" pitchFamily="34" charset="0"/>
              </a:rPr>
              <a:t>MXNet</a:t>
            </a:r>
            <a:endParaRPr kumimoji="0" lang="en-US" sz="2000" b="0" i="0" u="none" strike="noStrike" kern="1200" cap="none" spc="0" normalizeH="0" baseline="0" noProof="0" dirty="0">
              <a:ln>
                <a:noFill/>
              </a:ln>
              <a:solidFill>
                <a:srgbClr val="1A1A1A"/>
              </a:solidFill>
              <a:effectLst/>
              <a:uLnTx/>
              <a:uFillTx/>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663798" y="5105361"/>
            <a:ext cx="1040271" cy="307777"/>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759476"/>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442534" y="5125733"/>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 name="タイトル 2">
            <a:extLst>
              <a:ext uri="{FF2B5EF4-FFF2-40B4-BE49-F238E27FC236}">
                <a16:creationId xmlns:a16="http://schemas.microsoft.com/office/drawing/2014/main" id="{FF79B7AA-6DBE-4424-82D4-0834DC1ECBFB}"/>
              </a:ext>
            </a:extLst>
          </p:cNvPr>
          <p:cNvSpPr>
            <a:spLocks noGrp="1"/>
          </p:cNvSpPr>
          <p:nvPr>
            <p:ph type="title"/>
          </p:nvPr>
        </p:nvSpPr>
        <p:spPr/>
        <p:txBody>
          <a:bodyPr/>
          <a:lstStyle/>
          <a:p>
            <a:r>
              <a:rPr lang="ja-JP" altLang="en-US" dirty="0"/>
              <a:t>使い慣れたライブラリ</a:t>
            </a:r>
            <a:r>
              <a:rPr lang="en-US" altLang="ja-JP" dirty="0"/>
              <a:t>/</a:t>
            </a:r>
            <a:r>
              <a:rPr lang="ja-JP" altLang="en-US" dirty="0"/>
              <a:t>フレームワーク</a:t>
            </a:r>
          </a:p>
        </p:txBody>
      </p:sp>
    </p:spTree>
    <p:extLst>
      <p:ext uri="{BB962C8B-B14F-4D97-AF65-F5344CB8AC3E}">
        <p14:creationId xmlns:p14="http://schemas.microsoft.com/office/powerpoint/2010/main" val="114104615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64847-C07B-4BB7-84F6-ED390F1B2276}"/>
              </a:ext>
            </a:extLst>
          </p:cNvPr>
          <p:cNvSpPr>
            <a:spLocks noGrp="1"/>
          </p:cNvSpPr>
          <p:nvPr>
            <p:ph type="title"/>
          </p:nvPr>
        </p:nvSpPr>
        <p:spPr/>
        <p:txBody>
          <a:bodyPr/>
          <a:lstStyle/>
          <a:p>
            <a:r>
              <a:rPr kumimoji="1" lang="ja-JP" altLang="en-US" dirty="0"/>
              <a:t>さあ、自分で動かして理解を深めましょう</a:t>
            </a:r>
          </a:p>
        </p:txBody>
      </p:sp>
      <p:sp>
        <p:nvSpPr>
          <p:cNvPr id="3" name="コンテンツ プレースホルダー 2">
            <a:extLst>
              <a:ext uri="{FF2B5EF4-FFF2-40B4-BE49-F238E27FC236}">
                <a16:creationId xmlns:a16="http://schemas.microsoft.com/office/drawing/2014/main" id="{FC98E394-69E8-4F75-8ED8-C1B1DFCB264B}"/>
              </a:ext>
            </a:extLst>
          </p:cNvPr>
          <p:cNvSpPr>
            <a:spLocks noGrp="1"/>
          </p:cNvSpPr>
          <p:nvPr>
            <p:ph sz="quarter" idx="10"/>
          </p:nvPr>
        </p:nvSpPr>
        <p:spPr/>
        <p:txBody>
          <a:bodyPr>
            <a:normAutofit lnSpcReduction="10000"/>
          </a:bodyPr>
          <a:lstStyle/>
          <a:p>
            <a:r>
              <a:rPr kumimoji="1" lang="en-US" altLang="ja-JP" dirty="0"/>
              <a:t>Azure Cognitive Services</a:t>
            </a:r>
          </a:p>
          <a:p>
            <a:pPr lvl="1"/>
            <a:r>
              <a:rPr lang="en-US" altLang="ja-JP" dirty="0">
                <a:hlinkClick r:id="rId3"/>
              </a:rPr>
              <a:t>https://docs.microsoft.com/ja-jp/azure/cognitive-services/</a:t>
            </a:r>
            <a:endParaRPr lang="en-US" altLang="ja-JP" dirty="0"/>
          </a:p>
          <a:p>
            <a:r>
              <a:rPr lang="en-US" altLang="ja-JP" dirty="0"/>
              <a:t>Azure Machine Learning Services</a:t>
            </a:r>
          </a:p>
          <a:p>
            <a:pPr lvl="1"/>
            <a:r>
              <a:rPr lang="en-US" altLang="ja-JP" dirty="0">
                <a:hlinkClick r:id="rId4"/>
              </a:rPr>
              <a:t>https://docs.microsoft.com/ja-jp/azure/machine-learning/service/</a:t>
            </a:r>
            <a:endParaRPr lang="en-US" altLang="ja-JP" dirty="0"/>
          </a:p>
          <a:p>
            <a:pPr lvl="1"/>
            <a:r>
              <a:rPr kumimoji="1" lang="ja-JP" altLang="en-US" dirty="0"/>
              <a:t>サンプル</a:t>
            </a:r>
            <a:endParaRPr kumimoji="1" lang="en-US" altLang="ja-JP" dirty="0"/>
          </a:p>
          <a:p>
            <a:pPr lvl="2"/>
            <a:r>
              <a:rPr lang="en-US" altLang="ja-JP" dirty="0">
                <a:hlinkClick r:id="rId5"/>
              </a:rPr>
              <a:t>https://github.com/Azure/MachineLearningNotebooks</a:t>
            </a:r>
            <a:endParaRPr lang="en-US" altLang="ja-JP" dirty="0"/>
          </a:p>
          <a:p>
            <a:pPr lvl="2"/>
            <a:endParaRPr kumimoji="1" lang="en-US" altLang="ja-JP" dirty="0"/>
          </a:p>
          <a:p>
            <a:r>
              <a:rPr lang="en-US" altLang="ja-JP" dirty="0"/>
              <a:t>Microsoft Learn</a:t>
            </a:r>
          </a:p>
          <a:p>
            <a:pPr lvl="1"/>
            <a:r>
              <a:rPr lang="en-US" altLang="ja-JP" dirty="0">
                <a:hlinkClick r:id="rId6"/>
              </a:rPr>
              <a:t>https://docs.microsoft.com/ja-jp/learn/</a:t>
            </a:r>
            <a:endParaRPr lang="en-US" altLang="ja-JP" dirty="0"/>
          </a:p>
          <a:p>
            <a:pPr lvl="1"/>
            <a:endParaRPr kumimoji="1" lang="ja-JP" altLang="en-US" dirty="0"/>
          </a:p>
        </p:txBody>
      </p:sp>
    </p:spTree>
    <p:extLst>
      <p:ext uri="{BB962C8B-B14F-4D97-AF65-F5344CB8AC3E}">
        <p14:creationId xmlns:p14="http://schemas.microsoft.com/office/powerpoint/2010/main" val="425877056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2334344" y="1768420"/>
            <a:ext cx="19142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学習場所</a:t>
            </a:r>
            <a:endParaRPr lang="en-US" altLang="en-US" sz="2000" b="1" kern="0" dirty="0">
              <a:solidFill>
                <a:schemeClr val="accent6">
                  <a:lumMod val="50000"/>
                </a:schemeClr>
              </a:solidFill>
            </a:endParaRP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6093722" y="2125182"/>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L-Shape 104">
            <a:extLst>
              <a:ext uri="{FF2B5EF4-FFF2-40B4-BE49-F238E27FC236}">
                <a16:creationId xmlns:a16="http://schemas.microsoft.com/office/drawing/2014/main" id="{2727A602-788E-324C-B8DD-87810F3F9B80}"/>
              </a:ext>
            </a:extLst>
          </p:cNvPr>
          <p:cNvSpPr/>
          <p:nvPr/>
        </p:nvSpPr>
        <p:spPr bwMode="auto">
          <a:xfrm rot="13500000">
            <a:off x="6005510" y="3848450"/>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6096000" y="4293096"/>
            <a:ext cx="0" cy="13698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1D6900-FBB4-4356-85FE-80348D067BDF}"/>
              </a:ext>
            </a:extLst>
          </p:cNvPr>
          <p:cNvSpPr/>
          <p:nvPr/>
        </p:nvSpPr>
        <p:spPr>
          <a:xfrm>
            <a:off x="3216834" y="2621677"/>
            <a:ext cx="2954791" cy="369332"/>
          </a:xfrm>
          <a:prstGeom prst="rect">
            <a:avLst/>
          </a:prstGeom>
        </p:spPr>
        <p:txBody>
          <a:bodyPr wrap="square">
            <a:spAutoFit/>
          </a:bodyPr>
          <a:lstStyle/>
          <a:p>
            <a:pPr defTabSz="913523">
              <a:lnSpc>
                <a:spcPct val="90000"/>
              </a:lnSpc>
              <a:spcBef>
                <a:spcPts val="1000"/>
              </a:spcBef>
              <a:defRPr/>
            </a:pPr>
            <a:r>
              <a:rPr lang="ja-JP" altLang="en-US" sz="2000" dirty="0">
                <a:solidFill>
                  <a:srgbClr val="1A1A1A"/>
                </a:solidFill>
              </a:rPr>
              <a:t>ローカル</a:t>
            </a:r>
            <a:endParaRPr lang="en-US" sz="2000" dirty="0">
              <a:solidFill>
                <a:srgbClr val="1A1A1A"/>
              </a:solidFill>
            </a:endParaRPr>
          </a:p>
        </p:txBody>
      </p:sp>
      <p:sp>
        <p:nvSpPr>
          <p:cNvPr id="43" name="Rectangle 42">
            <a:extLst>
              <a:ext uri="{FF2B5EF4-FFF2-40B4-BE49-F238E27FC236}">
                <a16:creationId xmlns:a16="http://schemas.microsoft.com/office/drawing/2014/main" id="{A5ED14E5-EDCC-418F-A20B-AC6EB2EA19C7}"/>
              </a:ext>
            </a:extLst>
          </p:cNvPr>
          <p:cNvSpPr/>
          <p:nvPr/>
        </p:nvSpPr>
        <p:spPr>
          <a:xfrm>
            <a:off x="3216835" y="3271490"/>
            <a:ext cx="2968258" cy="646331"/>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Cloud </a:t>
            </a:r>
            <a:r>
              <a:rPr lang="ja-JP" altLang="en-US" sz="2000" dirty="0">
                <a:solidFill>
                  <a:srgbClr val="1A1A1A"/>
                </a:solidFill>
              </a:rPr>
              <a:t>上の</a:t>
            </a:r>
            <a:br>
              <a:rPr lang="en-US" altLang="ja-JP" sz="2000" dirty="0">
                <a:solidFill>
                  <a:srgbClr val="1A1A1A"/>
                </a:solidFill>
              </a:rPr>
            </a:br>
            <a:r>
              <a:rPr lang="en-US" altLang="ja-JP" sz="2000" dirty="0">
                <a:solidFill>
                  <a:srgbClr val="1A1A1A"/>
                </a:solidFill>
              </a:rPr>
              <a:t>GPU </a:t>
            </a:r>
            <a:r>
              <a:rPr lang="ja-JP" altLang="en-US" sz="2000" dirty="0">
                <a:solidFill>
                  <a:srgbClr val="1A1A1A"/>
                </a:solidFill>
              </a:rPr>
              <a:t>インスタンス</a:t>
            </a:r>
            <a:endParaRPr lang="en-US" sz="2000" dirty="0">
              <a:solidFill>
                <a:srgbClr val="1A1A1A"/>
              </a:solidFill>
            </a:endParaRPr>
          </a:p>
        </p:txBody>
      </p:sp>
      <p:sp>
        <p:nvSpPr>
          <p:cNvPr id="44" name="Rectangle 43">
            <a:extLst>
              <a:ext uri="{FF2B5EF4-FFF2-40B4-BE49-F238E27FC236}">
                <a16:creationId xmlns:a16="http://schemas.microsoft.com/office/drawing/2014/main" id="{AA209A0C-5BF0-40F6-A0B5-0FAF01D3906D}"/>
              </a:ext>
            </a:extLst>
          </p:cNvPr>
          <p:cNvSpPr/>
          <p:nvPr/>
        </p:nvSpPr>
        <p:spPr>
          <a:xfrm>
            <a:off x="3216835" y="4196561"/>
            <a:ext cx="1827564"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Spark</a:t>
            </a:r>
          </a:p>
        </p:txBody>
      </p:sp>
      <p:sp>
        <p:nvSpPr>
          <p:cNvPr id="45" name="Rectangle 44">
            <a:extLst>
              <a:ext uri="{FF2B5EF4-FFF2-40B4-BE49-F238E27FC236}">
                <a16:creationId xmlns:a16="http://schemas.microsoft.com/office/drawing/2014/main" id="{F29B2BB6-23E5-42B9-8113-5097F8CB5345}"/>
              </a:ext>
            </a:extLst>
          </p:cNvPr>
          <p:cNvSpPr/>
          <p:nvPr/>
        </p:nvSpPr>
        <p:spPr>
          <a:xfrm>
            <a:off x="3216834" y="5064342"/>
            <a:ext cx="2141841"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Azure Batch AI</a:t>
            </a:r>
          </a:p>
        </p:txBody>
      </p:sp>
      <p:sp>
        <p:nvSpPr>
          <p:cNvPr id="55" name="desktop" title="a desktop PC">
            <a:extLst>
              <a:ext uri="{FF2B5EF4-FFF2-40B4-BE49-F238E27FC236}">
                <a16:creationId xmlns:a16="http://schemas.microsoft.com/office/drawing/2014/main" id="{BDBF925B-0A25-435B-96F7-F8B1B22B6964}"/>
              </a:ext>
            </a:extLst>
          </p:cNvPr>
          <p:cNvSpPr>
            <a:spLocks noChangeAspect="1" noEditPoints="1"/>
          </p:cNvSpPr>
          <p:nvPr/>
        </p:nvSpPr>
        <p:spPr bwMode="auto">
          <a:xfrm>
            <a:off x="2491897" y="262346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network" title="Icon of a device or computer network">
            <a:extLst>
              <a:ext uri="{FF2B5EF4-FFF2-40B4-BE49-F238E27FC236}">
                <a16:creationId xmlns:a16="http://schemas.microsoft.com/office/drawing/2014/main" id="{99392CCC-4490-4C3A-B372-B3D47E9E0B46}"/>
              </a:ext>
            </a:extLst>
          </p:cNvPr>
          <p:cNvSpPr>
            <a:spLocks noChangeAspect="1" noEditPoints="1"/>
          </p:cNvSpPr>
          <p:nvPr/>
        </p:nvSpPr>
        <p:spPr bwMode="auto">
          <a:xfrm>
            <a:off x="2535652" y="506612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グループ化 4">
            <a:extLst>
              <a:ext uri="{FF2B5EF4-FFF2-40B4-BE49-F238E27FC236}">
                <a16:creationId xmlns:a16="http://schemas.microsoft.com/office/drawing/2014/main" id="{4D38B604-8BA0-4D12-B851-F9A9F005012B}"/>
              </a:ext>
            </a:extLst>
          </p:cNvPr>
          <p:cNvGrpSpPr/>
          <p:nvPr/>
        </p:nvGrpSpPr>
        <p:grpSpPr>
          <a:xfrm>
            <a:off x="2476002" y="3415306"/>
            <a:ext cx="383064" cy="295154"/>
            <a:chOff x="837058" y="3501007"/>
            <a:chExt cx="383064" cy="295154"/>
          </a:xfrm>
        </p:grpSpPr>
        <p:sp>
          <p:nvSpPr>
            <p:cNvPr id="59" name="cloud" title="Icon of a cloud">
              <a:extLst>
                <a:ext uri="{FF2B5EF4-FFF2-40B4-BE49-F238E27FC236}">
                  <a16:creationId xmlns:a16="http://schemas.microsoft.com/office/drawing/2014/main" id="{F0628B60-333B-4FE7-8132-DDAEBB782303}"/>
                </a:ext>
              </a:extLst>
            </p:cNvPr>
            <p:cNvSpPr>
              <a:spLocks noChangeAspect="1"/>
            </p:cNvSpPr>
            <p:nvPr/>
          </p:nvSpPr>
          <p:spPr bwMode="auto">
            <a:xfrm>
              <a:off x="848291"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monitor" title="Icon of a monitor">
              <a:extLst>
                <a:ext uri="{FF2B5EF4-FFF2-40B4-BE49-F238E27FC236}">
                  <a16:creationId xmlns:a16="http://schemas.microsoft.com/office/drawing/2014/main" id="{C9EE3C46-587D-4F00-8563-BBB6871E3232}"/>
                </a:ext>
              </a:extLst>
            </p:cNvPr>
            <p:cNvSpPr>
              <a:spLocks noChangeAspect="1" noEditPoints="1"/>
            </p:cNvSpPr>
            <p:nvPr/>
          </p:nvSpPr>
          <p:spPr bwMode="auto">
            <a:xfrm>
              <a:off x="837058"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グループ化 3">
            <a:extLst>
              <a:ext uri="{FF2B5EF4-FFF2-40B4-BE49-F238E27FC236}">
                <a16:creationId xmlns:a16="http://schemas.microsoft.com/office/drawing/2014/main" id="{F269564D-86A2-4F48-8032-E16CB7732ACE}"/>
              </a:ext>
            </a:extLst>
          </p:cNvPr>
          <p:cNvGrpSpPr/>
          <p:nvPr/>
        </p:nvGrpSpPr>
        <p:grpSpPr>
          <a:xfrm>
            <a:off x="2446620" y="4136543"/>
            <a:ext cx="453060" cy="503501"/>
            <a:chOff x="807676" y="4346528"/>
            <a:chExt cx="453060" cy="503501"/>
          </a:xfrm>
        </p:grpSpPr>
        <p:sp>
          <p:nvSpPr>
            <p:cNvPr id="68" name="Freeform: Shape 88">
              <a:extLst>
                <a:ext uri="{FF2B5EF4-FFF2-40B4-BE49-F238E27FC236}">
                  <a16:creationId xmlns:a16="http://schemas.microsoft.com/office/drawing/2014/main" id="{3592112C-4686-4A91-BFAB-1290F833C41A}"/>
                </a:ext>
              </a:extLst>
            </p:cNvPr>
            <p:cNvSpPr/>
            <p:nvPr/>
          </p:nvSpPr>
          <p:spPr>
            <a:xfrm>
              <a:off x="808433" y="4346528"/>
              <a:ext cx="452303" cy="25520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69" name="Freeform: Shape 89">
              <a:extLst>
                <a:ext uri="{FF2B5EF4-FFF2-40B4-BE49-F238E27FC236}">
                  <a16:creationId xmlns:a16="http://schemas.microsoft.com/office/drawing/2014/main" id="{56802010-CFE8-4F03-BADA-496C8DA6B7A5}"/>
                </a:ext>
              </a:extLst>
            </p:cNvPr>
            <p:cNvSpPr/>
            <p:nvPr/>
          </p:nvSpPr>
          <p:spPr>
            <a:xfrm>
              <a:off x="807927" y="4597098"/>
              <a:ext cx="452303" cy="171821"/>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0" name="Freeform: Shape 90">
              <a:extLst>
                <a:ext uri="{FF2B5EF4-FFF2-40B4-BE49-F238E27FC236}">
                  <a16:creationId xmlns:a16="http://schemas.microsoft.com/office/drawing/2014/main" id="{7CFAD699-2384-4550-AD4F-F6EA45C12370}"/>
                </a:ext>
              </a:extLst>
            </p:cNvPr>
            <p:cNvSpPr/>
            <p:nvPr/>
          </p:nvSpPr>
          <p:spPr>
            <a:xfrm>
              <a:off x="1032816" y="4640306"/>
              <a:ext cx="227414" cy="209723"/>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1" name="Freeform: Shape 91">
              <a:extLst>
                <a:ext uri="{FF2B5EF4-FFF2-40B4-BE49-F238E27FC236}">
                  <a16:creationId xmlns:a16="http://schemas.microsoft.com/office/drawing/2014/main" id="{8EC1B162-864A-4781-8C40-6ADED5390E9B}"/>
                </a:ext>
              </a:extLst>
            </p:cNvPr>
            <p:cNvSpPr/>
            <p:nvPr/>
          </p:nvSpPr>
          <p:spPr>
            <a:xfrm>
              <a:off x="1032312" y="4473538"/>
              <a:ext cx="227414" cy="209723"/>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cs typeface="+mn-cs"/>
              </a:endParaRPr>
            </a:p>
          </p:txBody>
        </p:sp>
        <p:sp>
          <p:nvSpPr>
            <p:cNvPr id="72" name="Freeform: Shape 94">
              <a:extLst>
                <a:ext uri="{FF2B5EF4-FFF2-40B4-BE49-F238E27FC236}">
                  <a16:creationId xmlns:a16="http://schemas.microsoft.com/office/drawing/2014/main" id="{26F4F9F6-865E-42EE-B223-C91968CB4880}"/>
                </a:ext>
              </a:extLst>
            </p:cNvPr>
            <p:cNvSpPr/>
            <p:nvPr/>
          </p:nvSpPr>
          <p:spPr>
            <a:xfrm>
              <a:off x="807676" y="4640306"/>
              <a:ext cx="227414" cy="209723"/>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3" name="Freeform: Shape 98">
              <a:extLst>
                <a:ext uri="{FF2B5EF4-FFF2-40B4-BE49-F238E27FC236}">
                  <a16:creationId xmlns:a16="http://schemas.microsoft.com/office/drawing/2014/main" id="{C31628E0-45DC-4AAB-9647-E2B4C23698EB}"/>
                </a:ext>
              </a:extLst>
            </p:cNvPr>
            <p:cNvSpPr/>
            <p:nvPr/>
          </p:nvSpPr>
          <p:spPr>
            <a:xfrm>
              <a:off x="807676" y="4473792"/>
              <a:ext cx="227414" cy="209723"/>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grpSp>
      <p:sp>
        <p:nvSpPr>
          <p:cNvPr id="81" name="Rectangle 41">
            <a:extLst>
              <a:ext uri="{FF2B5EF4-FFF2-40B4-BE49-F238E27FC236}">
                <a16:creationId xmlns:a16="http://schemas.microsoft.com/office/drawing/2014/main" id="{3115744E-4D8D-47C3-9133-BCF33AAE7808}"/>
              </a:ext>
            </a:extLst>
          </p:cNvPr>
          <p:cNvSpPr>
            <a:spLocks noChangeArrowheads="1"/>
          </p:cNvSpPr>
          <p:nvPr/>
        </p:nvSpPr>
        <p:spPr bwMode="auto">
          <a:xfrm>
            <a:off x="7320136" y="1642813"/>
            <a:ext cx="19142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ジョブの</a:t>
            </a:r>
            <a:br>
              <a:rPr lang="en-US" altLang="ja-JP" sz="2000" b="1" kern="0" dirty="0">
                <a:solidFill>
                  <a:schemeClr val="accent6">
                    <a:lumMod val="50000"/>
                  </a:schemeClr>
                </a:solidFill>
              </a:rPr>
            </a:br>
            <a:r>
              <a:rPr lang="ja-JP" altLang="en-US" sz="2000" b="1" kern="0" dirty="0">
                <a:solidFill>
                  <a:schemeClr val="accent6">
                    <a:lumMod val="50000"/>
                  </a:schemeClr>
                </a:solidFill>
              </a:rPr>
              <a:t>実行とモニタリング</a:t>
            </a:r>
            <a:endParaRPr lang="en-US" altLang="en-US" sz="2000" b="1" kern="0" dirty="0">
              <a:solidFill>
                <a:schemeClr val="accent6">
                  <a:lumMod val="50000"/>
                </a:schemeClr>
              </a:solidFill>
            </a:endParaRPr>
          </a:p>
        </p:txBody>
      </p:sp>
      <p:sp>
        <p:nvSpPr>
          <p:cNvPr id="3" name="タイトル 2">
            <a:extLst>
              <a:ext uri="{FF2B5EF4-FFF2-40B4-BE49-F238E27FC236}">
                <a16:creationId xmlns:a16="http://schemas.microsoft.com/office/drawing/2014/main" id="{2BC24958-749C-4D59-8CE5-0DE1491867EA}"/>
              </a:ext>
            </a:extLst>
          </p:cNvPr>
          <p:cNvSpPr>
            <a:spLocks noGrp="1"/>
          </p:cNvSpPr>
          <p:nvPr>
            <p:ph type="title"/>
          </p:nvPr>
        </p:nvSpPr>
        <p:spPr/>
        <p:txBody>
          <a:bodyPr/>
          <a:lstStyle/>
          <a:p>
            <a:r>
              <a:rPr lang="ja-JP" altLang="en-US" dirty="0"/>
              <a:t>柔軟な学習環境</a:t>
            </a:r>
          </a:p>
        </p:txBody>
      </p:sp>
      <p:grpSp>
        <p:nvGrpSpPr>
          <p:cNvPr id="35" name="Group 226">
            <a:extLst>
              <a:ext uri="{FF2B5EF4-FFF2-40B4-BE49-F238E27FC236}">
                <a16:creationId xmlns:a16="http://schemas.microsoft.com/office/drawing/2014/main" id="{E6B2A788-B428-471F-9020-2C1A2BB9B324}"/>
              </a:ext>
            </a:extLst>
          </p:cNvPr>
          <p:cNvGrpSpPr/>
          <p:nvPr/>
        </p:nvGrpSpPr>
        <p:grpSpPr>
          <a:xfrm>
            <a:off x="7411611" y="3465040"/>
            <a:ext cx="1999088" cy="731521"/>
            <a:chOff x="9470966" y="123086"/>
            <a:chExt cx="1999088" cy="731521"/>
          </a:xfrm>
        </p:grpSpPr>
        <p:pic>
          <p:nvPicPr>
            <p:cNvPr id="36" name="Graphic 224">
              <a:extLst>
                <a:ext uri="{FF2B5EF4-FFF2-40B4-BE49-F238E27FC236}">
                  <a16:creationId xmlns:a16="http://schemas.microsoft.com/office/drawing/2014/main" id="{8BB56986-D169-4EEC-8F7C-998EF7F1B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533" y="123086"/>
              <a:ext cx="731521" cy="731521"/>
            </a:xfrm>
            <a:prstGeom prst="rect">
              <a:avLst/>
            </a:prstGeom>
          </p:spPr>
        </p:pic>
        <p:sp>
          <p:nvSpPr>
            <p:cNvPr id="37" name="TextBox 225">
              <a:extLst>
                <a:ext uri="{FF2B5EF4-FFF2-40B4-BE49-F238E27FC236}">
                  <a16:creationId xmlns:a16="http://schemas.microsoft.com/office/drawing/2014/main" id="{DB82F642-9DE6-4D55-9000-8D9332826F0F}"/>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Tree>
    <p:extLst>
      <p:ext uri="{BB962C8B-B14F-4D97-AF65-F5344CB8AC3E}">
        <p14:creationId xmlns:p14="http://schemas.microsoft.com/office/powerpoint/2010/main" val="3006622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rrow: Left-Right 50">
            <a:extLst>
              <a:ext uri="{FF2B5EF4-FFF2-40B4-BE49-F238E27FC236}">
                <a16:creationId xmlns:a16="http://schemas.microsoft.com/office/drawing/2014/main" id="{689B45EF-A0E4-C543-A885-7DB462A5E236}"/>
              </a:ext>
            </a:extLst>
          </p:cNvPr>
          <p:cNvSpPr/>
          <p:nvPr/>
        </p:nvSpPr>
        <p:spPr bwMode="auto">
          <a:xfrm>
            <a:off x="399642" y="4045456"/>
            <a:ext cx="11299048" cy="1020912"/>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76144" y="2969890"/>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機械学習</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401910" y="2600977"/>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1668689" y="2060848"/>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901304" y="445896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柔軟性</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8640054" y="445896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パフォーマンス</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634947" y="2600977"/>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34234" y="2060848"/>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772712" y="2600977"/>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938619" y="2060848"/>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94642" y="296266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深層学習</a:t>
            </a:r>
            <a:endParaRPr kumimoji="0" lang="en-US" sz="1400" b="0" i="0" u="none" strike="noStrike" kern="0" cap="none" spc="0" normalizeH="0" baseline="0" noProof="0" dirty="0">
              <a:ln>
                <a:noFill/>
              </a:ln>
              <a:solidFill>
                <a:srgbClr val="0078D4"/>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40054" y="296265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特定用途での深層学習</a:t>
            </a:r>
            <a:br>
              <a:rPr kumimoji="0" lang="en-US" altLang="ja-JP" sz="1800" b="0" i="0" u="none" strike="noStrike" kern="0" cap="none" spc="0" normalizeH="0" baseline="0" noProof="0" dirty="0">
                <a:ln>
                  <a:noFill/>
                </a:ln>
                <a:solidFill>
                  <a:srgbClr val="1A1A1A"/>
                </a:solidFill>
                <a:effectLst/>
                <a:uLnTx/>
                <a:uFillTx/>
                <a:cs typeface="Segoe UI" pitchFamily="34" charset="0"/>
              </a:rPr>
            </a:br>
            <a:r>
              <a:rPr kumimoji="0" lang="en-US" altLang="ja-JP" sz="1800" b="0" i="0" u="none" strike="noStrike" kern="0" cap="none" spc="0" normalizeH="0" baseline="0" noProof="0" dirty="0">
                <a:ln>
                  <a:noFill/>
                </a:ln>
                <a:solidFill>
                  <a:srgbClr val="1A1A1A"/>
                </a:solidFill>
                <a:effectLst/>
                <a:uLnTx/>
                <a:uFillTx/>
                <a:cs typeface="Segoe UI" pitchFamily="34" charset="0"/>
              </a:rPr>
              <a:t>(</a:t>
            </a:r>
            <a:r>
              <a:rPr kumimoji="0" lang="ja-JP" altLang="en-US" sz="1800" b="0" i="0" u="none" strike="noStrike" kern="0" cap="none" spc="0" normalizeH="0" baseline="0" noProof="0" dirty="0">
                <a:ln>
                  <a:noFill/>
                </a:ln>
                <a:solidFill>
                  <a:srgbClr val="1A1A1A"/>
                </a:solidFill>
                <a:effectLst/>
                <a:uLnTx/>
                <a:uFillTx/>
                <a:cs typeface="Segoe UI" pitchFamily="34" charset="0"/>
              </a:rPr>
              <a:t>推論のみ</a:t>
            </a:r>
            <a:r>
              <a:rPr kumimoji="0" lang="en-US" altLang="ja-JP" sz="1800" b="0" i="0" u="none" strike="noStrike" kern="0" cap="none" spc="0" normalizeH="0" baseline="0" noProof="0" dirty="0">
                <a:ln>
                  <a:noFill/>
                </a:ln>
                <a:solidFill>
                  <a:srgbClr val="1A1A1A"/>
                </a:solidFill>
                <a:effectLst/>
                <a:uLnTx/>
                <a:uFillTx/>
                <a:cs typeface="Segoe UI" pitchFamily="34" charset="0"/>
              </a:rPr>
              <a:t>)</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9553424" y="2963043"/>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385960" y="2965774"/>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289169" y="2967056"/>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407688" y="2969889"/>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 y="5378274"/>
            <a:ext cx="12192000" cy="1479726"/>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4724076" y="5598194"/>
            <a:ext cx="9857759" cy="769441"/>
            <a:chOff x="12144240" y="172899"/>
            <a:chExt cx="3073449" cy="769441"/>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3"/>
              <a:ext cx="3073449" cy="430887"/>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rPr>
                <a:t>Image Classification </a:t>
              </a:r>
              <a:r>
                <a:rPr kumimoji="0" lang="ja-JP" altLang="en-US" sz="1400" b="0" i="0" u="none" strike="noStrike" kern="1200" cap="none" spc="0" normalizeH="0" baseline="0" noProof="0" dirty="0">
                  <a:ln>
                    <a:noFill/>
                  </a:ln>
                  <a:solidFill>
                    <a:srgbClr val="0078D4"/>
                  </a:solidFill>
                  <a:effectLst/>
                  <a:uLnTx/>
                  <a:uFillTx/>
                </a:rPr>
                <a:t>と </a:t>
              </a:r>
              <a:r>
                <a:rPr kumimoji="0" lang="en-US" altLang="ja-JP" sz="1400" b="0" i="0" u="none" strike="noStrike" kern="1200" cap="none" spc="0" normalizeH="0" baseline="0" noProof="0" dirty="0">
                  <a:ln>
                    <a:noFill/>
                  </a:ln>
                  <a:solidFill>
                    <a:srgbClr val="0078D4"/>
                  </a:solidFill>
                  <a:effectLst/>
                  <a:uLnTx/>
                  <a:uFillTx/>
                </a:rPr>
                <a:t>Object</a:t>
              </a:r>
              <a:r>
                <a:rPr kumimoji="0" lang="en-US" sz="1400" b="0" i="0" u="none" strike="noStrike" kern="1200" cap="none" spc="0" normalizeH="0" baseline="0" noProof="0" dirty="0">
                  <a:ln>
                    <a:noFill/>
                  </a:ln>
                  <a:solidFill>
                    <a:srgbClr val="0078D4"/>
                  </a:solidFill>
                  <a:effectLst/>
                  <a:uLnTx/>
                  <a:uFillTx/>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0078D4"/>
                  </a:solidFill>
                </a:rPr>
                <a:t>ResNet</a:t>
              </a:r>
              <a:r>
                <a:rPr lang="en-US" sz="1400" dirty="0">
                  <a:solidFill>
                    <a:srgbClr val="0078D4"/>
                  </a:solidFill>
                </a:rPr>
                <a:t> 50, </a:t>
              </a:r>
              <a:r>
                <a:rPr lang="en-US" sz="1400" dirty="0" err="1">
                  <a:solidFill>
                    <a:srgbClr val="0078D4"/>
                  </a:solidFill>
                </a:rPr>
                <a:t>ResNet</a:t>
              </a:r>
              <a:r>
                <a:rPr lang="en-US" sz="1400" dirty="0">
                  <a:solidFill>
                    <a:srgbClr val="0078D4"/>
                  </a:solidFill>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38554"/>
            </a:xfrm>
            <a:prstGeom prst="rect">
              <a:avLst/>
            </a:prstGeom>
          </p:spPr>
          <p:txBody>
            <a:bodyPr wrap="square">
              <a:spAutoFit/>
            </a:bodyPr>
            <a:lstStyle/>
            <a:p>
              <a:r>
                <a:rPr lang="en-US" sz="1600" dirty="0">
                  <a:solidFill>
                    <a:srgbClr val="0078D4"/>
                  </a:solidFill>
                </a:rPr>
                <a:t>FPGA:</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345610" y="5663128"/>
            <a:ext cx="313530" cy="313530"/>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タイトル 3">
            <a:extLst>
              <a:ext uri="{FF2B5EF4-FFF2-40B4-BE49-F238E27FC236}">
                <a16:creationId xmlns:a16="http://schemas.microsoft.com/office/drawing/2014/main" id="{DC2380FA-C9C1-4C29-8CA7-A38874851753}"/>
              </a:ext>
            </a:extLst>
          </p:cNvPr>
          <p:cNvSpPr>
            <a:spLocks noGrp="1"/>
          </p:cNvSpPr>
          <p:nvPr>
            <p:ph type="title"/>
          </p:nvPr>
        </p:nvSpPr>
        <p:spPr/>
        <p:txBody>
          <a:bodyPr/>
          <a:lstStyle/>
          <a:p>
            <a:r>
              <a:rPr lang="ja-JP" altLang="en-US" dirty="0"/>
              <a:t>柔軟な学習と推論環境</a:t>
            </a:r>
          </a:p>
        </p:txBody>
      </p:sp>
    </p:spTree>
    <p:extLst>
      <p:ext uri="{BB962C8B-B14F-4D97-AF65-F5344CB8AC3E}">
        <p14:creationId xmlns:p14="http://schemas.microsoft.com/office/powerpoint/2010/main" val="408757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B3-46CA-4720-B1A5-A53D01DCFFE0}"/>
              </a:ext>
            </a:extLst>
          </p:cNvPr>
          <p:cNvSpPr>
            <a:spLocks noGrp="1"/>
          </p:cNvSpPr>
          <p:nvPr>
            <p:ph type="title"/>
          </p:nvPr>
        </p:nvSpPr>
        <p:spPr/>
        <p:txBody>
          <a:bodyPr/>
          <a:lstStyle/>
          <a:p>
            <a:r>
              <a:rPr lang="ja-JP" altLang="en-US" dirty="0"/>
              <a:t>実行履歴、モデル、データの共有</a:t>
            </a:r>
            <a:endParaRPr kumimoji="1" lang="ja-JP" altLang="en-US" dirty="0"/>
          </a:p>
        </p:txBody>
      </p:sp>
      <p:sp>
        <p:nvSpPr>
          <p:cNvPr id="4" name="コンテンツ プレースホルダー 3">
            <a:extLst>
              <a:ext uri="{FF2B5EF4-FFF2-40B4-BE49-F238E27FC236}">
                <a16:creationId xmlns:a16="http://schemas.microsoft.com/office/drawing/2014/main" id="{4068BDFC-89C0-4207-A776-0EF8C6346919}"/>
              </a:ext>
            </a:extLst>
          </p:cNvPr>
          <p:cNvSpPr>
            <a:spLocks noGrp="1"/>
          </p:cNvSpPr>
          <p:nvPr>
            <p:ph sz="quarter" idx="10"/>
          </p:nvPr>
        </p:nvSpPr>
        <p:spPr/>
        <p:txBody>
          <a:bodyPr/>
          <a:lstStyle/>
          <a:p>
            <a:r>
              <a:rPr kumimoji="1" lang="en-US" altLang="ja-JP" dirty="0"/>
              <a:t>Python SDK </a:t>
            </a:r>
            <a:r>
              <a:rPr kumimoji="1" lang="ja-JP" altLang="en-US" dirty="0"/>
              <a:t>経由で 学習履歴・モデルファイル・</a:t>
            </a:r>
            <a:br>
              <a:rPr lang="en-US" altLang="ja-JP" dirty="0"/>
            </a:br>
            <a:r>
              <a:rPr lang="ja-JP" altLang="en-US" dirty="0"/>
              <a:t>推論ログなどを共有</a:t>
            </a:r>
            <a:endParaRPr kumimoji="1" lang="en-US" altLang="ja-JP" dirty="0"/>
          </a:p>
        </p:txBody>
      </p:sp>
      <p:pic>
        <p:nvPicPr>
          <p:cNvPr id="5" name="図 3">
            <a:extLst>
              <a:ext uri="{FF2B5EF4-FFF2-40B4-BE49-F238E27FC236}">
                <a16:creationId xmlns:a16="http://schemas.microsoft.com/office/drawing/2014/main" id="{8BB3CBF2-65B8-664A-86CD-B9CA6E2A59F2}"/>
              </a:ext>
            </a:extLst>
          </p:cNvPr>
          <p:cNvPicPr>
            <a:picLocks noChangeAspect="1"/>
          </p:cNvPicPr>
          <p:nvPr/>
        </p:nvPicPr>
        <p:blipFill>
          <a:blip r:embed="rId3"/>
          <a:stretch>
            <a:fillRect/>
          </a:stretch>
        </p:blipFill>
        <p:spPr>
          <a:xfrm>
            <a:off x="4723182" y="3906887"/>
            <a:ext cx="3902614" cy="2028241"/>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grpSp>
        <p:nvGrpSpPr>
          <p:cNvPr id="8" name="Group 4">
            <a:extLst>
              <a:ext uri="{FF2B5EF4-FFF2-40B4-BE49-F238E27FC236}">
                <a16:creationId xmlns:a16="http://schemas.microsoft.com/office/drawing/2014/main" id="{713E9D97-20EF-7448-B08A-4E1D2E6C73E9}"/>
              </a:ext>
            </a:extLst>
          </p:cNvPr>
          <p:cNvGrpSpPr>
            <a:grpSpLocks noChangeAspect="1"/>
          </p:cNvGrpSpPr>
          <p:nvPr/>
        </p:nvGrpSpPr>
        <p:grpSpPr bwMode="auto">
          <a:xfrm>
            <a:off x="10865828" y="4897344"/>
            <a:ext cx="720126" cy="702980"/>
            <a:chOff x="1759" y="236"/>
            <a:chExt cx="252" cy="246"/>
          </a:xfrm>
          <a:noFill/>
        </p:grpSpPr>
        <p:sp>
          <p:nvSpPr>
            <p:cNvPr id="9" name="Freeform 5">
              <a:extLst>
                <a:ext uri="{FF2B5EF4-FFF2-40B4-BE49-F238E27FC236}">
                  <a16:creationId xmlns:a16="http://schemas.microsoft.com/office/drawing/2014/main" id="{43FDE7D0-DCF1-6E4D-ABAC-AC119161C33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0" name="Rectangle 6">
              <a:extLst>
                <a:ext uri="{FF2B5EF4-FFF2-40B4-BE49-F238E27FC236}">
                  <a16:creationId xmlns:a16="http://schemas.microsoft.com/office/drawing/2014/main" id="{533AA99A-244B-6E41-8004-EF74AC6956AC}"/>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1" name="Rectangle 7">
              <a:extLst>
                <a:ext uri="{FF2B5EF4-FFF2-40B4-BE49-F238E27FC236}">
                  <a16:creationId xmlns:a16="http://schemas.microsoft.com/office/drawing/2014/main" id="{15240917-32EC-1E4C-AF8E-ADAD05F961E6}"/>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2" name="Rectangle 8">
              <a:extLst>
                <a:ext uri="{FF2B5EF4-FFF2-40B4-BE49-F238E27FC236}">
                  <a16:creationId xmlns:a16="http://schemas.microsoft.com/office/drawing/2014/main" id="{2E316B98-DF47-7640-82F7-E4A9704DE49C}"/>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grpSp>
        <p:nvGrpSpPr>
          <p:cNvPr id="14" name="Group 4">
            <a:extLst>
              <a:ext uri="{FF2B5EF4-FFF2-40B4-BE49-F238E27FC236}">
                <a16:creationId xmlns:a16="http://schemas.microsoft.com/office/drawing/2014/main" id="{BEFB9A03-5662-3D42-A82D-633B5FE38EA1}"/>
              </a:ext>
            </a:extLst>
          </p:cNvPr>
          <p:cNvGrpSpPr>
            <a:grpSpLocks noChangeAspect="1"/>
          </p:cNvGrpSpPr>
          <p:nvPr/>
        </p:nvGrpSpPr>
        <p:grpSpPr bwMode="auto">
          <a:xfrm>
            <a:off x="2488710" y="4549760"/>
            <a:ext cx="687006" cy="670649"/>
            <a:chOff x="1759" y="236"/>
            <a:chExt cx="252" cy="246"/>
          </a:xfrm>
          <a:noFill/>
        </p:grpSpPr>
        <p:sp>
          <p:nvSpPr>
            <p:cNvPr id="15" name="Freeform 5">
              <a:extLst>
                <a:ext uri="{FF2B5EF4-FFF2-40B4-BE49-F238E27FC236}">
                  <a16:creationId xmlns:a16="http://schemas.microsoft.com/office/drawing/2014/main" id="{F0E0E632-2F02-CC4B-9AF4-42BD6706A68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6" name="Rectangle 6">
              <a:extLst>
                <a:ext uri="{FF2B5EF4-FFF2-40B4-BE49-F238E27FC236}">
                  <a16:creationId xmlns:a16="http://schemas.microsoft.com/office/drawing/2014/main" id="{79F6E109-2C3B-8144-90F9-828E9BF38F65}"/>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7" name="Rectangle 7">
              <a:extLst>
                <a:ext uri="{FF2B5EF4-FFF2-40B4-BE49-F238E27FC236}">
                  <a16:creationId xmlns:a16="http://schemas.microsoft.com/office/drawing/2014/main" id="{E511666B-DEC3-B04A-B3FC-DC5409AC8041}"/>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8" name="Rectangle 8">
              <a:extLst>
                <a:ext uri="{FF2B5EF4-FFF2-40B4-BE49-F238E27FC236}">
                  <a16:creationId xmlns:a16="http://schemas.microsoft.com/office/drawing/2014/main" id="{32E02247-CE75-D04B-9890-A19F09B8F024}"/>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sp>
        <p:nvSpPr>
          <p:cNvPr id="20" name="正方形/長方形 22">
            <a:extLst>
              <a:ext uri="{FF2B5EF4-FFF2-40B4-BE49-F238E27FC236}">
                <a16:creationId xmlns:a16="http://schemas.microsoft.com/office/drawing/2014/main" id="{AB8B4A89-C476-8045-9451-93C03D1910D2}"/>
              </a:ext>
            </a:extLst>
          </p:cNvPr>
          <p:cNvSpPr/>
          <p:nvPr/>
        </p:nvSpPr>
        <p:spPr>
          <a:xfrm>
            <a:off x="9806486" y="5752597"/>
            <a:ext cx="2118685" cy="573280"/>
          </a:xfrm>
          <a:prstGeom prst="rect">
            <a:avLst/>
          </a:prstGeom>
        </p:spPr>
        <p:txBody>
          <a:bodyPr wrap="none">
            <a:spAutoFit/>
          </a:bodyPr>
          <a:lstStyle/>
          <a:p>
            <a:pPr defTabSz="914192">
              <a:defRPr/>
            </a:pPr>
            <a:r>
              <a:rPr kumimoji="1" lang="ja-JP" altLang="en-US" sz="3137" dirty="0">
                <a:solidFill>
                  <a:srgbClr val="0078D4"/>
                </a:solidFill>
              </a:rPr>
              <a:t>履歴の確認</a:t>
            </a:r>
            <a:endParaRPr lang="ja-JP" altLang="en-US" sz="3137" dirty="0">
              <a:solidFill>
                <a:srgbClr val="0078D4"/>
              </a:solidFill>
            </a:endParaRPr>
          </a:p>
        </p:txBody>
      </p:sp>
      <p:sp>
        <p:nvSpPr>
          <p:cNvPr id="21" name="矢印: 右 5">
            <a:extLst>
              <a:ext uri="{FF2B5EF4-FFF2-40B4-BE49-F238E27FC236}">
                <a16:creationId xmlns:a16="http://schemas.microsoft.com/office/drawing/2014/main" id="{3B02DF6F-EFFF-764F-8449-7D464C2C95A2}"/>
              </a:ext>
            </a:extLst>
          </p:cNvPr>
          <p:cNvSpPr/>
          <p:nvPr/>
        </p:nvSpPr>
        <p:spPr bwMode="auto">
          <a:xfrm>
            <a:off x="3317034" y="4397909"/>
            <a:ext cx="1331219"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2" name="矢印: 右 27">
            <a:extLst>
              <a:ext uri="{FF2B5EF4-FFF2-40B4-BE49-F238E27FC236}">
                <a16:creationId xmlns:a16="http://schemas.microsoft.com/office/drawing/2014/main" id="{CA850AD9-3495-C448-846E-849465E6DB99}"/>
              </a:ext>
            </a:extLst>
          </p:cNvPr>
          <p:cNvSpPr/>
          <p:nvPr/>
        </p:nvSpPr>
        <p:spPr bwMode="auto">
          <a:xfrm rot="10800000">
            <a:off x="8656331" y="5175457"/>
            <a:ext cx="1075682"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3" name="Freeform 36">
            <a:extLst>
              <a:ext uri="{FF2B5EF4-FFF2-40B4-BE49-F238E27FC236}">
                <a16:creationId xmlns:a16="http://schemas.microsoft.com/office/drawing/2014/main" id="{015C802C-052C-304C-9E8B-EEB83EE0DCD4}"/>
              </a:ext>
            </a:extLst>
          </p:cNvPr>
          <p:cNvSpPr/>
          <p:nvPr/>
        </p:nvSpPr>
        <p:spPr bwMode="auto">
          <a:xfrm rot="9900000" flipH="1">
            <a:off x="7670246" y="3071008"/>
            <a:ext cx="1550642" cy="1779449"/>
          </a:xfrm>
          <a:custGeom>
            <a:avLst/>
            <a:gdLst>
              <a:gd name="connsiteX0" fmla="*/ 240631 w 1842490"/>
              <a:gd name="connsiteY0" fmla="*/ 0 h 1460798"/>
              <a:gd name="connsiteX1" fmla="*/ 283965 w 1842490"/>
              <a:gd name="connsiteY1" fmla="*/ 4369 h 1460798"/>
              <a:gd name="connsiteX2" fmla="*/ 1842490 w 1842490"/>
              <a:gd name="connsiteY2" fmla="*/ 113261 h 1460798"/>
              <a:gd name="connsiteX3" fmla="*/ 852463 w 1842490"/>
              <a:gd name="connsiteY3" fmla="*/ 1460798 h 1460798"/>
              <a:gd name="connsiteX4" fmla="*/ 48066 w 1842490"/>
              <a:gd name="connsiteY4" fmla="*/ 381394 h 1460798"/>
              <a:gd name="connsiteX5" fmla="*/ 49270 w 1842490"/>
              <a:gd name="connsiteY5" fmla="*/ 379325 h 1460798"/>
              <a:gd name="connsiteX6" fmla="*/ 18910 w 1842490"/>
              <a:gd name="connsiteY6" fmla="*/ 334296 h 1460798"/>
              <a:gd name="connsiteX7" fmla="*/ 0 w 1842490"/>
              <a:gd name="connsiteY7" fmla="*/ 240631 h 1460798"/>
              <a:gd name="connsiteX8" fmla="*/ 240631 w 1842490"/>
              <a:gd name="connsiteY8" fmla="*/ 0 h 1460798"/>
              <a:gd name="connsiteX0" fmla="*/ 240631 w 1558010"/>
              <a:gd name="connsiteY0" fmla="*/ 0 h 1460798"/>
              <a:gd name="connsiteX1" fmla="*/ 283965 w 1558010"/>
              <a:gd name="connsiteY1" fmla="*/ 4369 h 1460798"/>
              <a:gd name="connsiteX2" fmla="*/ 1558010 w 1558010"/>
              <a:gd name="connsiteY2" fmla="*/ 1501 h 1460798"/>
              <a:gd name="connsiteX3" fmla="*/ 852463 w 1558010"/>
              <a:gd name="connsiteY3" fmla="*/ 1460798 h 1460798"/>
              <a:gd name="connsiteX4" fmla="*/ 48066 w 1558010"/>
              <a:gd name="connsiteY4" fmla="*/ 381394 h 1460798"/>
              <a:gd name="connsiteX5" fmla="*/ 49270 w 1558010"/>
              <a:gd name="connsiteY5" fmla="*/ 379325 h 1460798"/>
              <a:gd name="connsiteX6" fmla="*/ 18910 w 1558010"/>
              <a:gd name="connsiteY6" fmla="*/ 334296 h 1460798"/>
              <a:gd name="connsiteX7" fmla="*/ 0 w 1558010"/>
              <a:gd name="connsiteY7" fmla="*/ 240631 h 1460798"/>
              <a:gd name="connsiteX8" fmla="*/ 240631 w 1558010"/>
              <a:gd name="connsiteY8" fmla="*/ 0 h 14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010" h="1460798">
                <a:moveTo>
                  <a:pt x="240631" y="0"/>
                </a:moveTo>
                <a:lnTo>
                  <a:pt x="283965" y="4369"/>
                </a:lnTo>
                <a:lnTo>
                  <a:pt x="1558010" y="1501"/>
                </a:lnTo>
                <a:lnTo>
                  <a:pt x="852463" y="1460798"/>
                </a:lnTo>
                <a:lnTo>
                  <a:pt x="48066" y="381394"/>
                </a:lnTo>
                <a:lnTo>
                  <a:pt x="49270" y="379325"/>
                </a:lnTo>
                <a:lnTo>
                  <a:pt x="18910" y="334296"/>
                </a:lnTo>
                <a:cubicBezTo>
                  <a:pt x="6733" y="305507"/>
                  <a:pt x="0" y="273855"/>
                  <a:pt x="0" y="240631"/>
                </a:cubicBezTo>
                <a:cubicBezTo>
                  <a:pt x="0" y="107734"/>
                  <a:pt x="107734" y="0"/>
                  <a:pt x="240631" y="0"/>
                </a:cubicBezTo>
                <a:close/>
              </a:path>
            </a:pathLst>
          </a:custGeom>
          <a:solidFill>
            <a:srgbClr val="B9BDCB">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sp>
        <p:nvSpPr>
          <p:cNvPr id="24" name="Oval 27">
            <a:extLst>
              <a:ext uri="{FF2B5EF4-FFF2-40B4-BE49-F238E27FC236}">
                <a16:creationId xmlns:a16="http://schemas.microsoft.com/office/drawing/2014/main" id="{9792928D-2C46-E649-B21E-48D7897439C4}"/>
              </a:ext>
            </a:extLst>
          </p:cNvPr>
          <p:cNvSpPr/>
          <p:nvPr/>
        </p:nvSpPr>
        <p:spPr bwMode="auto">
          <a:xfrm>
            <a:off x="7264522" y="4515452"/>
            <a:ext cx="1026078" cy="1026078"/>
          </a:xfrm>
          <a:prstGeom prst="ellipse">
            <a:avLst/>
          </a:prstGeom>
          <a:solidFill>
            <a:srgbClr val="A3A6BC">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pic>
        <p:nvPicPr>
          <p:cNvPr id="25" name="図 7">
            <a:extLst>
              <a:ext uri="{FF2B5EF4-FFF2-40B4-BE49-F238E27FC236}">
                <a16:creationId xmlns:a16="http://schemas.microsoft.com/office/drawing/2014/main" id="{2DB692A6-B392-224B-8637-8E4735637A51}"/>
              </a:ext>
            </a:extLst>
          </p:cNvPr>
          <p:cNvPicPr>
            <a:picLocks noChangeAspect="1"/>
          </p:cNvPicPr>
          <p:nvPr/>
        </p:nvPicPr>
        <p:blipFill rotWithShape="1">
          <a:blip r:embed="rId4"/>
          <a:srcRect l="-16192" t="-18389" r="-7160" b="-13194"/>
          <a:stretch/>
        </p:blipFill>
        <p:spPr>
          <a:xfrm>
            <a:off x="7724449" y="2352582"/>
            <a:ext cx="3301407" cy="2771380"/>
          </a:xfrm>
          <a:prstGeom prst="ellipse">
            <a:avLst/>
          </a:prstGeom>
          <a:solidFill>
            <a:schemeClr val="bg1"/>
          </a:solidFill>
          <a:ln w="28575" cap="rnd">
            <a:solidFill>
              <a:srgbClr val="333333"/>
            </a:solidFill>
          </a:ln>
          <a:effectLst>
            <a:outerShdw blurRad="2540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6" name="正方形/長方形 30">
            <a:extLst>
              <a:ext uri="{FF2B5EF4-FFF2-40B4-BE49-F238E27FC236}">
                <a16:creationId xmlns:a16="http://schemas.microsoft.com/office/drawing/2014/main" id="{6714D054-EE53-3740-ABB0-C87E704D14DE}"/>
              </a:ext>
            </a:extLst>
          </p:cNvPr>
          <p:cNvSpPr/>
          <p:nvPr/>
        </p:nvSpPr>
        <p:spPr>
          <a:xfrm>
            <a:off x="1215688" y="5495967"/>
            <a:ext cx="2278188" cy="575094"/>
          </a:xfrm>
          <a:prstGeom prst="rect">
            <a:avLst/>
          </a:prstGeom>
        </p:spPr>
        <p:txBody>
          <a:bodyPr wrap="none">
            <a:spAutoFit/>
          </a:bodyPr>
          <a:lstStyle/>
          <a:p>
            <a:pPr defTabSz="914192">
              <a:defRPr/>
            </a:pPr>
            <a:r>
              <a:rPr kumimoji="1" lang="ja-JP" altLang="en-US" sz="3137" dirty="0">
                <a:solidFill>
                  <a:srgbClr val="0078D4"/>
                </a:solidFill>
              </a:rPr>
              <a:t>モデルの開発</a:t>
            </a:r>
            <a:endParaRPr lang="ja-JP" altLang="en-US" sz="3137" dirty="0">
              <a:solidFill>
                <a:srgbClr val="0078D4"/>
              </a:solidFill>
            </a:endParaRPr>
          </a:p>
        </p:txBody>
      </p:sp>
      <p:sp>
        <p:nvSpPr>
          <p:cNvPr id="27" name="正方形/長方形 31">
            <a:extLst>
              <a:ext uri="{FF2B5EF4-FFF2-40B4-BE49-F238E27FC236}">
                <a16:creationId xmlns:a16="http://schemas.microsoft.com/office/drawing/2014/main" id="{3C85A7A7-EF0C-1E4E-9534-6EB3CB86486A}"/>
              </a:ext>
            </a:extLst>
          </p:cNvPr>
          <p:cNvSpPr/>
          <p:nvPr/>
        </p:nvSpPr>
        <p:spPr>
          <a:xfrm>
            <a:off x="2877246" y="3906887"/>
            <a:ext cx="1879041" cy="461665"/>
          </a:xfrm>
          <a:prstGeom prst="rect">
            <a:avLst/>
          </a:prstGeom>
        </p:spPr>
        <p:txBody>
          <a:bodyPr wrap="none">
            <a:spAutoFit/>
          </a:bodyPr>
          <a:lstStyle/>
          <a:p>
            <a:pPr defTabSz="914192">
              <a:defRPr/>
            </a:pPr>
            <a:r>
              <a:rPr kumimoji="1" lang="ja-JP" altLang="en-US" sz="2400" dirty="0">
                <a:solidFill>
                  <a:srgbClr val="0078D4"/>
                </a:solidFill>
              </a:rPr>
              <a:t>メトリック送信</a:t>
            </a:r>
            <a:endParaRPr lang="ja-JP" altLang="en-US" sz="2400" dirty="0">
              <a:solidFill>
                <a:srgbClr val="0078D4"/>
              </a:solidFill>
            </a:endParaRPr>
          </a:p>
        </p:txBody>
      </p:sp>
      <p:sp>
        <p:nvSpPr>
          <p:cNvPr id="3" name="Rectangle 2">
            <a:extLst>
              <a:ext uri="{FF2B5EF4-FFF2-40B4-BE49-F238E27FC236}">
                <a16:creationId xmlns:a16="http://schemas.microsoft.com/office/drawing/2014/main" id="{9EF3B32A-8B69-AA44-94D9-B988ACAECAF2}"/>
              </a:ext>
            </a:extLst>
          </p:cNvPr>
          <p:cNvSpPr/>
          <p:nvPr/>
        </p:nvSpPr>
        <p:spPr>
          <a:xfrm>
            <a:off x="4612866" y="6230135"/>
            <a:ext cx="4123244" cy="461665"/>
          </a:xfrm>
          <a:prstGeom prst="rect">
            <a:avLst/>
          </a:prstGeom>
        </p:spPr>
        <p:txBody>
          <a:bodyPr wrap="none">
            <a:spAutoFit/>
          </a:bodyPr>
          <a:lstStyle/>
          <a:p>
            <a:pPr algn="ctr"/>
            <a:r>
              <a:rPr kumimoji="1" lang="en-US" altLang="ja-JP" sz="2400" dirty="0">
                <a:gradFill>
                  <a:gsLst>
                    <a:gs pos="2917">
                      <a:srgbClr val="1A1A1A"/>
                    </a:gs>
                    <a:gs pos="30000">
                      <a:srgbClr val="1A1A1A"/>
                    </a:gs>
                  </a:gsLst>
                  <a:lin ang="5400000" scaled="0"/>
                </a:gradFill>
              </a:rPr>
              <a:t>※</a:t>
            </a:r>
            <a:r>
              <a:rPr kumimoji="1" lang="ja" altLang="en-US" sz="2400" dirty="0">
                <a:gradFill>
                  <a:gsLst>
                    <a:gs pos="2917">
                      <a:srgbClr val="1A1A1A"/>
                    </a:gs>
                    <a:gs pos="30000">
                      <a:srgbClr val="1A1A1A"/>
                    </a:gs>
                  </a:gsLst>
                  <a:lin ang="5400000" scaled="0"/>
                </a:gradFill>
              </a:rPr>
              <a:t>実行履歴</a:t>
            </a:r>
            <a:r>
              <a:rPr kumimoji="1" lang="en-US" altLang="ja" sz="2400" dirty="0">
                <a:gradFill>
                  <a:gsLst>
                    <a:gs pos="2917">
                      <a:srgbClr val="1A1A1A"/>
                    </a:gs>
                    <a:gs pos="30000">
                      <a:srgbClr val="1A1A1A"/>
                    </a:gs>
                  </a:gsLst>
                  <a:lin ang="5400000" scaled="0"/>
                </a:gradFill>
              </a:rPr>
              <a:t> “Experiment”</a:t>
            </a:r>
            <a:r>
              <a:rPr kumimoji="1" lang="ja-JP" altLang="en-US" sz="2400">
                <a:gradFill>
                  <a:gsLst>
                    <a:gs pos="2917">
                      <a:srgbClr val="1A1A1A"/>
                    </a:gs>
                    <a:gs pos="30000">
                      <a:srgbClr val="1A1A1A"/>
                    </a:gs>
                  </a:gsLst>
                  <a:lin ang="5400000" scaled="0"/>
                </a:gradFill>
              </a:rPr>
              <a:t>の例</a:t>
            </a:r>
            <a:endParaRPr lang="en-US" sz="2000" dirty="0"/>
          </a:p>
        </p:txBody>
      </p:sp>
      <p:sp>
        <p:nvSpPr>
          <p:cNvPr id="28" name="people_4" title="Icon of a person">
            <a:extLst>
              <a:ext uri="{FF2B5EF4-FFF2-40B4-BE49-F238E27FC236}">
                <a16:creationId xmlns:a16="http://schemas.microsoft.com/office/drawing/2014/main" id="{FF986D50-D2C9-D444-9E80-F379D29165CC}"/>
              </a:ext>
            </a:extLst>
          </p:cNvPr>
          <p:cNvSpPr>
            <a:spLocks noChangeAspect="1" noEditPoints="1"/>
          </p:cNvSpPr>
          <p:nvPr/>
        </p:nvSpPr>
        <p:spPr bwMode="auto">
          <a:xfrm>
            <a:off x="1796164" y="4517642"/>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lumMod val="40000"/>
              <a:lumOff val="6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
        <p:nvSpPr>
          <p:cNvPr id="29" name="people_4" title="Icon of a person">
            <a:extLst>
              <a:ext uri="{FF2B5EF4-FFF2-40B4-BE49-F238E27FC236}">
                <a16:creationId xmlns:a16="http://schemas.microsoft.com/office/drawing/2014/main" id="{EE99915B-CA08-ED43-BE99-502A6233A625}"/>
              </a:ext>
            </a:extLst>
          </p:cNvPr>
          <p:cNvSpPr>
            <a:spLocks noChangeAspect="1" noEditPoints="1"/>
          </p:cNvSpPr>
          <p:nvPr/>
        </p:nvSpPr>
        <p:spPr bwMode="auto">
          <a:xfrm>
            <a:off x="10223779" y="4960700"/>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lumMod val="20000"/>
              <a:lumOff val="8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Tree>
    <p:extLst>
      <p:ext uri="{BB962C8B-B14F-4D97-AF65-F5344CB8AC3E}">
        <p14:creationId xmlns:p14="http://schemas.microsoft.com/office/powerpoint/2010/main" val="24098094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8E4FA0-5929-404C-8E6C-17921FC9495F}"/>
              </a:ext>
            </a:extLst>
          </p:cNvPr>
          <p:cNvSpPr/>
          <p:nvPr/>
        </p:nvSpPr>
        <p:spPr bwMode="auto">
          <a:xfrm>
            <a:off x="5073649" y="4054002"/>
            <a:ext cx="1903179" cy="17097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 name="コンテンツ プレースホルダー 2">
            <a:extLst>
              <a:ext uri="{FF2B5EF4-FFF2-40B4-BE49-F238E27FC236}">
                <a16:creationId xmlns:a16="http://schemas.microsoft.com/office/drawing/2014/main" id="{40A69F54-0606-4E44-A093-E8D1F87522A3}"/>
              </a:ext>
            </a:extLst>
          </p:cNvPr>
          <p:cNvSpPr>
            <a:spLocks noGrp="1"/>
          </p:cNvSpPr>
          <p:nvPr>
            <p:ph sz="quarter" idx="10"/>
          </p:nvPr>
        </p:nvSpPr>
        <p:spPr/>
        <p:txBody>
          <a:bodyPr/>
          <a:lstStyle/>
          <a:p>
            <a:r>
              <a:rPr kumimoji="1" lang="en-US" altLang="ja-JP" dirty="0"/>
              <a:t>Azure Active Directory </a:t>
            </a:r>
            <a:r>
              <a:rPr kumimoji="1" lang="ja-JP" altLang="en-US" dirty="0"/>
              <a:t>とシームレスな連携</a:t>
            </a:r>
            <a:endParaRPr kumimoji="1" lang="en-US" altLang="ja-JP" dirty="0"/>
          </a:p>
          <a:p>
            <a:pPr lvl="1"/>
            <a:r>
              <a:rPr kumimoji="1" lang="en-US" altLang="ja-JP" dirty="0"/>
              <a:t>“Workspace” </a:t>
            </a:r>
            <a:r>
              <a:rPr kumimoji="1" lang="ja-JP" altLang="en-US" dirty="0"/>
              <a:t>単位</a:t>
            </a:r>
            <a:endParaRPr kumimoji="1" lang="en-US" altLang="ja-JP" dirty="0"/>
          </a:p>
          <a:p>
            <a:pPr lvl="1"/>
            <a:r>
              <a:rPr lang="en-US" altLang="ja-JP" dirty="0"/>
              <a:t>“Data Lake” </a:t>
            </a:r>
            <a:r>
              <a:rPr lang="ja-JP" altLang="en-US" dirty="0"/>
              <a:t>連携</a:t>
            </a:r>
            <a:endParaRPr lang="en-US" altLang="ja-JP" dirty="0"/>
          </a:p>
          <a:p>
            <a:pPr lvl="1"/>
            <a:r>
              <a:rPr kumimoji="1" lang="ja-JP" altLang="en-US" dirty="0"/>
              <a:t>社外との連携</a:t>
            </a:r>
          </a:p>
        </p:txBody>
      </p:sp>
      <p:pic>
        <p:nvPicPr>
          <p:cNvPr id="27" name="Picture 7">
            <a:extLst>
              <a:ext uri="{FF2B5EF4-FFF2-40B4-BE49-F238E27FC236}">
                <a16:creationId xmlns:a16="http://schemas.microsoft.com/office/drawing/2014/main" id="{A015A7D4-2602-4D05-B317-1D0753D37F5D}"/>
              </a:ext>
            </a:extLst>
          </p:cNvPr>
          <p:cNvPicPr>
            <a:picLocks noChangeAspect="1"/>
          </p:cNvPicPr>
          <p:nvPr/>
        </p:nvPicPr>
        <p:blipFill rotWithShape="1">
          <a:blip r:embed="rId2"/>
          <a:srcRect b="20145"/>
          <a:stretch/>
        </p:blipFill>
        <p:spPr>
          <a:xfrm>
            <a:off x="8015213" y="4338916"/>
            <a:ext cx="892649" cy="681916"/>
          </a:xfrm>
          <a:prstGeom prst="rect">
            <a:avLst/>
          </a:prstGeom>
        </p:spPr>
      </p:pic>
      <p:pic>
        <p:nvPicPr>
          <p:cNvPr id="37" name="Shape 306" descr="User (computing)">
            <a:extLst>
              <a:ext uri="{FF2B5EF4-FFF2-40B4-BE49-F238E27FC236}">
                <a16:creationId xmlns:a16="http://schemas.microsoft.com/office/drawing/2014/main" id="{2C5810D8-60C7-4276-9006-965B262394C5}"/>
              </a:ext>
            </a:extLst>
          </p:cNvPr>
          <p:cNvPicPr preferRelativeResize="0"/>
          <p:nvPr/>
        </p:nvPicPr>
        <p:blipFill>
          <a:blip r:embed="rId3">
            <a:alphaModFix/>
          </a:blip>
          <a:stretch>
            <a:fillRect/>
          </a:stretch>
        </p:blipFill>
        <p:spPr>
          <a:xfrm>
            <a:off x="10598884" y="3416537"/>
            <a:ext cx="637465" cy="637465"/>
          </a:xfrm>
          <a:prstGeom prst="rect">
            <a:avLst/>
          </a:prstGeom>
          <a:noFill/>
          <a:ln>
            <a:noFill/>
          </a:ln>
        </p:spPr>
      </p:pic>
      <p:pic>
        <p:nvPicPr>
          <p:cNvPr id="39" name="Shape 306" descr="User (computing)">
            <a:extLst>
              <a:ext uri="{FF2B5EF4-FFF2-40B4-BE49-F238E27FC236}">
                <a16:creationId xmlns:a16="http://schemas.microsoft.com/office/drawing/2014/main" id="{17BC2F21-50FE-48BC-A4B1-5D05F3A779A7}"/>
              </a:ext>
            </a:extLst>
          </p:cNvPr>
          <p:cNvPicPr preferRelativeResize="0"/>
          <p:nvPr/>
        </p:nvPicPr>
        <p:blipFill>
          <a:blip r:embed="rId3">
            <a:alphaModFix/>
            <a:duotone>
              <a:prstClr val="black"/>
              <a:schemeClr val="accent2">
                <a:tint val="45000"/>
                <a:satMod val="400000"/>
              </a:schemeClr>
            </a:duotone>
          </a:blip>
          <a:stretch>
            <a:fillRect/>
          </a:stretch>
        </p:blipFill>
        <p:spPr>
          <a:xfrm>
            <a:off x="10653043" y="5445066"/>
            <a:ext cx="637465" cy="637465"/>
          </a:xfrm>
          <a:prstGeom prst="rect">
            <a:avLst/>
          </a:prstGeom>
          <a:noFill/>
          <a:ln>
            <a:noFill/>
          </a:ln>
        </p:spPr>
      </p:pic>
      <p:cxnSp>
        <p:nvCxnSpPr>
          <p:cNvPr id="42" name="Connector: Elbow 24">
            <a:extLst>
              <a:ext uri="{FF2B5EF4-FFF2-40B4-BE49-F238E27FC236}">
                <a16:creationId xmlns:a16="http://schemas.microsoft.com/office/drawing/2014/main" id="{1E54A80B-FB2D-4241-973B-E3888A5A752B}"/>
              </a:ext>
            </a:extLst>
          </p:cNvPr>
          <p:cNvCxnSpPr>
            <a:cxnSpLocks/>
          </p:cNvCxnSpPr>
          <p:nvPr/>
        </p:nvCxnSpPr>
        <p:spPr>
          <a:xfrm flipV="1">
            <a:off x="9063625" y="3717885"/>
            <a:ext cx="1181806" cy="1011926"/>
          </a:xfrm>
          <a:prstGeom prst="bentConnector3">
            <a:avLst>
              <a:gd name="adj1" fmla="val 7031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6">
            <a:extLst>
              <a:ext uri="{FF2B5EF4-FFF2-40B4-BE49-F238E27FC236}">
                <a16:creationId xmlns:a16="http://schemas.microsoft.com/office/drawing/2014/main" id="{A1715C8B-776A-4901-B3E4-0D2CE015C35A}"/>
              </a:ext>
            </a:extLst>
          </p:cNvPr>
          <p:cNvCxnSpPr>
            <a:cxnSpLocks/>
          </p:cNvCxnSpPr>
          <p:nvPr/>
        </p:nvCxnSpPr>
        <p:spPr>
          <a:xfrm>
            <a:off x="9092434" y="4729811"/>
            <a:ext cx="1154257" cy="998185"/>
          </a:xfrm>
          <a:prstGeom prst="bentConnector3">
            <a:avLst>
              <a:gd name="adj1" fmla="val 6881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979A969A-779F-4DFA-BBFD-E22962F7D213}"/>
              </a:ext>
            </a:extLst>
          </p:cNvPr>
          <p:cNvCxnSpPr>
            <a:cxnSpLocks/>
          </p:cNvCxnSpPr>
          <p:nvPr/>
        </p:nvCxnSpPr>
        <p:spPr>
          <a:xfrm>
            <a:off x="9008357" y="4723121"/>
            <a:ext cx="1184176"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31">
            <a:extLst>
              <a:ext uri="{FF2B5EF4-FFF2-40B4-BE49-F238E27FC236}">
                <a16:creationId xmlns:a16="http://schemas.microsoft.com/office/drawing/2014/main" id="{03EB00EB-3B28-471D-9A42-102CFCF814B8}"/>
              </a:ext>
            </a:extLst>
          </p:cNvPr>
          <p:cNvSpPr txBox="1"/>
          <p:nvPr/>
        </p:nvSpPr>
        <p:spPr>
          <a:xfrm>
            <a:off x="8787269" y="4117877"/>
            <a:ext cx="984886" cy="627864"/>
          </a:xfrm>
          <a:prstGeom prst="rect">
            <a:avLst/>
          </a:prstGeom>
          <a:noFill/>
        </p:spPr>
        <p:txBody>
          <a:bodyPr wrap="non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ja-JP" alt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rPr>
              <a:t>認証</a:t>
            </a:r>
            <a:endParaRPr kumimoji="0" 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51" name="四角形: 角を丸くする 50">
            <a:extLst>
              <a:ext uri="{FF2B5EF4-FFF2-40B4-BE49-F238E27FC236}">
                <a16:creationId xmlns:a16="http://schemas.microsoft.com/office/drawing/2014/main" id="{686C9AB4-4CC1-4E21-B511-DF990A1DBA6D}"/>
              </a:ext>
            </a:extLst>
          </p:cNvPr>
          <p:cNvSpPr/>
          <p:nvPr/>
        </p:nvSpPr>
        <p:spPr bwMode="auto">
          <a:xfrm>
            <a:off x="4846638" y="3356992"/>
            <a:ext cx="4802049" cy="2588044"/>
          </a:xfrm>
          <a:prstGeom prst="roundRect">
            <a:avLst>
              <a:gd name="adj" fmla="val 7181"/>
            </a:avLst>
          </a:prstGeom>
          <a:noFill/>
          <a:ln w="127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図 51">
            <a:extLst>
              <a:ext uri="{FF2B5EF4-FFF2-40B4-BE49-F238E27FC236}">
                <a16:creationId xmlns:a16="http://schemas.microsoft.com/office/drawing/2014/main" id="{ABD9F2B0-335E-416B-9C34-6C07AD37A06A}"/>
              </a:ext>
            </a:extLst>
          </p:cNvPr>
          <p:cNvPicPr>
            <a:picLocks noChangeAspect="1"/>
          </p:cNvPicPr>
          <p:nvPr/>
        </p:nvPicPr>
        <p:blipFill>
          <a:blip r:embed="rId4">
            <a:extLst/>
          </a:blip>
          <a:stretch>
            <a:fillRect/>
          </a:stretch>
        </p:blipFill>
        <p:spPr>
          <a:xfrm>
            <a:off x="4477494" y="3091052"/>
            <a:ext cx="924372" cy="831388"/>
          </a:xfrm>
          <a:prstGeom prst="rect">
            <a:avLst/>
          </a:prstGeom>
        </p:spPr>
      </p:pic>
      <p:sp>
        <p:nvSpPr>
          <p:cNvPr id="53" name="テキスト ボックス 52">
            <a:extLst>
              <a:ext uri="{FF2B5EF4-FFF2-40B4-BE49-F238E27FC236}">
                <a16:creationId xmlns:a16="http://schemas.microsoft.com/office/drawing/2014/main" id="{3D302372-6BBF-4E98-A886-917145A37A20}"/>
              </a:ext>
            </a:extLst>
          </p:cNvPr>
          <p:cNvSpPr txBox="1"/>
          <p:nvPr/>
        </p:nvSpPr>
        <p:spPr>
          <a:xfrm>
            <a:off x="5188513" y="3305904"/>
            <a:ext cx="116499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70C0"/>
                </a:solidFill>
                <a:effectLst/>
                <a:uLnTx/>
                <a:uFillTx/>
                <a:latin typeface="Segoe UI"/>
                <a:ea typeface="+mn-ea"/>
                <a:cs typeface="+mn-cs"/>
              </a:rPr>
              <a:t>Azure</a:t>
            </a:r>
            <a:endParaRPr kumimoji="1" lang="ja-JP" altLang="en-US" sz="24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55" name="Shape 306" descr="User (computing)">
            <a:extLst>
              <a:ext uri="{FF2B5EF4-FFF2-40B4-BE49-F238E27FC236}">
                <a16:creationId xmlns:a16="http://schemas.microsoft.com/office/drawing/2014/main" id="{186C2EA5-F0F7-4AE6-BF3F-D7DBC1CD6E58}"/>
              </a:ext>
            </a:extLst>
          </p:cNvPr>
          <p:cNvPicPr preferRelativeResize="0"/>
          <p:nvPr/>
        </p:nvPicPr>
        <p:blipFill>
          <a:blip r:embed="rId3">
            <a:alphaModFix/>
          </a:blip>
          <a:stretch>
            <a:fillRect/>
          </a:stretch>
        </p:blipFill>
        <p:spPr>
          <a:xfrm>
            <a:off x="10628189" y="4430801"/>
            <a:ext cx="637465" cy="637465"/>
          </a:xfrm>
          <a:prstGeom prst="rect">
            <a:avLst/>
          </a:prstGeom>
          <a:noFill/>
          <a:ln>
            <a:noFill/>
          </a:ln>
        </p:spPr>
      </p:pic>
      <p:cxnSp>
        <p:nvCxnSpPr>
          <p:cNvPr id="56" name="Straight Arrow Connector 30">
            <a:extLst>
              <a:ext uri="{FF2B5EF4-FFF2-40B4-BE49-F238E27FC236}">
                <a16:creationId xmlns:a16="http://schemas.microsoft.com/office/drawing/2014/main" id="{ECA3C3C1-1C9F-4A90-B181-96FAEC2367CC}"/>
              </a:ext>
            </a:extLst>
          </p:cNvPr>
          <p:cNvCxnSpPr>
            <a:cxnSpLocks/>
          </p:cNvCxnSpPr>
          <p:nvPr/>
        </p:nvCxnSpPr>
        <p:spPr>
          <a:xfrm>
            <a:off x="7030492" y="4729811"/>
            <a:ext cx="86346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6D9BC0A-4AFB-4761-AE65-636D4112F9FC}"/>
              </a:ext>
            </a:extLst>
          </p:cNvPr>
          <p:cNvSpPr txBox="1"/>
          <p:nvPr/>
        </p:nvSpPr>
        <p:spPr>
          <a:xfrm>
            <a:off x="7521427" y="5153802"/>
            <a:ext cx="167946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Segoe UI"/>
                <a:ea typeface="+mn-ea"/>
                <a:cs typeface="+mn-cs"/>
              </a:rPr>
              <a:t>Azure Active Directory</a:t>
            </a:r>
            <a:endParaRPr kumimoji="1" lang="ja-JP" altLang="en-US" sz="20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26" name="Graphic 7">
            <a:extLst>
              <a:ext uri="{FF2B5EF4-FFF2-40B4-BE49-F238E27FC236}">
                <a16:creationId xmlns:a16="http://schemas.microsoft.com/office/drawing/2014/main" id="{0248C9E7-D801-3449-B369-018640590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4037" y="4188379"/>
            <a:ext cx="509216" cy="509213"/>
          </a:xfrm>
          <a:prstGeom prst="rect">
            <a:avLst/>
          </a:prstGeom>
        </p:spPr>
      </p:pic>
      <p:sp>
        <p:nvSpPr>
          <p:cNvPr id="28" name="テキスト ボックス 56">
            <a:extLst>
              <a:ext uri="{FF2B5EF4-FFF2-40B4-BE49-F238E27FC236}">
                <a16:creationId xmlns:a16="http://schemas.microsoft.com/office/drawing/2014/main" id="{E903BFF0-D527-1C48-9123-253B813A7B3B}"/>
              </a:ext>
            </a:extLst>
          </p:cNvPr>
          <p:cNvSpPr txBox="1"/>
          <p:nvPr/>
        </p:nvSpPr>
        <p:spPr>
          <a:xfrm>
            <a:off x="5462433" y="4216227"/>
            <a:ext cx="1485224"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a:ea typeface="+mn-ea"/>
                <a:cs typeface="+mn-cs"/>
              </a:rPr>
              <a:t>Azure ML</a:t>
            </a:r>
            <a:endParaRPr kumimoji="1" lang="ja-JP" altLang="en-US" sz="2000" b="0" i="0" u="none" strike="noStrike" kern="1200" cap="none" spc="0" normalizeH="0" baseline="0" noProof="0" dirty="0" err="1">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34127337-1E71-4C4F-A602-F149B73246BE}"/>
              </a:ext>
            </a:extLst>
          </p:cNvPr>
          <p:cNvSpPr/>
          <p:nvPr/>
        </p:nvSpPr>
        <p:spPr bwMode="auto">
          <a:xfrm>
            <a:off x="5218985" y="4963532"/>
            <a:ext cx="1619250" cy="5581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Workspace</a:t>
            </a:r>
          </a:p>
        </p:txBody>
      </p:sp>
      <p:sp>
        <p:nvSpPr>
          <p:cNvPr id="5" name="タイトル 4">
            <a:extLst>
              <a:ext uri="{FF2B5EF4-FFF2-40B4-BE49-F238E27FC236}">
                <a16:creationId xmlns:a16="http://schemas.microsoft.com/office/drawing/2014/main" id="{1241D770-B975-491F-8ACF-4EA3E1C90DB1}"/>
              </a:ext>
            </a:extLst>
          </p:cNvPr>
          <p:cNvSpPr>
            <a:spLocks noGrp="1"/>
          </p:cNvSpPr>
          <p:nvPr>
            <p:ph type="title"/>
          </p:nvPr>
        </p:nvSpPr>
        <p:spPr/>
        <p:txBody>
          <a:bodyPr/>
          <a:lstStyle/>
          <a:p>
            <a:r>
              <a:rPr lang="ja-JP" altLang="en-US" dirty="0"/>
              <a:t>セキュアな学習環境</a:t>
            </a:r>
          </a:p>
        </p:txBody>
      </p:sp>
    </p:spTree>
    <p:extLst>
      <p:ext uri="{BB962C8B-B14F-4D97-AF65-F5344CB8AC3E}">
        <p14:creationId xmlns:p14="http://schemas.microsoft.com/office/powerpoint/2010/main" val="7104153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2866-1A20-9042-B993-DF06C58B4C4F}"/>
              </a:ext>
            </a:extLst>
          </p:cNvPr>
          <p:cNvSpPr>
            <a:spLocks noGrp="1"/>
          </p:cNvSpPr>
          <p:nvPr>
            <p:ph type="title"/>
          </p:nvPr>
        </p:nvSpPr>
        <p:spPr/>
        <p:txBody>
          <a:bodyPr/>
          <a:lstStyle/>
          <a:p>
            <a:r>
              <a:rPr lang="en-US" sz="4400" b="0" dirty="0">
                <a:latin typeface="Yu Gothic UI" panose="020B0500000000000000" pitchFamily="34" charset="-128"/>
                <a:ea typeface="Yu Gothic UI" panose="020B0500000000000000" pitchFamily="34" charset="-128"/>
              </a:rPr>
              <a:t>ML Ops</a:t>
            </a:r>
          </a:p>
        </p:txBody>
      </p:sp>
      <p:sp>
        <p:nvSpPr>
          <p:cNvPr id="14" name="Text Placeholder 2">
            <a:extLst>
              <a:ext uri="{FF2B5EF4-FFF2-40B4-BE49-F238E27FC236}">
                <a16:creationId xmlns:a16="http://schemas.microsoft.com/office/drawing/2014/main" id="{C97AB0B8-761A-BE44-A99F-BD95ACCABE85}"/>
              </a:ext>
            </a:extLst>
          </p:cNvPr>
          <p:cNvSpPr txBox="1">
            <a:spLocks/>
          </p:cNvSpPr>
          <p:nvPr/>
        </p:nvSpPr>
        <p:spPr>
          <a:xfrm>
            <a:off x="611688" y="156168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ja-JP" altLang="en-US">
                <a:latin typeface="Yu Gothic UI" panose="020B0500000000000000" pitchFamily="34" charset="-128"/>
                <a:ea typeface="Yu Gothic UI" panose="020B0500000000000000" pitchFamily="34" charset="-128"/>
              </a:rPr>
              <a:t>ヒト・プロセス・モノを統合し、</a:t>
            </a:r>
            <a:r>
              <a:rPr lang="ja" altLang="en-US" dirty="0">
                <a:latin typeface="Yu Gothic UI" panose="020B0500000000000000" pitchFamily="34" charset="-128"/>
                <a:ea typeface="Yu Gothic UI" panose="020B0500000000000000" pitchFamily="34" charset="-128"/>
              </a:rPr>
              <a:t>継続的な</a:t>
            </a:r>
            <a:r>
              <a:rPr lang="ja-JP" altLang="en-US">
                <a:latin typeface="Yu Gothic UI" panose="020B0500000000000000" pitchFamily="34" charset="-128"/>
                <a:ea typeface="Yu Gothic UI" panose="020B0500000000000000" pitchFamily="34" charset="-128"/>
              </a:rPr>
              <a:t>モデル学習、展開、運用管理をデリバリー</a:t>
            </a:r>
            <a:endParaRPr lang="en-US" dirty="0">
              <a:latin typeface="Yu Gothic UI" panose="020B0500000000000000" pitchFamily="34" charset="-128"/>
              <a:ea typeface="Yu Gothic UI" panose="020B0500000000000000" pitchFamily="34" charset="-128"/>
            </a:endParaRPr>
          </a:p>
        </p:txBody>
      </p:sp>
      <p:sp>
        <p:nvSpPr>
          <p:cNvPr id="15" name="Text Placeholder 5">
            <a:extLst>
              <a:ext uri="{FF2B5EF4-FFF2-40B4-BE49-F238E27FC236}">
                <a16:creationId xmlns:a16="http://schemas.microsoft.com/office/drawing/2014/main" id="{F99F9C62-0BAE-A144-AB4E-56F55FFF2D98}"/>
              </a:ext>
            </a:extLst>
          </p:cNvPr>
          <p:cNvSpPr txBox="1">
            <a:spLocks/>
          </p:cNvSpPr>
          <p:nvPr/>
        </p:nvSpPr>
        <p:spPr>
          <a:xfrm>
            <a:off x="427230" y="3560061"/>
            <a:ext cx="3630006" cy="27699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継続的</a:t>
            </a:r>
            <a:r>
              <a:rPr lang="ja-JP" altLang="en-US" sz="2400">
                <a:solidFill>
                  <a:srgbClr val="0078D7"/>
                </a:solidFill>
                <a:latin typeface="Yu Gothic UI" panose="020B0500000000000000" pitchFamily="34" charset="-128"/>
                <a:ea typeface="Yu Gothic UI" panose="020B0500000000000000" pitchFamily="34" charset="-128"/>
                <a:cs typeface="Segoe UI Light" panose="020B0502040204020203" pitchFamily="34" charset="0"/>
              </a:rPr>
              <a:t>な統合</a:t>
            </a:r>
            <a:r>
              <a:rPr kumimoji="0" 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(CI)</a:t>
            </a:r>
            <a:endParaRPr kumimoji="0" lang="en-US" sz="18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sp>
        <p:nvSpPr>
          <p:cNvPr id="16" name="Text Placeholder 6">
            <a:extLst>
              <a:ext uri="{FF2B5EF4-FFF2-40B4-BE49-F238E27FC236}">
                <a16:creationId xmlns:a16="http://schemas.microsoft.com/office/drawing/2014/main" id="{E88B6293-90ED-6245-88F1-282A11A85BB2}"/>
              </a:ext>
            </a:extLst>
          </p:cNvPr>
          <p:cNvSpPr txBox="1">
            <a:spLocks/>
          </p:cNvSpPr>
          <p:nvPr/>
        </p:nvSpPr>
        <p:spPr>
          <a:xfrm>
            <a:off x="4281618" y="3560061"/>
            <a:ext cx="3622537" cy="29316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展開</a:t>
            </a:r>
            <a:r>
              <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(CD)</a:t>
            </a:r>
          </a:p>
        </p:txBody>
      </p:sp>
      <p:sp>
        <p:nvSpPr>
          <p:cNvPr id="17" name="Text Placeholder 7">
            <a:extLst>
              <a:ext uri="{FF2B5EF4-FFF2-40B4-BE49-F238E27FC236}">
                <a16:creationId xmlns:a16="http://schemas.microsoft.com/office/drawing/2014/main" id="{2B9B7B03-9D34-DD4B-8D2C-B1C816225265}"/>
              </a:ext>
            </a:extLst>
          </p:cNvPr>
          <p:cNvSpPr txBox="1">
            <a:spLocks/>
          </p:cNvSpPr>
          <p:nvPr/>
        </p:nvSpPr>
        <p:spPr>
          <a:xfrm>
            <a:off x="8124465" y="3560060"/>
            <a:ext cx="363000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学習と</a:t>
            </a: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モニタリング</a:t>
            </a:r>
            <a:endPar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grpSp>
        <p:nvGrpSpPr>
          <p:cNvPr id="18" name="Group 17">
            <a:extLst>
              <a:ext uri="{FF2B5EF4-FFF2-40B4-BE49-F238E27FC236}">
                <a16:creationId xmlns:a16="http://schemas.microsoft.com/office/drawing/2014/main" id="{D8344CF4-4344-3E4A-AC20-AFD77623A967}"/>
              </a:ext>
              <a:ext uri="{C183D7F6-B498-43B3-948B-1728B52AA6E4}">
                <adec:decorative xmlns:adec="http://schemas.microsoft.com/office/drawing/2017/decorative" val="1"/>
              </a:ext>
            </a:extLst>
          </p:cNvPr>
          <p:cNvGrpSpPr/>
          <p:nvPr/>
        </p:nvGrpSpPr>
        <p:grpSpPr>
          <a:xfrm>
            <a:off x="1616224" y="2420360"/>
            <a:ext cx="1240116" cy="1008129"/>
            <a:chOff x="1228673" y="2642918"/>
            <a:chExt cx="985201" cy="800902"/>
          </a:xfrm>
          <a:solidFill>
            <a:srgbClr val="FFFFFF"/>
          </a:solidFill>
        </p:grpSpPr>
        <p:sp>
          <p:nvSpPr>
            <p:cNvPr id="19" name="browser_3">
              <a:extLst>
                <a:ext uri="{FF2B5EF4-FFF2-40B4-BE49-F238E27FC236}">
                  <a16:creationId xmlns:a16="http://schemas.microsoft.com/office/drawing/2014/main" id="{676C955D-79CE-0C49-A888-3847D6E6A26B}"/>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20" name="History_E81C">
              <a:extLst>
                <a:ext uri="{FF2B5EF4-FFF2-40B4-BE49-F238E27FC236}">
                  <a16:creationId xmlns:a16="http://schemas.microsoft.com/office/drawing/2014/main" id="{3008780F-7D37-8946-86FB-8E01AC6B1B56}"/>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sp>
        <p:nvSpPr>
          <p:cNvPr id="21" name="binary">
            <a:extLst>
              <a:ext uri="{FF2B5EF4-FFF2-40B4-BE49-F238E27FC236}">
                <a16:creationId xmlns:a16="http://schemas.microsoft.com/office/drawing/2014/main" id="{EF174368-1E31-DD47-BB09-72679CE5BEF0}"/>
              </a:ext>
              <a:ext uri="{C183D7F6-B498-43B3-948B-1728B52AA6E4}">
                <adec:decorative xmlns:adec="http://schemas.microsoft.com/office/drawing/2017/decorative" val="1"/>
              </a:ext>
            </a:extLst>
          </p:cNvPr>
          <p:cNvSpPr>
            <a:spLocks noChangeAspect="1" noEditPoints="1"/>
          </p:cNvSpPr>
          <p:nvPr/>
        </p:nvSpPr>
        <p:spPr bwMode="auto">
          <a:xfrm>
            <a:off x="5593490" y="2480770"/>
            <a:ext cx="998791" cy="8624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nvGrpSpPr>
          <p:cNvPr id="22" name="Group 21">
            <a:extLst>
              <a:ext uri="{FF2B5EF4-FFF2-40B4-BE49-F238E27FC236}">
                <a16:creationId xmlns:a16="http://schemas.microsoft.com/office/drawing/2014/main" id="{076DFA21-CDCF-E14E-9FC4-9AFB8B1ADEDD}"/>
              </a:ext>
              <a:ext uri="{C183D7F6-B498-43B3-948B-1728B52AA6E4}">
                <adec:decorative xmlns:adec="http://schemas.microsoft.com/office/drawing/2017/decorative" val="1"/>
              </a:ext>
            </a:extLst>
          </p:cNvPr>
          <p:cNvGrpSpPr/>
          <p:nvPr/>
        </p:nvGrpSpPr>
        <p:grpSpPr>
          <a:xfrm>
            <a:off x="9282829" y="2515099"/>
            <a:ext cx="1313278" cy="836684"/>
            <a:chOff x="7086600" y="2836618"/>
            <a:chExt cx="1066800" cy="679655"/>
          </a:xfrm>
        </p:grpSpPr>
        <p:sp>
          <p:nvSpPr>
            <p:cNvPr id="23" name="cloud">
              <a:extLst>
                <a:ext uri="{FF2B5EF4-FFF2-40B4-BE49-F238E27FC236}">
                  <a16:creationId xmlns:a16="http://schemas.microsoft.com/office/drawing/2014/main" id="{0709E124-2516-0B42-BB52-15DAD6D52709}"/>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24" name="Diagnostic_E9D9">
              <a:extLst>
                <a:ext uri="{FF2B5EF4-FFF2-40B4-BE49-F238E27FC236}">
                  <a16:creationId xmlns:a16="http://schemas.microsoft.com/office/drawing/2014/main" id="{A4F32E36-D1A4-0E4C-B495-CDA27DBFD64B}"/>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sp>
        <p:nvSpPr>
          <p:cNvPr id="26" name="Rectangle 25">
            <a:extLst>
              <a:ext uri="{FF2B5EF4-FFF2-40B4-BE49-F238E27FC236}">
                <a16:creationId xmlns:a16="http://schemas.microsoft.com/office/drawing/2014/main" id="{6956DB5B-18A9-DA40-A1AC-1FC5AF60D205}"/>
              </a:ext>
            </a:extLst>
          </p:cNvPr>
          <p:cNvSpPr/>
          <p:nvPr/>
        </p:nvSpPr>
        <p:spPr>
          <a:xfrm>
            <a:off x="656108"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新コード、データ、モデルに対する統合テストの自動化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US" altLang="ja-JP" dirty="0">
                <a:latin typeface="Yu Gothic UI" panose="020B0500000000000000" pitchFamily="34" charset="-128"/>
                <a:ea typeface="Yu Gothic UI" panose="020B0500000000000000" pitchFamily="34" charset="-128"/>
              </a:rPr>
              <a:t>Bug</a:t>
            </a:r>
            <a:r>
              <a:rPr lang="ja-JP" altLang="en-US">
                <a:latin typeface="Yu Gothic UI" panose="020B0500000000000000" pitchFamily="34" charset="-128"/>
                <a:ea typeface="Yu Gothic UI" panose="020B0500000000000000" pitchFamily="34" charset="-128"/>
              </a:rPr>
              <a:t>の</a:t>
            </a:r>
            <a:r>
              <a:rPr lang="ja" altLang="en-US" dirty="0">
                <a:latin typeface="Yu Gothic UI" panose="020B0500000000000000" pitchFamily="34" charset="-128"/>
                <a:ea typeface="Yu Gothic UI" panose="020B0500000000000000" pitchFamily="34" charset="-128"/>
              </a:rPr>
              <a:t>早期発見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dirty="0">
              <a:latin typeface="Yu Gothic UI" panose="020B0500000000000000" pitchFamily="34" charset="-128"/>
              <a:ea typeface="Yu Gothic UI" panose="020B0500000000000000" pitchFamily="34" charset="-128"/>
            </a:endParaRPr>
          </a:p>
        </p:txBody>
      </p:sp>
      <p:sp>
        <p:nvSpPr>
          <p:cNvPr id="27" name="Rectangle 26">
            <a:extLst>
              <a:ext uri="{FF2B5EF4-FFF2-40B4-BE49-F238E27FC236}">
                <a16:creationId xmlns:a16="http://schemas.microsoft.com/office/drawing/2014/main" id="{CE8D15CE-E9F1-C843-80F0-C0D8F513D34E}"/>
              </a:ext>
            </a:extLst>
          </p:cNvPr>
          <p:cNvSpPr/>
          <p:nvPr/>
        </p:nvSpPr>
        <p:spPr>
          <a:xfrm>
            <a:off x="4647653"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モデル学習、展開、</a:t>
            </a:r>
            <a:r>
              <a:rPr lang="ja" altLang="en-US" dirty="0">
                <a:latin typeface="Yu Gothic UI" panose="020B0500000000000000" pitchFamily="34" charset="-128"/>
                <a:ea typeface="Yu Gothic UI" panose="020B0500000000000000" pitchFamily="34" charset="-128"/>
              </a:rPr>
              <a:t>運用管理</a:t>
            </a:r>
            <a:r>
              <a:rPr lang="ja-JP" altLang="en-US">
                <a:latin typeface="Yu Gothic UI" panose="020B0500000000000000" pitchFamily="34" charset="-128"/>
                <a:ea typeface="Yu Gothic UI" panose="020B0500000000000000" pitchFamily="34" charset="-128"/>
              </a:rPr>
              <a:t>の全プロセス自動化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迅速に本番環境へ展開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展開済みモデルとのメトリック比較とモデル登録</a:t>
            </a:r>
            <a:endParaRPr lang="en-US" dirty="0">
              <a:latin typeface="Yu Gothic UI" panose="020B0500000000000000" pitchFamily="34" charset="-128"/>
              <a:ea typeface="Yu Gothic UI" panose="020B0500000000000000" pitchFamily="34" charset="-128"/>
            </a:endParaRPr>
          </a:p>
        </p:txBody>
      </p:sp>
      <p:sp>
        <p:nvSpPr>
          <p:cNvPr id="28" name="Rectangle 27">
            <a:extLst>
              <a:ext uri="{FF2B5EF4-FFF2-40B4-BE49-F238E27FC236}">
                <a16:creationId xmlns:a16="http://schemas.microsoft.com/office/drawing/2014/main" id="{CA7DCE12-539D-304D-876D-92C7AAEC2419}"/>
              </a:ext>
            </a:extLst>
          </p:cNvPr>
          <p:cNvSpPr/>
          <p:nvPr/>
        </p:nvSpPr>
        <p:spPr>
          <a:xfrm>
            <a:off x="8124465" y="4311279"/>
            <a:ext cx="3630005" cy="635559"/>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データ特性・質の</a:t>
            </a:r>
            <a:r>
              <a:rPr lang="ja" altLang="en-US" dirty="0">
                <a:latin typeface="Yu Gothic UI" panose="020B0500000000000000" pitchFamily="34" charset="-128"/>
                <a:ea typeface="Yu Gothic UI" panose="020B0500000000000000" pitchFamily="34" charset="-128"/>
              </a:rPr>
              <a:t>アセスメント</a:t>
            </a:r>
            <a:endParaRPr lang="en-US" altLang="ja"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 altLang="en-US" dirty="0">
                <a:latin typeface="Yu Gothic UI" panose="020B0500000000000000" pitchFamily="34" charset="-128"/>
                <a:ea typeface="Yu Gothic UI" panose="020B0500000000000000" pitchFamily="34" charset="-128"/>
              </a:rPr>
              <a:t>展開済み</a:t>
            </a:r>
            <a:r>
              <a:rPr lang="ja-JP" altLang="en-US">
                <a:latin typeface="Yu Gothic UI" panose="020B0500000000000000" pitchFamily="34" charset="-128"/>
                <a:ea typeface="Yu Gothic UI" panose="020B0500000000000000" pitchFamily="34" charset="-128"/>
              </a:rPr>
              <a:t>モデルの精度</a:t>
            </a:r>
            <a:r>
              <a:rPr lang="ja" altLang="en-US" dirty="0">
                <a:latin typeface="Yu Gothic UI" panose="020B0500000000000000" pitchFamily="34" charset="-128"/>
                <a:ea typeface="Yu Gothic UI" panose="020B0500000000000000" pitchFamily="34" charset="-128"/>
              </a:rPr>
              <a:t>モニタリング</a:t>
            </a:r>
            <a:endParaRPr lang="en-US" altLang="ja"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909316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9309D49C-D26A-4223-83BB-D9EDAC53CFC4}"/>
              </a:ext>
            </a:extLst>
          </p:cNvPr>
          <p:cNvSpPr>
            <a:spLocks noGrp="1"/>
          </p:cNvSpPr>
          <p:nvPr>
            <p:ph sz="quarter" idx="10"/>
          </p:nvPr>
        </p:nvSpPr>
        <p:spPr/>
        <p:txBody>
          <a:bodyPr>
            <a:normAutofit fontScale="92500" lnSpcReduction="10000"/>
          </a:bodyPr>
          <a:lstStyle/>
          <a:p>
            <a:r>
              <a:rPr kumimoji="1" lang="en-US" altLang="ja-JP" dirty="0"/>
              <a:t>Azure </a:t>
            </a:r>
            <a:r>
              <a:rPr kumimoji="1" lang="ja-JP" altLang="en-US" dirty="0"/>
              <a:t>のポータルへの</a:t>
            </a:r>
            <a:br>
              <a:rPr kumimoji="1" lang="en-US" altLang="ja-JP" dirty="0"/>
            </a:br>
            <a:r>
              <a:rPr kumimoji="1" lang="ja-JP" altLang="en-US" dirty="0"/>
              <a:t>ログイン</a:t>
            </a:r>
            <a:endParaRPr kumimoji="1" lang="en-US" altLang="ja-JP" dirty="0"/>
          </a:p>
          <a:p>
            <a:pPr lvl="1"/>
            <a:r>
              <a:rPr lang="en-US" altLang="ja-JP" dirty="0"/>
              <a:t>p</a:t>
            </a:r>
            <a:r>
              <a:rPr kumimoji="1" lang="en-US" altLang="ja-JP" dirty="0"/>
              <a:t>ortal.azure.com</a:t>
            </a:r>
          </a:p>
          <a:p>
            <a:r>
              <a:rPr lang="en-US" altLang="ja-JP" dirty="0"/>
              <a:t>Azure Notebooks</a:t>
            </a:r>
          </a:p>
          <a:p>
            <a:pPr lvl="1"/>
            <a:r>
              <a:rPr lang="en-US" altLang="ja-JP" dirty="0"/>
              <a:t>notebooks.azure.com</a:t>
            </a:r>
            <a:endParaRPr kumimoji="1" lang="en-US" altLang="ja-JP" dirty="0"/>
          </a:p>
          <a:p>
            <a:r>
              <a:rPr lang="ja-JP" altLang="en-US" dirty="0"/>
              <a:t>ハンズオン 資料</a:t>
            </a:r>
            <a:endParaRPr lang="en-US" altLang="ja-JP" dirty="0"/>
          </a:p>
          <a:p>
            <a:pPr lvl="1"/>
            <a:r>
              <a:rPr lang="en-US" altLang="ja-JP" dirty="0"/>
              <a:t>aka.ms/</a:t>
            </a:r>
            <a:r>
              <a:rPr lang="en-US" altLang="ja-JP" dirty="0" err="1"/>
              <a:t>dllabamlhol</a:t>
            </a:r>
            <a:endParaRPr lang="en-US" altLang="ja-JP" dirty="0"/>
          </a:p>
          <a:p>
            <a:r>
              <a:rPr lang="ja-JP" altLang="en-US" dirty="0"/>
              <a:t>サンプルコード </a:t>
            </a:r>
            <a:r>
              <a:rPr lang="en-US" altLang="ja-JP" dirty="0"/>
              <a:t>– </a:t>
            </a:r>
            <a:r>
              <a:rPr lang="ja-JP" altLang="en-US" dirty="0"/>
              <a:t>公式版</a:t>
            </a:r>
            <a:endParaRPr lang="en-US" altLang="ja-JP" dirty="0"/>
          </a:p>
          <a:p>
            <a:pPr lvl="1"/>
            <a:r>
              <a:rPr lang="en-US" altLang="ja-JP" dirty="0"/>
              <a:t>aka.ms/</a:t>
            </a:r>
            <a:r>
              <a:rPr lang="en-US" altLang="ja-JP" dirty="0" err="1"/>
              <a:t>aml</a:t>
            </a:r>
            <a:r>
              <a:rPr lang="en-US" altLang="ja-JP" dirty="0"/>
              <a:t>-notebooks</a:t>
            </a:r>
            <a:endParaRPr kumimoji="1" lang="ja-JP" altLang="en-US" dirty="0"/>
          </a:p>
        </p:txBody>
      </p:sp>
      <p:sp>
        <p:nvSpPr>
          <p:cNvPr id="3" name="タイトル 2">
            <a:extLst>
              <a:ext uri="{FF2B5EF4-FFF2-40B4-BE49-F238E27FC236}">
                <a16:creationId xmlns:a16="http://schemas.microsoft.com/office/drawing/2014/main" id="{131CE1E9-0CF1-4F82-BAD9-E70B9A18A8C1}"/>
              </a:ext>
            </a:extLst>
          </p:cNvPr>
          <p:cNvSpPr>
            <a:spLocks noGrp="1"/>
          </p:cNvSpPr>
          <p:nvPr>
            <p:ph type="title"/>
          </p:nvPr>
        </p:nvSpPr>
        <p:spPr/>
        <p:txBody>
          <a:bodyPr/>
          <a:lstStyle/>
          <a:p>
            <a:pPr algn="l"/>
            <a:r>
              <a:rPr kumimoji="1" lang="ja-JP" altLang="en-US" dirty="0"/>
              <a:t>事前確認</a:t>
            </a:r>
          </a:p>
        </p:txBody>
      </p:sp>
      <p:pic>
        <p:nvPicPr>
          <p:cNvPr id="6" name="図 5" descr="人, 女性, 建物, 座っている が含まれている画像&#10;&#10;自動的に生成された説明">
            <a:extLst>
              <a:ext uri="{FF2B5EF4-FFF2-40B4-BE49-F238E27FC236}">
                <a16:creationId xmlns:a16="http://schemas.microsoft.com/office/drawing/2014/main" id="{312659DD-05DD-4087-85D6-4844333BB074}"/>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357233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EBB5-920A-A24D-B8DD-6A90C2018687}"/>
              </a:ext>
            </a:extLst>
          </p:cNvPr>
          <p:cNvSpPr>
            <a:spLocks noGrp="1"/>
          </p:cNvSpPr>
          <p:nvPr>
            <p:ph type="title"/>
          </p:nvPr>
        </p:nvSpPr>
        <p:spPr/>
        <p:txBody>
          <a:bodyPr/>
          <a:lstStyle/>
          <a:p>
            <a:r>
              <a:rPr lang="ja-JP" altLang="en-US" sz="4400" b="0">
                <a:latin typeface="Yu Gothic UI" panose="020B0500000000000000" pitchFamily="34" charset="-128"/>
                <a:ea typeface="Yu Gothic UI" panose="020B0500000000000000" pitchFamily="34" charset="-128"/>
              </a:rPr>
              <a:t>基本ワークフロー</a:t>
            </a:r>
            <a:endParaRPr lang="en-US" sz="4400" b="0" dirty="0">
              <a:latin typeface="Yu Gothic UI" panose="020B0500000000000000" pitchFamily="34" charset="-128"/>
              <a:ea typeface="Yu Gothic UI" panose="020B0500000000000000" pitchFamily="34" charset="-128"/>
            </a:endParaRPr>
          </a:p>
        </p:txBody>
      </p:sp>
      <p:sp>
        <p:nvSpPr>
          <p:cNvPr id="4" name="Afgeronde rechthoek 22">
            <a:extLst>
              <a:ext uri="{FF2B5EF4-FFF2-40B4-BE49-F238E27FC236}">
                <a16:creationId xmlns:a16="http://schemas.microsoft.com/office/drawing/2014/main" id="{DC2035B4-30E7-D04D-BDBC-8EFD2C12C7ED}"/>
              </a:ext>
            </a:extLst>
          </p:cNvPr>
          <p:cNvSpPr/>
          <p:nvPr/>
        </p:nvSpPr>
        <p:spPr bwMode="auto">
          <a:xfrm>
            <a:off x="2014552" y="3289120"/>
            <a:ext cx="9063673"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326">
            <a:extLst>
              <a:ext uri="{FF2B5EF4-FFF2-40B4-BE49-F238E27FC236}">
                <a16:creationId xmlns:a16="http://schemas.microsoft.com/office/drawing/2014/main" id="{6B63EC3B-166A-B540-BD41-C2B9BFD800B7}"/>
              </a:ext>
            </a:extLst>
          </p:cNvPr>
          <p:cNvGrpSpPr>
            <a:grpSpLocks noChangeAspect="1"/>
          </p:cNvGrpSpPr>
          <p:nvPr/>
        </p:nvGrpSpPr>
        <p:grpSpPr bwMode="auto">
          <a:xfrm>
            <a:off x="251742" y="1814541"/>
            <a:ext cx="925120" cy="423988"/>
            <a:chOff x="6816" y="2557"/>
            <a:chExt cx="259" cy="136"/>
          </a:xfrm>
          <a:noFill/>
        </p:grpSpPr>
        <p:sp useBgFill="1">
          <p:nvSpPr>
            <p:cNvPr id="6" name="Freeform 328">
              <a:extLst>
                <a:ext uri="{FF2B5EF4-FFF2-40B4-BE49-F238E27FC236}">
                  <a16:creationId xmlns:a16="http://schemas.microsoft.com/office/drawing/2014/main" id="{4F4191FC-BFCA-1742-8658-2A582D7C5BB7}"/>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7" name="Rectangle 327">
              <a:extLst>
                <a:ext uri="{FF2B5EF4-FFF2-40B4-BE49-F238E27FC236}">
                  <a16:creationId xmlns:a16="http://schemas.microsoft.com/office/drawing/2014/main" id="{7B00286A-1FE4-BB44-96C2-A2F41D92D3FD}"/>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8" name="Picture 5">
            <a:extLst>
              <a:ext uri="{FF2B5EF4-FFF2-40B4-BE49-F238E27FC236}">
                <a16:creationId xmlns:a16="http://schemas.microsoft.com/office/drawing/2014/main" id="{4C204FEB-2035-2046-BF45-D37E73FBEC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197" y="1468920"/>
            <a:ext cx="551407" cy="680801"/>
          </a:xfrm>
          <a:prstGeom prst="rect">
            <a:avLst/>
          </a:prstGeom>
        </p:spPr>
      </p:pic>
      <p:cxnSp>
        <p:nvCxnSpPr>
          <p:cNvPr id="12" name="Straight Arrow Connector 11">
            <a:extLst>
              <a:ext uri="{FF2B5EF4-FFF2-40B4-BE49-F238E27FC236}">
                <a16:creationId xmlns:a16="http://schemas.microsoft.com/office/drawing/2014/main" id="{CF8E18C8-2957-E748-A445-5856751A1775}"/>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F909EA65-A118-7545-8713-40BC588B353F}"/>
              </a:ext>
            </a:extLst>
          </p:cNvPr>
          <p:cNvCxnSpPr>
            <a:cxnSpLocks/>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79">
            <a:extLst>
              <a:ext uri="{FF2B5EF4-FFF2-40B4-BE49-F238E27FC236}">
                <a16:creationId xmlns:a16="http://schemas.microsoft.com/office/drawing/2014/main" id="{4154F6EF-A6E8-0945-B3FB-B22AC4F0AF59}"/>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15" name="TextBox 79">
            <a:extLst>
              <a:ext uri="{FF2B5EF4-FFF2-40B4-BE49-F238E27FC236}">
                <a16:creationId xmlns:a16="http://schemas.microsoft.com/office/drawing/2014/main" id="{242382CC-608A-BE46-AABF-9703089EC813}"/>
              </a:ext>
            </a:extLst>
          </p:cNvPr>
          <p:cNvSpPr txBox="1"/>
          <p:nvPr/>
        </p:nvSpPr>
        <p:spPr>
          <a:xfrm>
            <a:off x="8199873" y="4862543"/>
            <a:ext cx="1614044"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Prod</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8" name="TextBox 79">
            <a:extLst>
              <a:ext uri="{FF2B5EF4-FFF2-40B4-BE49-F238E27FC236}">
                <a16:creationId xmlns:a16="http://schemas.microsoft.com/office/drawing/2014/main" id="{20DBA23B-8DB0-6942-A1FF-6355425FA4D1}"/>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19" name="Straight Arrow Connector 49">
            <a:extLst>
              <a:ext uri="{FF2B5EF4-FFF2-40B4-BE49-F238E27FC236}">
                <a16:creationId xmlns:a16="http://schemas.microsoft.com/office/drawing/2014/main" id="{B8EEC916-A831-7F49-8123-6B8449587619}"/>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15">
            <a:extLst>
              <a:ext uri="{FF2B5EF4-FFF2-40B4-BE49-F238E27FC236}">
                <a16:creationId xmlns:a16="http://schemas.microsoft.com/office/drawing/2014/main" id="{5DAF1B9F-99B5-4345-BB14-F1A48F053966}"/>
              </a:ext>
            </a:extLst>
          </p:cNvPr>
          <p:cNvCxnSpPr>
            <a:cxnSpLocks/>
          </p:cNvCxnSpPr>
          <p:nvPr/>
        </p:nvCxnSpPr>
        <p:spPr>
          <a:xfrm>
            <a:off x="8686337" y="4344152"/>
            <a:ext cx="662112" cy="3932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BD57729-96A8-844E-8400-881882083CC8}"/>
              </a:ext>
            </a:extLst>
          </p:cNvPr>
          <p:cNvCxnSpPr>
            <a:cxnSpLocks/>
          </p:cNvCxnSpPr>
          <p:nvPr/>
        </p:nvCxnSpPr>
        <p:spPr>
          <a:xfrm flipV="1">
            <a:off x="8649287" y="3863338"/>
            <a:ext cx="60493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79">
            <a:extLst>
              <a:ext uri="{FF2B5EF4-FFF2-40B4-BE49-F238E27FC236}">
                <a16:creationId xmlns:a16="http://schemas.microsoft.com/office/drawing/2014/main" id="{737A826B-8F99-624F-B65B-DC43E20B04EA}"/>
              </a:ext>
            </a:extLst>
          </p:cNvPr>
          <p:cNvSpPr txBox="1"/>
          <p:nvPr/>
        </p:nvSpPr>
        <p:spPr>
          <a:xfrm>
            <a:off x="8141246" y="3226915"/>
            <a:ext cx="1868110"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lang="nl-NL" sz="1568" i="1" dirty="0">
                <a:gradFill>
                  <a:gsLst>
                    <a:gs pos="2917">
                      <a:srgbClr val="353535"/>
                    </a:gs>
                    <a:gs pos="30000">
                      <a:srgbClr val="353535"/>
                    </a:gs>
                  </a:gsLst>
                  <a:lin ang="5400000" scaled="0"/>
                </a:gradFill>
                <a:latin typeface="Segoe UI Semilight"/>
              </a:rPr>
              <a:t>Test</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28" name="Straight Arrow Connector 49">
            <a:extLst>
              <a:ext uri="{FF2B5EF4-FFF2-40B4-BE49-F238E27FC236}">
                <a16:creationId xmlns:a16="http://schemas.microsoft.com/office/drawing/2014/main" id="{4069194D-CD50-D24D-8947-99659A7B5D49}"/>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kstvak 50">
            <a:extLst>
              <a:ext uri="{FF2B5EF4-FFF2-40B4-BE49-F238E27FC236}">
                <a16:creationId xmlns:a16="http://schemas.microsoft.com/office/drawing/2014/main" id="{594B0BD5-94D8-3249-8181-7C1275BADF5F}"/>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0" name="Tekstvak 51">
            <a:extLst>
              <a:ext uri="{FF2B5EF4-FFF2-40B4-BE49-F238E27FC236}">
                <a16:creationId xmlns:a16="http://schemas.microsoft.com/office/drawing/2014/main" id="{A1A7B601-9840-1748-8EDF-BBC65D267EC9}"/>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nl-NL" sz="1600" dirty="0">
                <a:gradFill>
                  <a:gsLst>
                    <a:gs pos="2917">
                      <a:srgbClr val="353535"/>
                    </a:gs>
                    <a:gs pos="30000">
                      <a:srgbClr val="353535"/>
                    </a:gs>
                  </a:gsLst>
                  <a:lin ang="5400000" scaled="0"/>
                </a:gradFill>
                <a:latin typeface="Segoe UI Semilight"/>
              </a:rPr>
              <a:t>Train Model</a:t>
            </a:r>
          </a:p>
        </p:txBody>
      </p:sp>
      <p:pic>
        <p:nvPicPr>
          <p:cNvPr id="31" name="Afbeelding 2">
            <a:extLst>
              <a:ext uri="{FF2B5EF4-FFF2-40B4-BE49-F238E27FC236}">
                <a16:creationId xmlns:a16="http://schemas.microsoft.com/office/drawing/2014/main" id="{75224439-497D-3747-9AA2-DFE01227DBEC}"/>
              </a:ext>
            </a:extLst>
          </p:cNvPr>
          <p:cNvPicPr>
            <a:picLocks noChangeAspect="1"/>
          </p:cNvPicPr>
          <p:nvPr/>
        </p:nvPicPr>
        <p:blipFill>
          <a:blip r:embed="rId3"/>
          <a:stretch>
            <a:fillRect/>
          </a:stretch>
        </p:blipFill>
        <p:spPr>
          <a:xfrm>
            <a:off x="3217805" y="3738496"/>
            <a:ext cx="948747" cy="479024"/>
          </a:xfrm>
          <a:prstGeom prst="rect">
            <a:avLst/>
          </a:prstGeom>
        </p:spPr>
      </p:pic>
      <p:pic>
        <p:nvPicPr>
          <p:cNvPr id="32" name="Afbeelding 8">
            <a:extLst>
              <a:ext uri="{FF2B5EF4-FFF2-40B4-BE49-F238E27FC236}">
                <a16:creationId xmlns:a16="http://schemas.microsoft.com/office/drawing/2014/main" id="{C988B3C9-EBF7-F84D-A794-FB427F1E01E8}"/>
              </a:ext>
            </a:extLst>
          </p:cNvPr>
          <p:cNvPicPr>
            <a:picLocks noChangeAspect="1"/>
          </p:cNvPicPr>
          <p:nvPr/>
        </p:nvPicPr>
        <p:blipFill>
          <a:blip r:embed="rId4"/>
          <a:stretch>
            <a:fillRect/>
          </a:stretch>
        </p:blipFill>
        <p:spPr>
          <a:xfrm>
            <a:off x="4448778" y="3651878"/>
            <a:ext cx="967341" cy="507854"/>
          </a:xfrm>
          <a:prstGeom prst="rect">
            <a:avLst/>
          </a:prstGeom>
        </p:spPr>
      </p:pic>
      <p:sp>
        <p:nvSpPr>
          <p:cNvPr id="33" name="Tekstvak 50">
            <a:extLst>
              <a:ext uri="{FF2B5EF4-FFF2-40B4-BE49-F238E27FC236}">
                <a16:creationId xmlns:a16="http://schemas.microsoft.com/office/drawing/2014/main" id="{A01E8739-4C41-844A-B548-D2E3D31F9110}"/>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sanity test</a:t>
            </a:r>
          </a:p>
        </p:txBody>
      </p:sp>
      <p:pic>
        <p:nvPicPr>
          <p:cNvPr id="34" name="Afbeelding 2">
            <a:extLst>
              <a:ext uri="{FF2B5EF4-FFF2-40B4-BE49-F238E27FC236}">
                <a16:creationId xmlns:a16="http://schemas.microsoft.com/office/drawing/2014/main" id="{09D294AE-EE60-E74B-AB03-F68EEC91FCCE}"/>
              </a:ext>
            </a:extLst>
          </p:cNvPr>
          <p:cNvPicPr>
            <a:picLocks noChangeAspect="1"/>
          </p:cNvPicPr>
          <p:nvPr/>
        </p:nvPicPr>
        <p:blipFill>
          <a:blip r:embed="rId3"/>
          <a:stretch>
            <a:fillRect/>
          </a:stretch>
        </p:blipFill>
        <p:spPr>
          <a:xfrm>
            <a:off x="5799195" y="3666293"/>
            <a:ext cx="948747" cy="479024"/>
          </a:xfrm>
          <a:prstGeom prst="rect">
            <a:avLst/>
          </a:prstGeom>
        </p:spPr>
      </p:pic>
      <p:grpSp>
        <p:nvGrpSpPr>
          <p:cNvPr id="35" name="Group 326">
            <a:extLst>
              <a:ext uri="{FF2B5EF4-FFF2-40B4-BE49-F238E27FC236}">
                <a16:creationId xmlns:a16="http://schemas.microsoft.com/office/drawing/2014/main" id="{A5986F85-3BA3-1942-97FE-EE80F9CA088F}"/>
              </a:ext>
            </a:extLst>
          </p:cNvPr>
          <p:cNvGrpSpPr>
            <a:grpSpLocks noChangeAspect="1"/>
          </p:cNvGrpSpPr>
          <p:nvPr/>
        </p:nvGrpSpPr>
        <p:grpSpPr bwMode="auto">
          <a:xfrm>
            <a:off x="287637" y="6073845"/>
            <a:ext cx="925120" cy="423987"/>
            <a:chOff x="6816" y="2557"/>
            <a:chExt cx="259" cy="136"/>
          </a:xfrm>
          <a:noFill/>
        </p:grpSpPr>
        <p:sp useBgFill="1">
          <p:nvSpPr>
            <p:cNvPr id="36" name="Freeform 328">
              <a:extLst>
                <a:ext uri="{FF2B5EF4-FFF2-40B4-BE49-F238E27FC236}">
                  <a16:creationId xmlns:a16="http://schemas.microsoft.com/office/drawing/2014/main" id="{9E0819A5-7A9B-2546-AEEC-2A4EB20F9893}"/>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37" name="Rectangle 327">
              <a:extLst>
                <a:ext uri="{FF2B5EF4-FFF2-40B4-BE49-F238E27FC236}">
                  <a16:creationId xmlns:a16="http://schemas.microsoft.com/office/drawing/2014/main" id="{1F545782-A20C-D245-88EA-566C2E3417AC}"/>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8" name="Afbeelding 8">
            <a:extLst>
              <a:ext uri="{FF2B5EF4-FFF2-40B4-BE49-F238E27FC236}">
                <a16:creationId xmlns:a16="http://schemas.microsoft.com/office/drawing/2014/main" id="{BE93D993-FA83-7B4E-8AD7-FA842DE274A7}"/>
              </a:ext>
            </a:extLst>
          </p:cNvPr>
          <p:cNvPicPr>
            <a:picLocks noChangeAspect="1"/>
          </p:cNvPicPr>
          <p:nvPr/>
        </p:nvPicPr>
        <p:blipFill>
          <a:blip r:embed="rId4"/>
          <a:stretch>
            <a:fillRect/>
          </a:stretch>
        </p:blipFill>
        <p:spPr>
          <a:xfrm>
            <a:off x="999554" y="5834079"/>
            <a:ext cx="752151" cy="394879"/>
          </a:xfrm>
          <a:prstGeom prst="rect">
            <a:avLst/>
          </a:prstGeom>
        </p:spPr>
      </p:pic>
      <p:cxnSp>
        <p:nvCxnSpPr>
          <p:cNvPr id="39" name="Straight Arrow Connector 38">
            <a:extLst>
              <a:ext uri="{FF2B5EF4-FFF2-40B4-BE49-F238E27FC236}">
                <a16:creationId xmlns:a16="http://schemas.microsoft.com/office/drawing/2014/main" id="{A84E2FBE-87D9-D94C-BE96-94EF27FCC435}"/>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79">
            <a:extLst>
              <a:ext uri="{FF2B5EF4-FFF2-40B4-BE49-F238E27FC236}">
                <a16:creationId xmlns:a16="http://schemas.microsoft.com/office/drawing/2014/main" id="{C78223C6-60A0-B24C-AAC6-8BD74D7714C7}"/>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1" name="Afbeelding 2">
            <a:extLst>
              <a:ext uri="{FF2B5EF4-FFF2-40B4-BE49-F238E27FC236}">
                <a16:creationId xmlns:a16="http://schemas.microsoft.com/office/drawing/2014/main" id="{26BE1096-D650-EB4C-BA73-6C7CF871A60F}"/>
              </a:ext>
            </a:extLst>
          </p:cNvPr>
          <p:cNvPicPr>
            <a:picLocks noChangeAspect="1"/>
          </p:cNvPicPr>
          <p:nvPr/>
        </p:nvPicPr>
        <p:blipFill>
          <a:blip r:embed="rId3"/>
          <a:stretch>
            <a:fillRect/>
          </a:stretch>
        </p:blipFill>
        <p:spPr>
          <a:xfrm>
            <a:off x="7437248" y="3675060"/>
            <a:ext cx="948747" cy="479024"/>
          </a:xfrm>
          <a:prstGeom prst="rect">
            <a:avLst/>
          </a:prstGeom>
        </p:spPr>
      </p:pic>
      <p:sp>
        <p:nvSpPr>
          <p:cNvPr id="42" name="Tekstvak 50">
            <a:extLst>
              <a:ext uri="{FF2B5EF4-FFF2-40B4-BE49-F238E27FC236}">
                <a16:creationId xmlns:a16="http://schemas.microsoft.com/office/drawing/2014/main" id="{30E2C1E2-C508-DA4C-A9CD-21B2B94882A7}"/>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offline evaluation test</a:t>
            </a:r>
          </a:p>
        </p:txBody>
      </p:sp>
      <p:cxnSp>
        <p:nvCxnSpPr>
          <p:cNvPr id="43" name="Straight Arrow Connector 15">
            <a:extLst>
              <a:ext uri="{FF2B5EF4-FFF2-40B4-BE49-F238E27FC236}">
                <a16:creationId xmlns:a16="http://schemas.microsoft.com/office/drawing/2014/main" id="{C96CE375-3642-1E43-9A93-EB170995E456}"/>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59E3B8E9-7E31-A04F-A0EB-5CC33F657560}"/>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5">
            <a:extLst>
              <a:ext uri="{FF2B5EF4-FFF2-40B4-BE49-F238E27FC236}">
                <a16:creationId xmlns:a16="http://schemas.microsoft.com/office/drawing/2014/main" id="{EEAC7B18-99E0-0F4A-8D1B-65C1C75B2963}"/>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5">
            <a:extLst>
              <a:ext uri="{FF2B5EF4-FFF2-40B4-BE49-F238E27FC236}">
                <a16:creationId xmlns:a16="http://schemas.microsoft.com/office/drawing/2014/main" id="{01D816B5-7219-FF42-A2D2-11FAEFFAE030}"/>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kstvak 50">
            <a:extLst>
              <a:ext uri="{FF2B5EF4-FFF2-40B4-BE49-F238E27FC236}">
                <a16:creationId xmlns:a16="http://schemas.microsoft.com/office/drawing/2014/main" id="{B79E912A-27EE-614D-8743-29492088997D}"/>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Integration test</a:t>
            </a:r>
          </a:p>
        </p:txBody>
      </p:sp>
      <p:cxnSp>
        <p:nvCxnSpPr>
          <p:cNvPr id="48" name="Straight Arrow Connector 15">
            <a:extLst>
              <a:ext uri="{FF2B5EF4-FFF2-40B4-BE49-F238E27FC236}">
                <a16:creationId xmlns:a16="http://schemas.microsoft.com/office/drawing/2014/main" id="{603094BA-58E7-F64E-82D7-ACFAE995565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5">
            <a:extLst>
              <a:ext uri="{FF2B5EF4-FFF2-40B4-BE49-F238E27FC236}">
                <a16:creationId xmlns:a16="http://schemas.microsoft.com/office/drawing/2014/main" id="{732412BB-9383-3A4B-8FFB-83A2B276420E}"/>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kstvak 50">
            <a:extLst>
              <a:ext uri="{FF2B5EF4-FFF2-40B4-BE49-F238E27FC236}">
                <a16:creationId xmlns:a16="http://schemas.microsoft.com/office/drawing/2014/main" id="{2813CE6A-289E-9C44-8975-B146CC0AFF67}"/>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Software engineer</a:t>
            </a:r>
          </a:p>
        </p:txBody>
      </p:sp>
      <p:sp>
        <p:nvSpPr>
          <p:cNvPr id="51" name="Tekstvak 50">
            <a:extLst>
              <a:ext uri="{FF2B5EF4-FFF2-40B4-BE49-F238E27FC236}">
                <a16:creationId xmlns:a16="http://schemas.microsoft.com/office/drawing/2014/main" id="{7842DEBA-49CD-5448-B4EC-42FCA139C170}"/>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Data scientist</a:t>
            </a:r>
          </a:p>
        </p:txBody>
      </p:sp>
      <p:sp>
        <p:nvSpPr>
          <p:cNvPr id="52" name="Tekstvak 50">
            <a:extLst>
              <a:ext uri="{FF2B5EF4-FFF2-40B4-BE49-F238E27FC236}">
                <a16:creationId xmlns:a16="http://schemas.microsoft.com/office/drawing/2014/main" id="{9ACA8D39-C141-A843-9B81-A40668FC2558}"/>
              </a:ext>
            </a:extLst>
          </p:cNvPr>
          <p:cNvSpPr txBox="1"/>
          <p:nvPr/>
        </p:nvSpPr>
        <p:spPr>
          <a:xfrm>
            <a:off x="4930269" y="5722744"/>
            <a:ext cx="3356323" cy="627864"/>
          </a:xfrm>
          <a:prstGeom prst="rect">
            <a:avLst/>
          </a:prstGeom>
          <a:noFill/>
        </p:spPr>
        <p:txBody>
          <a:bodyPr wrap="square" lIns="182880" tIns="146304" rIns="182880" bIns="146304" rtlCol="0" anchor="ctr">
            <a:spAutoFit/>
          </a:bodyPr>
          <a:lstStyle/>
          <a:p>
            <a:pPr lvl="0" algn="ctr" defTabSz="914400">
              <a:lnSpc>
                <a:spcPct val="90000"/>
              </a:lnSpc>
              <a:spcAft>
                <a:spcPts val="600"/>
              </a:spcAft>
              <a:defRPr/>
            </a:pPr>
            <a:r>
              <a:rPr lang="nl-NL" sz="2400" dirty="0" err="1">
                <a:solidFill>
                  <a:srgbClr val="C00000"/>
                </a:solidFill>
                <a:latin typeface="Yu Gothic UI" panose="020B0500000000000000" pitchFamily="34" charset="-128"/>
                <a:ea typeface="Yu Gothic UI" panose="020B0500000000000000" pitchFamily="34" charset="-128"/>
              </a:rPr>
              <a:t>Azure</a:t>
            </a:r>
            <a:r>
              <a:rPr lang="nl-NL" sz="2400" dirty="0">
                <a:solidFill>
                  <a:srgbClr val="C00000"/>
                </a:solidFill>
                <a:latin typeface="Yu Gothic UI" panose="020B0500000000000000" pitchFamily="34" charset="-128"/>
                <a:ea typeface="Yu Gothic UI" panose="020B0500000000000000" pitchFamily="34" charset="-128"/>
              </a:rPr>
              <a:t> Pipeline</a:t>
            </a:r>
          </a:p>
        </p:txBody>
      </p:sp>
      <p:pic>
        <p:nvPicPr>
          <p:cNvPr id="53" name="Afbeelding 2">
            <a:extLst>
              <a:ext uri="{FF2B5EF4-FFF2-40B4-BE49-F238E27FC236}">
                <a16:creationId xmlns:a16="http://schemas.microsoft.com/office/drawing/2014/main" id="{43AC6E1D-63E8-614A-84D3-FD0C26158873}"/>
              </a:ext>
            </a:extLst>
          </p:cNvPr>
          <p:cNvPicPr>
            <a:picLocks noChangeAspect="1"/>
          </p:cNvPicPr>
          <p:nvPr/>
        </p:nvPicPr>
        <p:blipFill>
          <a:blip r:embed="rId3"/>
          <a:stretch>
            <a:fillRect/>
          </a:stretch>
        </p:blipFill>
        <p:spPr>
          <a:xfrm>
            <a:off x="2006619" y="3749635"/>
            <a:ext cx="948747" cy="479024"/>
          </a:xfrm>
          <a:prstGeom prst="rect">
            <a:avLst/>
          </a:prstGeom>
        </p:spPr>
      </p:pic>
      <p:sp>
        <p:nvSpPr>
          <p:cNvPr id="54" name="Tekstvak 50">
            <a:extLst>
              <a:ext uri="{FF2B5EF4-FFF2-40B4-BE49-F238E27FC236}">
                <a16:creationId xmlns:a16="http://schemas.microsoft.com/office/drawing/2014/main" id="{AAAA341A-4D34-4343-80BB-DF7F4464B86C}"/>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pic>
        <p:nvPicPr>
          <p:cNvPr id="55" name="Picture 10">
            <a:extLst>
              <a:ext uri="{FF2B5EF4-FFF2-40B4-BE49-F238E27FC236}">
                <a16:creationId xmlns:a16="http://schemas.microsoft.com/office/drawing/2014/main" id="{11F2DA72-5C8F-C04E-A074-343C4EF383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5038" y="3484907"/>
            <a:ext cx="729080" cy="720000"/>
          </a:xfrm>
          <a:prstGeom prst="rect">
            <a:avLst/>
          </a:prstGeom>
        </p:spPr>
      </p:pic>
      <p:pic>
        <p:nvPicPr>
          <p:cNvPr id="56" name="Picture 55">
            <a:extLst>
              <a:ext uri="{FF2B5EF4-FFF2-40B4-BE49-F238E27FC236}">
                <a16:creationId xmlns:a16="http://schemas.microsoft.com/office/drawing/2014/main" id="{14A3D4E7-683E-C443-B688-79FD0A2853D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6541" y="3454704"/>
            <a:ext cx="1054225" cy="876325"/>
          </a:xfrm>
          <a:prstGeom prst="rect">
            <a:avLst/>
          </a:prstGeom>
        </p:spPr>
      </p:pic>
      <p:pic>
        <p:nvPicPr>
          <p:cNvPr id="57" name="Graphic 56">
            <a:extLst>
              <a:ext uri="{FF2B5EF4-FFF2-40B4-BE49-F238E27FC236}">
                <a16:creationId xmlns:a16="http://schemas.microsoft.com/office/drawing/2014/main" id="{569651E6-8BBA-1449-9F01-013810807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473" y="1537323"/>
            <a:ext cx="731520" cy="731520"/>
          </a:xfrm>
          <a:prstGeom prst="rect">
            <a:avLst/>
          </a:prstGeom>
        </p:spPr>
      </p:pic>
      <p:pic>
        <p:nvPicPr>
          <p:cNvPr id="58" name="Picture 5">
            <a:extLst>
              <a:ext uri="{FF2B5EF4-FFF2-40B4-BE49-F238E27FC236}">
                <a16:creationId xmlns:a16="http://schemas.microsoft.com/office/drawing/2014/main" id="{B61B0BC7-810C-8244-8F7B-D4DD1262DCE9}"/>
              </a:ext>
            </a:extLst>
          </p:cNvPr>
          <p:cNvPicPr>
            <a:picLocks noChangeAspect="1"/>
          </p:cNvPicPr>
          <p:nvPr/>
        </p:nvPicPr>
        <p:blipFill>
          <a:blip r:embed="rId9"/>
          <a:stretch>
            <a:fillRect/>
          </a:stretch>
        </p:blipFill>
        <p:spPr>
          <a:xfrm>
            <a:off x="9434639" y="3550981"/>
            <a:ext cx="713142" cy="713142"/>
          </a:xfrm>
          <a:prstGeom prst="rect">
            <a:avLst/>
          </a:prstGeom>
        </p:spPr>
      </p:pic>
      <p:pic>
        <p:nvPicPr>
          <p:cNvPr id="59" name="Picture 4">
            <a:extLst>
              <a:ext uri="{FF2B5EF4-FFF2-40B4-BE49-F238E27FC236}">
                <a16:creationId xmlns:a16="http://schemas.microsoft.com/office/drawing/2014/main" id="{A460F903-5027-E747-8357-3847B931A902}"/>
              </a:ext>
            </a:extLst>
          </p:cNvPr>
          <p:cNvPicPr>
            <a:picLocks noChangeAspect="1"/>
          </p:cNvPicPr>
          <p:nvPr/>
        </p:nvPicPr>
        <p:blipFill>
          <a:blip r:embed="rId10"/>
          <a:stretch>
            <a:fillRect/>
          </a:stretch>
        </p:blipFill>
        <p:spPr>
          <a:xfrm>
            <a:off x="9264781" y="4524152"/>
            <a:ext cx="1121367" cy="586849"/>
          </a:xfrm>
          <a:prstGeom prst="rect">
            <a:avLst/>
          </a:prstGeom>
        </p:spPr>
      </p:pic>
      <p:pic>
        <p:nvPicPr>
          <p:cNvPr id="65" name="Picture 4">
            <a:extLst>
              <a:ext uri="{FF2B5EF4-FFF2-40B4-BE49-F238E27FC236}">
                <a16:creationId xmlns:a16="http://schemas.microsoft.com/office/drawing/2014/main" id="{D5A146D1-C8DB-9144-B3CF-448EA461F4F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780956" y="5640237"/>
            <a:ext cx="722780" cy="720000"/>
          </a:xfrm>
          <a:prstGeom prst="rect">
            <a:avLst/>
          </a:prstGeom>
        </p:spPr>
      </p:pic>
    </p:spTree>
    <p:extLst>
      <p:ext uri="{BB962C8B-B14F-4D97-AF65-F5344CB8AC3E}">
        <p14:creationId xmlns:p14="http://schemas.microsoft.com/office/powerpoint/2010/main" val="35439466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B308-0E0A-5342-9710-8108AFFBA3F4}"/>
              </a:ext>
            </a:extLst>
          </p:cNvPr>
          <p:cNvPicPr>
            <a:picLocks noChangeAspect="1"/>
          </p:cNvPicPr>
          <p:nvPr/>
        </p:nvPicPr>
        <p:blipFill>
          <a:blip r:embed="rId2"/>
          <a:stretch>
            <a:fillRect/>
          </a:stretch>
        </p:blipFill>
        <p:spPr>
          <a:xfrm>
            <a:off x="5420979" y="270356"/>
            <a:ext cx="6065477" cy="2701379"/>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automatically generated">
            <a:extLst>
              <a:ext uri="{FF2B5EF4-FFF2-40B4-BE49-F238E27FC236}">
                <a16:creationId xmlns:a16="http://schemas.microsoft.com/office/drawing/2014/main" id="{0D90808D-6E6D-894B-B7C0-4892AF4816AF}"/>
              </a:ext>
            </a:extLst>
          </p:cNvPr>
          <p:cNvPicPr>
            <a:picLocks noChangeAspect="1"/>
          </p:cNvPicPr>
          <p:nvPr/>
        </p:nvPicPr>
        <p:blipFill rotWithShape="1">
          <a:blip r:embed="rId3"/>
          <a:srcRect r="37576"/>
          <a:stretch/>
        </p:blipFill>
        <p:spPr>
          <a:xfrm>
            <a:off x="375163" y="898152"/>
            <a:ext cx="4838281" cy="50616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ECEC9E9-11E8-074E-BFB2-9E88FC4A9FA7}"/>
              </a:ext>
            </a:extLst>
          </p:cNvPr>
          <p:cNvPicPr>
            <a:picLocks noChangeAspect="1"/>
          </p:cNvPicPr>
          <p:nvPr/>
        </p:nvPicPr>
        <p:blipFill rotWithShape="1">
          <a:blip r:embed="rId4"/>
          <a:srcRect b="25646"/>
          <a:stretch/>
        </p:blipFill>
        <p:spPr>
          <a:xfrm>
            <a:off x="5420979" y="3374203"/>
            <a:ext cx="5973572" cy="346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19855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4CBB2DC-0E25-48FA-815E-9E19727DCAAE}"/>
              </a:ext>
            </a:extLst>
          </p:cNvPr>
          <p:cNvSpPr/>
          <p:nvPr/>
        </p:nvSpPr>
        <p:spPr>
          <a:xfrm>
            <a:off x="647770" y="908720"/>
            <a:ext cx="10651158" cy="4796610"/>
          </a:xfrm>
          <a:prstGeom prst="rect">
            <a:avLst/>
          </a:prstGeom>
          <a:noFill/>
          <a:ln w="72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072" y="1004960"/>
            <a:ext cx="731418" cy="731418"/>
          </a:xfrm>
          <a:prstGeom prst="rect">
            <a:avLst/>
          </a:prstGeom>
        </p:spPr>
      </p:pic>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5"/>
          <a:stretch>
            <a:fillRect/>
          </a:stretch>
        </p:blipFill>
        <p:spPr>
          <a:xfrm>
            <a:off x="1417161" y="2087344"/>
            <a:ext cx="731416" cy="731416"/>
          </a:xfrm>
          <a:prstGeom prst="rect">
            <a:avLst/>
          </a:prstGeom>
        </p:spPr>
      </p:pic>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6">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419850" y="5070698"/>
            <a:ext cx="763431" cy="735837"/>
          </a:xfrm>
          <a:prstGeom prst="rect">
            <a:avLst/>
          </a:prstGeom>
        </p:spPr>
      </p:pic>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419570" y="3544080"/>
            <a:ext cx="731417" cy="731417"/>
          </a:xfrm>
          <a:prstGeom prst="rect">
            <a:avLst/>
          </a:prstGeom>
        </p:spPr>
      </p:pic>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586751" y="3544016"/>
            <a:ext cx="755634" cy="737204"/>
          </a:xfrm>
          <a:prstGeom prst="rect">
            <a:avLst/>
          </a:prstGeom>
        </p:spPr>
      </p:pic>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578944" y="2106241"/>
            <a:ext cx="799286" cy="779791"/>
          </a:xfrm>
          <a:prstGeom prst="rect">
            <a:avLst/>
          </a:prstGeom>
        </p:spPr>
      </p:pic>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6591433" y="5068847"/>
            <a:ext cx="813669" cy="813669"/>
          </a:xfrm>
          <a:prstGeom prst="rect">
            <a:avLst/>
          </a:prstGeom>
        </p:spPr>
      </p:pic>
      <p:sp>
        <p:nvSpPr>
          <p:cNvPr id="27" name="テキスト ボックス 26">
            <a:extLst>
              <a:ext uri="{FF2B5EF4-FFF2-40B4-BE49-F238E27FC236}">
                <a16:creationId xmlns:a16="http://schemas.microsoft.com/office/drawing/2014/main" id="{655CABBC-6B64-4F78-81C3-BB5C247FA2E3}"/>
              </a:ext>
            </a:extLst>
          </p:cNvPr>
          <p:cNvSpPr txBox="1"/>
          <p:nvPr/>
        </p:nvSpPr>
        <p:spPr>
          <a:xfrm>
            <a:off x="2413831" y="2152744"/>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datastore</a:t>
            </a:r>
            <a:endParaRPr lang="ja-JP" altLang="en-US" sz="3137"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108E1400-4FA0-45B7-8B5E-106EE48DBA05}"/>
              </a:ext>
            </a:extLst>
          </p:cNvPr>
          <p:cNvSpPr txBox="1"/>
          <p:nvPr/>
        </p:nvSpPr>
        <p:spPr>
          <a:xfrm>
            <a:off x="1760437" y="1092623"/>
            <a:ext cx="2385449" cy="600616"/>
          </a:xfrm>
          <a:prstGeom prst="rect">
            <a:avLst/>
          </a:prstGeom>
          <a:noFill/>
        </p:spPr>
        <p:txBody>
          <a:bodyPr wrap="square" lIns="35292" tIns="35292" rIns="35292" bIns="35292" rtlCol="0" anchor="ctr">
            <a:noAutofit/>
          </a:bodyPr>
          <a:lstStyle/>
          <a:p>
            <a:pPr algn="ctr">
              <a:lnSpc>
                <a:spcPct val="90000"/>
              </a:lnSpc>
              <a:spcAft>
                <a:spcPts val="588"/>
              </a:spcAft>
            </a:pPr>
            <a:r>
              <a:rPr lang="en-US" altLang="ja-JP" sz="3529" dirty="0">
                <a:gradFill>
                  <a:gsLst>
                    <a:gs pos="2917">
                      <a:schemeClr val="tx1"/>
                    </a:gs>
                    <a:gs pos="30000">
                      <a:schemeClr val="tx1"/>
                    </a:gs>
                  </a:gsLst>
                  <a:lin ang="5400000" scaled="0"/>
                </a:gradFill>
              </a:rPr>
              <a:t>Workspace</a:t>
            </a:r>
            <a:endParaRPr lang="ja-JP" altLang="en-US" sz="3529"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298FA401-9917-4E3F-B5A4-CA67088FEE1E}"/>
              </a:ext>
            </a:extLst>
          </p:cNvPr>
          <p:cNvSpPr txBox="1"/>
          <p:nvPr/>
        </p:nvSpPr>
        <p:spPr>
          <a:xfrm>
            <a:off x="7776038" y="2241562"/>
            <a:ext cx="1584008" cy="635313"/>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Model</a:t>
            </a:r>
            <a:endParaRPr lang="ja-JP" altLang="en-US" sz="3137" dirty="0" err="1">
              <a:gradFill>
                <a:gsLst>
                  <a:gs pos="2917">
                    <a:schemeClr val="tx1"/>
                  </a:gs>
                  <a:gs pos="30000">
                    <a:schemeClr val="tx1"/>
                  </a:gs>
                </a:gsLst>
                <a:lin ang="5400000" scaled="0"/>
              </a:gradFill>
            </a:endParaRPr>
          </a:p>
        </p:txBody>
      </p:sp>
      <p:sp>
        <p:nvSpPr>
          <p:cNvPr id="35" name="テキスト ボックス 34">
            <a:extLst>
              <a:ext uri="{FF2B5EF4-FFF2-40B4-BE49-F238E27FC236}">
                <a16:creationId xmlns:a16="http://schemas.microsoft.com/office/drawing/2014/main" id="{2FFD70F3-5988-49B1-A042-FC1CCE8A8F3B}"/>
              </a:ext>
            </a:extLst>
          </p:cNvPr>
          <p:cNvSpPr txBox="1"/>
          <p:nvPr/>
        </p:nvSpPr>
        <p:spPr>
          <a:xfrm>
            <a:off x="7847130" y="3680604"/>
            <a:ext cx="1512917"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Image</a:t>
            </a:r>
            <a:endParaRPr lang="ja-JP" altLang="en-US" sz="3137" dirty="0" err="1">
              <a:gradFill>
                <a:gsLst>
                  <a:gs pos="2917">
                    <a:schemeClr val="tx1"/>
                  </a:gs>
                  <a:gs pos="30000">
                    <a:schemeClr val="tx1"/>
                  </a:gs>
                </a:gsLst>
                <a:lin ang="5400000" scaled="0"/>
              </a:gradFill>
            </a:endParaRPr>
          </a:p>
        </p:txBody>
      </p:sp>
      <p:sp>
        <p:nvSpPr>
          <p:cNvPr id="36" name="テキスト ボックス 35">
            <a:extLst>
              <a:ext uri="{FF2B5EF4-FFF2-40B4-BE49-F238E27FC236}">
                <a16:creationId xmlns:a16="http://schemas.microsoft.com/office/drawing/2014/main" id="{C415D2AC-73A1-44E3-8CF9-0EDECC5BD6D3}"/>
              </a:ext>
            </a:extLst>
          </p:cNvPr>
          <p:cNvSpPr txBox="1"/>
          <p:nvPr/>
        </p:nvSpPr>
        <p:spPr>
          <a:xfrm>
            <a:off x="7847130" y="5175374"/>
            <a:ext cx="2188451"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deployment</a:t>
            </a:r>
            <a:endParaRPr lang="ja-JP" altLang="en-US" sz="3137" dirty="0" err="1">
              <a:gradFill>
                <a:gsLst>
                  <a:gs pos="2917">
                    <a:schemeClr val="tx1"/>
                  </a:gs>
                  <a:gs pos="30000">
                    <a:schemeClr val="tx1"/>
                  </a:gs>
                </a:gsLst>
                <a:lin ang="5400000" scaled="0"/>
              </a:gradFill>
            </a:endParaRPr>
          </a:p>
        </p:txBody>
      </p:sp>
      <p:sp>
        <p:nvSpPr>
          <p:cNvPr id="37" name="テキスト ボックス 36">
            <a:extLst>
              <a:ext uri="{FF2B5EF4-FFF2-40B4-BE49-F238E27FC236}">
                <a16:creationId xmlns:a16="http://schemas.microsoft.com/office/drawing/2014/main" id="{BD3D62AB-DF7D-4750-8881-AE68A42E05EE}"/>
              </a:ext>
            </a:extLst>
          </p:cNvPr>
          <p:cNvSpPr txBox="1"/>
          <p:nvPr/>
        </p:nvSpPr>
        <p:spPr>
          <a:xfrm>
            <a:off x="2439471" y="512950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Experiments</a:t>
            </a:r>
            <a:endParaRPr lang="ja-JP" altLang="en-US" sz="3137"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E660643A-B208-442C-98B9-DD26EC1644FD}"/>
              </a:ext>
            </a:extLst>
          </p:cNvPr>
          <p:cNvSpPr txBox="1"/>
          <p:nvPr/>
        </p:nvSpPr>
        <p:spPr>
          <a:xfrm>
            <a:off x="2460817" y="364457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Compute</a:t>
            </a:r>
            <a:endParaRPr lang="ja-JP" altLang="en-US" sz="3137"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1E94F20C-12D9-4197-8217-15FEA50ECE11}"/>
              </a:ext>
            </a:extLst>
          </p:cNvPr>
          <p:cNvSpPr txBox="1"/>
          <p:nvPr/>
        </p:nvSpPr>
        <p:spPr>
          <a:xfrm>
            <a:off x="2435026" y="4238357"/>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→実行環境の作成・管理</a:t>
            </a:r>
          </a:p>
        </p:txBody>
      </p:sp>
      <p:sp>
        <p:nvSpPr>
          <p:cNvPr id="43" name="テキスト ボックス 42">
            <a:extLst>
              <a:ext uri="{FF2B5EF4-FFF2-40B4-BE49-F238E27FC236}">
                <a16:creationId xmlns:a16="http://schemas.microsoft.com/office/drawing/2014/main" id="{2E4E9812-6A7F-48CF-99E1-DD4BD54968BC}"/>
              </a:ext>
            </a:extLst>
          </p:cNvPr>
          <p:cNvSpPr txBox="1"/>
          <p:nvPr/>
        </p:nvSpPr>
        <p:spPr>
          <a:xfrm>
            <a:off x="2369439" y="5689141"/>
            <a:ext cx="3881905"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a:t>
            </a:r>
            <a:r>
              <a:rPr lang="en-US" altLang="ja-JP" sz="2745" dirty="0">
                <a:solidFill>
                  <a:schemeClr val="accent1"/>
                </a:solidFill>
              </a:rPr>
              <a:t>”</a:t>
            </a:r>
            <a:r>
              <a:rPr lang="ja-JP" altLang="en-US" sz="2745" dirty="0">
                <a:solidFill>
                  <a:schemeClr val="accent1"/>
                </a:solidFill>
              </a:rPr>
              <a:t>実験</a:t>
            </a:r>
            <a:r>
              <a:rPr lang="en-US" altLang="ja-JP" sz="2745" dirty="0">
                <a:solidFill>
                  <a:schemeClr val="accent1"/>
                </a:solidFill>
              </a:rPr>
              <a:t>”</a:t>
            </a:r>
            <a:r>
              <a:rPr lang="ja-JP" altLang="en-US" sz="2745" dirty="0">
                <a:solidFill>
                  <a:schemeClr val="accent1"/>
                </a:solidFill>
              </a:rPr>
              <a:t>履歴の共有</a:t>
            </a:r>
          </a:p>
        </p:txBody>
      </p:sp>
      <p:sp>
        <p:nvSpPr>
          <p:cNvPr id="44" name="テキスト ボックス 43">
            <a:extLst>
              <a:ext uri="{FF2B5EF4-FFF2-40B4-BE49-F238E27FC236}">
                <a16:creationId xmlns:a16="http://schemas.microsoft.com/office/drawing/2014/main" id="{00C43EA7-5598-465A-A69E-E15BDB89B479}"/>
              </a:ext>
            </a:extLst>
          </p:cNvPr>
          <p:cNvSpPr txBox="1"/>
          <p:nvPr/>
        </p:nvSpPr>
        <p:spPr>
          <a:xfrm>
            <a:off x="2369591" y="2681397"/>
            <a:ext cx="4209353"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→ストレージへのアクセス情報</a:t>
            </a:r>
          </a:p>
        </p:txBody>
      </p:sp>
      <p:sp>
        <p:nvSpPr>
          <p:cNvPr id="45" name="テキスト ボックス 44">
            <a:extLst>
              <a:ext uri="{FF2B5EF4-FFF2-40B4-BE49-F238E27FC236}">
                <a16:creationId xmlns:a16="http://schemas.microsoft.com/office/drawing/2014/main" id="{1715EAAC-1AEC-41D1-BA8A-11CA0B33FC57}"/>
              </a:ext>
            </a:extLst>
          </p:cNvPr>
          <p:cNvSpPr txBox="1"/>
          <p:nvPr/>
        </p:nvSpPr>
        <p:spPr>
          <a:xfrm>
            <a:off x="7886121" y="5737840"/>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→イメージのデプロイ</a:t>
            </a:r>
          </a:p>
        </p:txBody>
      </p:sp>
      <p:sp>
        <p:nvSpPr>
          <p:cNvPr id="46" name="テキスト ボックス 45">
            <a:extLst>
              <a:ext uri="{FF2B5EF4-FFF2-40B4-BE49-F238E27FC236}">
                <a16:creationId xmlns:a16="http://schemas.microsoft.com/office/drawing/2014/main" id="{4382C01D-A2F7-4C3A-B491-8B2BEA8E8C30}"/>
              </a:ext>
            </a:extLst>
          </p:cNvPr>
          <p:cNvSpPr txBox="1"/>
          <p:nvPr/>
        </p:nvSpPr>
        <p:spPr>
          <a:xfrm>
            <a:off x="7776199" y="2706408"/>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→モデル管理</a:t>
            </a:r>
          </a:p>
        </p:txBody>
      </p:sp>
      <p:sp>
        <p:nvSpPr>
          <p:cNvPr id="47" name="テキスト ボックス 46">
            <a:extLst>
              <a:ext uri="{FF2B5EF4-FFF2-40B4-BE49-F238E27FC236}">
                <a16:creationId xmlns:a16="http://schemas.microsoft.com/office/drawing/2014/main" id="{98764E62-8403-4818-AFEA-73B109903B5D}"/>
              </a:ext>
            </a:extLst>
          </p:cNvPr>
          <p:cNvSpPr txBox="1"/>
          <p:nvPr/>
        </p:nvSpPr>
        <p:spPr>
          <a:xfrm>
            <a:off x="7776199" y="4261494"/>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→イメージ作成と管理</a:t>
            </a:r>
          </a:p>
        </p:txBody>
      </p:sp>
      <p:sp>
        <p:nvSpPr>
          <p:cNvPr id="3" name="タイトル 2">
            <a:extLst>
              <a:ext uri="{FF2B5EF4-FFF2-40B4-BE49-F238E27FC236}">
                <a16:creationId xmlns:a16="http://schemas.microsoft.com/office/drawing/2014/main" id="{E2D9C1DE-9C87-49CC-93C8-ED9413FC2499}"/>
              </a:ext>
            </a:extLst>
          </p:cNvPr>
          <p:cNvSpPr>
            <a:spLocks noGrp="1"/>
          </p:cNvSpPr>
          <p:nvPr>
            <p:ph type="title"/>
          </p:nvPr>
        </p:nvSpPr>
        <p:spPr/>
        <p:txBody>
          <a:bodyPr/>
          <a:lstStyle/>
          <a:p>
            <a:r>
              <a:rPr lang="en-US" altLang="ja-JP" dirty="0"/>
              <a:t>Component</a:t>
            </a:r>
            <a:endParaRPr lang="ja-JP" altLang="en-US" dirty="0"/>
          </a:p>
        </p:txBody>
      </p:sp>
    </p:spTree>
    <p:extLst>
      <p:ext uri="{BB962C8B-B14F-4D97-AF65-F5344CB8AC3E}">
        <p14:creationId xmlns:p14="http://schemas.microsoft.com/office/powerpoint/2010/main" val="8984057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228967" y="6225275"/>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232778"/>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7301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image </a:t>
              </a:r>
              <a:r>
                <a:rPr lang="ja-JP" altLang="en-US" dirty="0">
                  <a:latin typeface="Segoe UI Semilight" panose="020B0402040204020203" pitchFamily="34" charset="0"/>
                  <a:cs typeface="Segoe UI Semilight" panose="020B0402040204020203" pitchFamily="34" charset="0"/>
                </a:rPr>
                <a:t>作成</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33804" y="1117349"/>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dirty="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625805" y="1306404"/>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dirty="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775952" y="4588919"/>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dirty="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140127"/>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94028" y="1075180"/>
            <a:ext cx="3099323" cy="3828800"/>
            <a:chOff x="235126" y="778998"/>
            <a:chExt cx="3098613" cy="3853545"/>
          </a:xfrm>
        </p:grpSpPr>
        <p:sp>
          <p:nvSpPr>
            <p:cNvPr id="63" name="TextBox 62">
              <a:extLst>
                <a:ext uri="{FF2B5EF4-FFF2-40B4-BE49-F238E27FC236}">
                  <a16:creationId xmlns:a16="http://schemas.microsoft.com/office/drawing/2014/main" id="{B84D800F-176C-9348-9565-DAFBF632D683}"/>
                </a:ext>
              </a:extLst>
            </p:cNvPr>
            <p:cNvSpPr txBox="1"/>
            <p:nvPr/>
          </p:nvSpPr>
          <p:spPr>
            <a:xfrm>
              <a:off x="235126" y="778998"/>
              <a:ext cx="1258070" cy="991250"/>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Script</a:t>
              </a: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 含む</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フォルダーの</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スナップショット</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を送信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940507" y="2484743"/>
            <a:ext cx="4076742" cy="1200021"/>
            <a:chOff x="6938048" y="2248216"/>
            <a:chExt cx="4076742" cy="1200021"/>
          </a:xfrm>
        </p:grpSpPr>
        <p:sp>
          <p:nvSpPr>
            <p:cNvPr id="80" name="TextBox 79">
              <a:extLst>
                <a:ext uri="{FF2B5EF4-FFF2-40B4-BE49-F238E27FC236}">
                  <a16:creationId xmlns:a16="http://schemas.microsoft.com/office/drawing/2014/main" id="{EBB44D5F-0222-5D40-9A5F-2AE84AC02BA7}"/>
                </a:ext>
              </a:extLst>
            </p:cNvPr>
            <p:cNvSpPr txBox="1"/>
            <p:nvPr/>
          </p:nvSpPr>
          <p:spPr>
            <a:xfrm>
              <a:off x="8487517" y="2248216"/>
              <a:ext cx="2527273"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Docker Image </a:t>
              </a:r>
              <a:r>
                <a:rPr lang="ja-JP" altLang="en-US" dirty="0">
                  <a:latin typeface="Segoe UI Semilight" panose="020B0402040204020203" pitchFamily="34" charset="0"/>
                  <a:cs typeface="Segoe UI Semilight" panose="020B0402040204020203" pitchFamily="34" charset="0"/>
                </a:rPr>
                <a:t>と スナップショット を </a:t>
              </a:r>
              <a:r>
                <a:rPr lang="en-US" altLang="ja-JP" dirty="0">
                  <a:latin typeface="Segoe UI Semilight" panose="020B0402040204020203" pitchFamily="34" charset="0"/>
                  <a:cs typeface="Segoe UI Semilight" panose="020B0402040204020203" pitchFamily="34" charset="0"/>
                </a:rPr>
                <a:t>Compute Target </a:t>
              </a:r>
              <a:r>
                <a:rPr lang="ja-JP" altLang="en-US" dirty="0">
                  <a:latin typeface="Segoe UI Semilight" panose="020B0402040204020203" pitchFamily="34" charset="0"/>
                  <a:cs typeface="Segoe UI Semilight" panose="020B0402040204020203" pitchFamily="34" charset="0"/>
                </a:rPr>
                <a:t>へ</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073510" y="2183790"/>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630728" y="3137363"/>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dirty="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4316725" y="2177077"/>
            <a:ext cx="1804589" cy="1198729"/>
            <a:chOff x="4333744" y="2177077"/>
            <a:chExt cx="1804589"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670603" y="2555779"/>
              <a:ext cx="146773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ja-JP" altLang="en-US" dirty="0">
                  <a:latin typeface="Segoe UI Semilight" panose="020B0402040204020203" pitchFamily="34" charset="0"/>
                  <a:cs typeface="Segoe UI Semilight" panose="020B0402040204020203" pitchFamily="34" charset="0"/>
                </a:rPr>
                <a:t>標準出力などをストリーム送信</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33744" y="2177077"/>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591452"/>
            <a:ext cx="3317199" cy="856643"/>
            <a:chOff x="6578435" y="3320014"/>
            <a:chExt cx="331719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130364" y="3623888"/>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 </a:t>
              </a:r>
              <a:r>
                <a:rPr lang="ja-JP" altLang="en-US" dirty="0">
                  <a:latin typeface="Segoe UI Semilight" panose="020B0402040204020203" pitchFamily="34" charset="0"/>
                  <a:cs typeface="Segoe UI Semilight" panose="020B0402040204020203" pitchFamily="34" charset="0"/>
                </a:rPr>
                <a:t>を </a:t>
              </a:r>
              <a:r>
                <a:rPr lang="en-US" altLang="ja-JP" dirty="0">
                  <a:latin typeface="Segoe UI Semilight" panose="020B0402040204020203" pitchFamily="34" charset="0"/>
                  <a:cs typeface="Segoe UI Semilight" panose="020B0402040204020203" pitchFamily="34" charset="0"/>
                </a:rPr>
                <a:t>Compute </a:t>
              </a:r>
              <a:r>
                <a:rPr lang="ja-JP" altLang="en-US" dirty="0">
                  <a:latin typeface="Segoe UI Semilight" panose="020B0402040204020203" pitchFamily="34" charset="0"/>
                  <a:cs typeface="Segoe UI Semilight" panose="020B0402040204020203" pitchFamily="34" charset="0"/>
                </a:rPr>
                <a:t>へマウント</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924718" y="2168735"/>
            <a:ext cx="1171796" cy="1191243"/>
            <a:chOff x="5565105" y="1897297"/>
            <a:chExt cx="1171796" cy="1191243"/>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1897297"/>
              <a:ext cx="117179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Script </a:t>
              </a:r>
              <a:r>
                <a:rPr lang="ja-JP" altLang="en-US" dirty="0">
                  <a:latin typeface="Segoe UI Semilight" panose="020B0402040204020203" pitchFamily="34" charset="0"/>
                  <a:cs typeface="Segoe UI Semilight" panose="020B0402040204020203" pitchFamily="34" charset="0"/>
                </a:rPr>
                <a:t>実行</a:t>
              </a:r>
              <a:endParaRPr lang="en-US" dirty="0">
                <a:latin typeface="Segoe UI Semilight" panose="020B0402040204020203" pitchFamily="34" charset="0"/>
                <a:cs typeface="Segoe UI Semilight" panose="020B0402040204020203" pitchFamily="34" charset="0"/>
              </a:endParaRP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142580" y="1815976"/>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Stream </a:t>
              </a:r>
              <a:r>
                <a:rPr lang="en-US" dirty="0" err="1">
                  <a:latin typeface="Segoe UI Semilight" panose="020B0402040204020203" pitchFamily="34" charset="0"/>
                  <a:cs typeface="Segoe UI Semilight" panose="020B0402040204020203" pitchFamily="34" charset="0"/>
                </a:rPr>
                <a:t>stdout</a:t>
              </a:r>
              <a:r>
                <a:rPr lang="en-US" dirty="0">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98001" y="2187374"/>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601400"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ja-JP" altLang="en-US" dirty="0">
                  <a:latin typeface="Segoe UI Semilight" panose="020B0402040204020203" pitchFamily="34" charset="0"/>
                  <a:cs typeface="Segoe UI Semilight" panose="020B0402040204020203" pitchFamily="34" charset="0"/>
                </a:rPr>
                <a:t>出力結果をコピー</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547051"/>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433312"/>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880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562A-D772-4494-842C-3722947646FB}"/>
              </a:ext>
            </a:extLst>
          </p:cNvPr>
          <p:cNvSpPr>
            <a:spLocks noGrp="1"/>
          </p:cNvSpPr>
          <p:nvPr>
            <p:ph type="title"/>
          </p:nvPr>
        </p:nvSpPr>
        <p:spPr/>
        <p:txBody>
          <a:bodyPr/>
          <a:lstStyle/>
          <a:p>
            <a:r>
              <a:rPr kumimoji="1" lang="ja-JP" altLang="en-US" dirty="0"/>
              <a:t>利用ステップ</a:t>
            </a:r>
          </a:p>
        </p:txBody>
      </p:sp>
      <p:sp>
        <p:nvSpPr>
          <p:cNvPr id="3" name="コンテンツ プレースホルダー 2">
            <a:extLst>
              <a:ext uri="{FF2B5EF4-FFF2-40B4-BE49-F238E27FC236}">
                <a16:creationId xmlns:a16="http://schemas.microsoft.com/office/drawing/2014/main" id="{E19425C9-B6DB-44F4-A4A3-EB067904857A}"/>
              </a:ext>
            </a:extLst>
          </p:cNvPr>
          <p:cNvSpPr>
            <a:spLocks noGrp="1"/>
          </p:cNvSpPr>
          <p:nvPr>
            <p:ph sz="quarter" idx="10"/>
          </p:nvPr>
        </p:nvSpPr>
        <p:spPr/>
        <p:txBody>
          <a:bodyPr>
            <a:normAutofit fontScale="85000" lnSpcReduction="20000"/>
          </a:bodyPr>
          <a:lstStyle/>
          <a:p>
            <a:r>
              <a:rPr kumimoji="1" lang="en-US" altLang="ja-JP" dirty="0"/>
              <a:t>Workspace </a:t>
            </a:r>
            <a:r>
              <a:rPr kumimoji="1" lang="ja-JP" altLang="en-US" dirty="0" err="1"/>
              <a:t>への</a:t>
            </a:r>
            <a:r>
              <a:rPr kumimoji="1" lang="ja-JP" altLang="en-US" dirty="0"/>
              <a:t> </a:t>
            </a:r>
            <a:r>
              <a:rPr kumimoji="1" lang="en-US" altLang="ja-JP" dirty="0"/>
              <a:t>Configuration </a:t>
            </a:r>
            <a:r>
              <a:rPr kumimoji="1" lang="ja-JP" altLang="en-US" dirty="0"/>
              <a:t>設定</a:t>
            </a:r>
            <a:endParaRPr kumimoji="1" lang="en-US" altLang="ja-JP" dirty="0"/>
          </a:p>
          <a:p>
            <a:r>
              <a:rPr lang="en-US" altLang="ja-JP" dirty="0"/>
              <a:t>Compute </a:t>
            </a:r>
            <a:r>
              <a:rPr lang="ja-JP" altLang="en-US" dirty="0"/>
              <a:t>設定</a:t>
            </a:r>
            <a:endParaRPr lang="en-US" altLang="ja-JP" dirty="0"/>
          </a:p>
          <a:p>
            <a:r>
              <a:rPr lang="en-US" altLang="ja-JP" dirty="0" err="1"/>
              <a:t>DataStore</a:t>
            </a:r>
            <a:r>
              <a:rPr lang="en-US" altLang="ja-JP" dirty="0"/>
              <a:t> </a:t>
            </a:r>
            <a:r>
              <a:rPr lang="ja-JP" altLang="en-US" dirty="0"/>
              <a:t>設定</a:t>
            </a:r>
            <a:endParaRPr lang="en-US" altLang="ja-JP" dirty="0"/>
          </a:p>
          <a:p>
            <a:pPr lvl="1"/>
            <a:r>
              <a:rPr lang="ja-JP" altLang="en-US" dirty="0"/>
              <a:t>データのアップロード</a:t>
            </a:r>
            <a:endParaRPr lang="en-US" altLang="ja-JP" dirty="0"/>
          </a:p>
          <a:p>
            <a:r>
              <a:rPr lang="en-US" altLang="ja-JP" dirty="0"/>
              <a:t>Script </a:t>
            </a:r>
            <a:r>
              <a:rPr lang="ja-JP" altLang="en-US" dirty="0"/>
              <a:t>ランタイム設定 </a:t>
            </a:r>
            <a:r>
              <a:rPr lang="en-US" altLang="ja-JP" dirty="0"/>
              <a:t>(Estimator)</a:t>
            </a:r>
          </a:p>
          <a:p>
            <a:pPr lvl="1"/>
            <a:r>
              <a:rPr lang="en-US" altLang="ja-JP" dirty="0"/>
              <a:t>Entry Point</a:t>
            </a:r>
          </a:p>
          <a:p>
            <a:pPr lvl="1"/>
            <a:r>
              <a:rPr lang="ja-JP" altLang="en-US" dirty="0"/>
              <a:t>依存パッケージ</a:t>
            </a:r>
            <a:endParaRPr lang="en-US" altLang="ja-JP" dirty="0"/>
          </a:p>
          <a:p>
            <a:r>
              <a:rPr lang="en-US" altLang="ja-JP" dirty="0"/>
              <a:t>Job Submit</a:t>
            </a:r>
          </a:p>
          <a:p>
            <a:r>
              <a:rPr lang="ja-JP" altLang="en-US" dirty="0"/>
              <a:t>結果の確認とモデル保存</a:t>
            </a:r>
            <a:endParaRPr lang="en-US" altLang="ja-JP" dirty="0"/>
          </a:p>
          <a:p>
            <a:r>
              <a:rPr lang="ja-JP" altLang="en-US" dirty="0"/>
              <a:t>モデルの展開</a:t>
            </a:r>
            <a:endParaRPr lang="en-US" altLang="ja-JP" dirty="0"/>
          </a:p>
        </p:txBody>
      </p:sp>
    </p:spTree>
    <p:extLst>
      <p:ext uri="{BB962C8B-B14F-4D97-AF65-F5344CB8AC3E}">
        <p14:creationId xmlns:p14="http://schemas.microsoft.com/office/powerpoint/2010/main" val="2201428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5" name="タイトル 14">
            <a:extLst>
              <a:ext uri="{FF2B5EF4-FFF2-40B4-BE49-F238E27FC236}">
                <a16:creationId xmlns:a16="http://schemas.microsoft.com/office/drawing/2014/main" id="{3B9FAB88-0E9F-4F82-B237-1996A9A0AFB6}"/>
              </a:ext>
            </a:extLst>
          </p:cNvPr>
          <p:cNvSpPr>
            <a:spLocks noGrp="1"/>
          </p:cNvSpPr>
          <p:nvPr>
            <p:ph type="title"/>
          </p:nvPr>
        </p:nvSpPr>
        <p:spPr/>
        <p:txBody>
          <a:bodyPr/>
          <a:lstStyle/>
          <a:p>
            <a:r>
              <a:rPr lang="en-US" altLang="ja-JP" dirty="0"/>
              <a:t>Workspace</a:t>
            </a:r>
            <a:endParaRPr lang="ja-JP" altLang="en-US" dirty="0"/>
          </a:p>
        </p:txBody>
      </p:sp>
      <p:sp>
        <p:nvSpPr>
          <p:cNvPr id="16" name="コンテンツ プレースホルダー 15">
            <a:extLst>
              <a:ext uri="{FF2B5EF4-FFF2-40B4-BE49-F238E27FC236}">
                <a16:creationId xmlns:a16="http://schemas.microsoft.com/office/drawing/2014/main" id="{4ED4C12A-E14A-49DA-B11D-767688229CE9}"/>
              </a:ext>
            </a:extLst>
          </p:cNvPr>
          <p:cNvSpPr>
            <a:spLocks noGrp="1"/>
          </p:cNvSpPr>
          <p:nvPr>
            <p:ph sz="quarter" idx="10"/>
          </p:nvPr>
        </p:nvSpPr>
        <p:spPr/>
        <p:txBody>
          <a:bodyPr>
            <a:normAutofit fontScale="92500" lnSpcReduction="10000"/>
          </a:bodyPr>
          <a:lstStyle/>
          <a:p>
            <a:r>
              <a:rPr kumimoji="1" lang="ja-JP" altLang="en-US" dirty="0"/>
              <a:t>学習作業毎の </a:t>
            </a:r>
            <a:r>
              <a:rPr kumimoji="1" lang="en-US" altLang="ja-JP" dirty="0"/>
              <a:t>Compute Resource </a:t>
            </a:r>
            <a:r>
              <a:rPr kumimoji="1" lang="ja-JP" altLang="en-US" dirty="0"/>
              <a:t>論理単位</a:t>
            </a:r>
            <a:endParaRPr kumimoji="1" lang="en-US" altLang="ja-JP" dirty="0"/>
          </a:p>
          <a:p>
            <a:pPr lvl="1"/>
            <a:r>
              <a:rPr kumimoji="1" lang="ja-JP" altLang="en-US" dirty="0"/>
              <a:t>学習</a:t>
            </a:r>
            <a:endParaRPr kumimoji="1" lang="en-US" altLang="ja-JP" dirty="0"/>
          </a:p>
          <a:p>
            <a:pPr lvl="1"/>
            <a:r>
              <a:rPr kumimoji="1" lang="ja-JP" altLang="en-US" dirty="0"/>
              <a:t>モデル</a:t>
            </a:r>
            <a:endParaRPr kumimoji="1" lang="en-US" altLang="ja-JP" dirty="0"/>
          </a:p>
          <a:p>
            <a:r>
              <a:rPr lang="ja-JP" altLang="en-US" dirty="0"/>
              <a:t>複数の </a:t>
            </a:r>
            <a:r>
              <a:rPr lang="en-US" altLang="ja-JP" dirty="0"/>
              <a:t>Workspace</a:t>
            </a:r>
          </a:p>
          <a:p>
            <a:r>
              <a:rPr kumimoji="1" lang="en-US" altLang="ja-JP" dirty="0"/>
              <a:t>Azure Resources</a:t>
            </a:r>
          </a:p>
          <a:p>
            <a:pPr lvl="1"/>
            <a:r>
              <a:rPr lang="en-US" altLang="ja-JP" dirty="0"/>
              <a:t>Azure Container Resistor – </a:t>
            </a:r>
            <a:r>
              <a:rPr lang="ja-JP" altLang="en-US" dirty="0"/>
              <a:t>モデルを </a:t>
            </a:r>
            <a:r>
              <a:rPr lang="en-US" altLang="ja-JP" dirty="0"/>
              <a:t>Docker Container </a:t>
            </a:r>
            <a:r>
              <a:rPr lang="ja-JP" altLang="en-US" dirty="0"/>
              <a:t>化してセキュアに管理</a:t>
            </a:r>
            <a:endParaRPr lang="en-US" altLang="ja-JP" dirty="0"/>
          </a:p>
          <a:p>
            <a:pPr lvl="1"/>
            <a:r>
              <a:rPr kumimoji="1" lang="en-US" altLang="ja-JP" dirty="0"/>
              <a:t>Azure Storage – </a:t>
            </a:r>
            <a:r>
              <a:rPr kumimoji="1" lang="ja-JP" altLang="en-US" dirty="0"/>
              <a:t>学習データ、テレメトリー、モデルファイルなどのストレージ</a:t>
            </a:r>
            <a:endParaRPr kumimoji="1" lang="en-US" altLang="ja-JP" dirty="0"/>
          </a:p>
          <a:p>
            <a:pPr lvl="1"/>
            <a:r>
              <a:rPr lang="en-US" altLang="ja-JP" dirty="0"/>
              <a:t>Azure Application Insight – </a:t>
            </a:r>
            <a:r>
              <a:rPr lang="ja-JP" altLang="en-US" dirty="0"/>
              <a:t>モデルのモニタリング</a:t>
            </a:r>
            <a:endParaRPr lang="en-US" altLang="ja-JP" dirty="0"/>
          </a:p>
          <a:p>
            <a:pPr lvl="1"/>
            <a:r>
              <a:rPr kumimoji="1" lang="en-US" altLang="ja-JP" dirty="0"/>
              <a:t>Azure Key Vault – </a:t>
            </a:r>
            <a:r>
              <a:rPr kumimoji="1" lang="ja-JP" altLang="en-US" dirty="0"/>
              <a:t>学習・推論 </a:t>
            </a:r>
            <a:r>
              <a:rPr kumimoji="1" lang="en-US" altLang="ja-JP" dirty="0"/>
              <a:t>Compute </a:t>
            </a:r>
            <a:r>
              <a:rPr kumimoji="1" lang="ja-JP" altLang="en-US" dirty="0"/>
              <a:t>のクレデンシャルなどセキュアな情報管理</a:t>
            </a:r>
            <a:endParaRPr kumimoji="1" lang="en-US" altLang="ja-JP" dirty="0"/>
          </a:p>
        </p:txBody>
      </p:sp>
    </p:spTree>
    <p:extLst>
      <p:ext uri="{BB962C8B-B14F-4D97-AF65-F5344CB8AC3E}">
        <p14:creationId xmlns:p14="http://schemas.microsoft.com/office/powerpoint/2010/main" val="24498098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77" y="1080951"/>
            <a:ext cx="11707183" cy="49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449D13A-4DDD-4F35-A3C9-1680E5A64A73}"/>
              </a:ext>
            </a:extLst>
          </p:cNvPr>
          <p:cNvSpPr>
            <a:spLocks noGrp="1"/>
          </p:cNvSpPr>
          <p:nvPr>
            <p:ph type="title"/>
          </p:nvPr>
        </p:nvSpPr>
        <p:spPr/>
        <p:txBody>
          <a:bodyPr/>
          <a:lstStyle/>
          <a:p>
            <a:r>
              <a:rPr kumimoji="1" lang="en-US" altLang="ja-JP" dirty="0"/>
              <a:t>Model</a:t>
            </a:r>
            <a:endParaRPr kumimoji="1" lang="ja-JP" altLang="en-US" dirty="0"/>
          </a:p>
        </p:txBody>
      </p:sp>
      <p:sp>
        <p:nvSpPr>
          <p:cNvPr id="5" name="コンテンツ プレースホルダー 4">
            <a:extLst>
              <a:ext uri="{FF2B5EF4-FFF2-40B4-BE49-F238E27FC236}">
                <a16:creationId xmlns:a16="http://schemas.microsoft.com/office/drawing/2014/main" id="{ADA426CB-2FDD-42B0-B090-B488CD8EAED7}"/>
              </a:ext>
            </a:extLst>
          </p:cNvPr>
          <p:cNvSpPr>
            <a:spLocks noGrp="1"/>
          </p:cNvSpPr>
          <p:nvPr>
            <p:ph sz="quarter" idx="10"/>
          </p:nvPr>
        </p:nvSpPr>
        <p:spPr/>
        <p:txBody>
          <a:bodyPr>
            <a:normAutofit/>
          </a:bodyPr>
          <a:lstStyle/>
          <a:p>
            <a:r>
              <a:rPr kumimoji="1" lang="en-US" altLang="ja-JP" dirty="0"/>
              <a:t>Model</a:t>
            </a:r>
          </a:p>
          <a:p>
            <a:pPr lvl="1"/>
            <a:r>
              <a:rPr lang="ja-JP" altLang="en-US" dirty="0"/>
              <a:t>機械学習の結果のファイル</a:t>
            </a:r>
            <a:endParaRPr lang="en-US" altLang="ja-JP" dirty="0"/>
          </a:p>
          <a:p>
            <a:pPr lvl="2"/>
            <a:r>
              <a:rPr lang="en-US" altLang="ja-JP" dirty="0"/>
              <a:t>Azure Machine Learning servicers </a:t>
            </a:r>
            <a:r>
              <a:rPr lang="ja-JP" altLang="en-US" dirty="0"/>
              <a:t>以外で作成したモデルも扱える</a:t>
            </a:r>
            <a:endParaRPr lang="en-US" altLang="ja-JP" dirty="0"/>
          </a:p>
          <a:p>
            <a:pPr lvl="1"/>
            <a:r>
              <a:rPr kumimoji="1" lang="ja-JP" altLang="en-US" dirty="0"/>
              <a:t>様々な機械学習 </a:t>
            </a:r>
            <a:r>
              <a:rPr lang="en-US" altLang="ja-JP" dirty="0"/>
              <a:t>/ </a:t>
            </a:r>
            <a:r>
              <a:rPr lang="ja-JP" altLang="en-US" dirty="0"/>
              <a:t>深層学習のフレームワーク の </a:t>
            </a:r>
            <a:r>
              <a:rPr lang="en-US" altLang="ja-JP" dirty="0"/>
              <a:t>Model</a:t>
            </a:r>
          </a:p>
          <a:p>
            <a:pPr lvl="1"/>
            <a:r>
              <a:rPr lang="en-US" altLang="ja-JP" dirty="0"/>
              <a:t>Workspace </a:t>
            </a:r>
            <a:r>
              <a:rPr lang="ja-JP" altLang="en-US" dirty="0"/>
              <a:t>の中で管理</a:t>
            </a:r>
            <a:endParaRPr lang="en-US" altLang="ja-JP" dirty="0"/>
          </a:p>
        </p:txBody>
      </p:sp>
      <p:sp>
        <p:nvSpPr>
          <p:cNvPr id="6" name="コンテンツ プレースホルダー 5">
            <a:extLst>
              <a:ext uri="{FF2B5EF4-FFF2-40B4-BE49-F238E27FC236}">
                <a16:creationId xmlns:a16="http://schemas.microsoft.com/office/drawing/2014/main" id="{D9715D63-70A1-4B40-A568-5C6B67AB94D4}"/>
              </a:ext>
            </a:extLst>
          </p:cNvPr>
          <p:cNvSpPr>
            <a:spLocks noGrp="1"/>
          </p:cNvSpPr>
          <p:nvPr>
            <p:ph sz="quarter" idx="11"/>
          </p:nvPr>
        </p:nvSpPr>
        <p:spPr/>
        <p:txBody>
          <a:bodyPr/>
          <a:lstStyle/>
          <a:p>
            <a:r>
              <a:rPr kumimoji="1" lang="en-US" altLang="ja-JP" dirty="0"/>
              <a:t>Model Registry</a:t>
            </a:r>
          </a:p>
          <a:p>
            <a:pPr lvl="1"/>
            <a:r>
              <a:rPr kumimoji="1" lang="ja-JP" altLang="en-US" dirty="0"/>
              <a:t>ラベル付けでのバージョン管理</a:t>
            </a:r>
            <a:endParaRPr kumimoji="1" lang="en-US" altLang="ja-JP" dirty="0"/>
          </a:p>
          <a:p>
            <a:pPr lvl="1"/>
            <a:r>
              <a:rPr kumimoji="1" lang="ja-JP" altLang="en-US" dirty="0"/>
              <a:t>追加のメタデータ</a:t>
            </a:r>
            <a:endParaRPr kumimoji="1" lang="en-US" altLang="ja-JP" dirty="0"/>
          </a:p>
          <a:p>
            <a:pPr lvl="1"/>
            <a:r>
              <a:rPr lang="en-US" altLang="ja-JP" dirty="0"/>
              <a:t>Image </a:t>
            </a:r>
            <a:r>
              <a:rPr lang="ja-JP" altLang="en-US" dirty="0"/>
              <a:t>化して使っているものは削除できない</a:t>
            </a:r>
            <a:endParaRPr kumimoji="1" lang="en-US" altLang="ja-JP" dirty="0"/>
          </a:p>
          <a:p>
            <a:pPr lvl="1"/>
            <a:endParaRPr kumimoji="1" lang="ja-JP" altLang="en-US" dirty="0"/>
          </a:p>
        </p:txBody>
      </p:sp>
    </p:spTree>
    <p:extLst>
      <p:ext uri="{BB962C8B-B14F-4D97-AF65-F5344CB8AC3E}">
        <p14:creationId xmlns:p14="http://schemas.microsoft.com/office/powerpoint/2010/main" val="10832219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8F24B86-4660-454F-8638-94A1267C53CD}"/>
              </a:ext>
            </a:extLst>
          </p:cNvPr>
          <p:cNvSpPr>
            <a:spLocks noGrp="1"/>
          </p:cNvSpPr>
          <p:nvPr>
            <p:ph type="title"/>
          </p:nvPr>
        </p:nvSpPr>
        <p:spPr/>
        <p:txBody>
          <a:bodyPr/>
          <a:lstStyle/>
          <a:p>
            <a:r>
              <a:rPr kumimoji="1" lang="en-US" altLang="ja-JP" dirty="0"/>
              <a:t>Experiment</a:t>
            </a:r>
            <a:endParaRPr kumimoji="1" lang="ja-JP" altLang="en-US" dirty="0"/>
          </a:p>
        </p:txBody>
      </p:sp>
      <p:sp>
        <p:nvSpPr>
          <p:cNvPr id="6" name="コンテンツ プレースホルダー 5">
            <a:extLst>
              <a:ext uri="{FF2B5EF4-FFF2-40B4-BE49-F238E27FC236}">
                <a16:creationId xmlns:a16="http://schemas.microsoft.com/office/drawing/2014/main" id="{FC4968C0-9A8F-40AF-82BE-892AA0DF3558}"/>
              </a:ext>
            </a:extLst>
          </p:cNvPr>
          <p:cNvSpPr>
            <a:spLocks noGrp="1"/>
          </p:cNvSpPr>
          <p:nvPr>
            <p:ph sz="quarter" idx="10"/>
          </p:nvPr>
        </p:nvSpPr>
        <p:spPr/>
        <p:txBody>
          <a:bodyPr/>
          <a:lstStyle/>
          <a:p>
            <a:r>
              <a:rPr kumimoji="1" lang="en-US" altLang="ja-JP" dirty="0"/>
              <a:t>Python Script </a:t>
            </a:r>
            <a:r>
              <a:rPr kumimoji="1" lang="ja-JP" altLang="en-US" dirty="0"/>
              <a:t>の学習ジョブ</a:t>
            </a:r>
            <a:endParaRPr kumimoji="1" lang="en-US" altLang="ja-JP" dirty="0"/>
          </a:p>
          <a:p>
            <a:pPr lvl="1"/>
            <a:r>
              <a:rPr kumimoji="1" lang="en-US" altLang="ja-JP" dirty="0"/>
              <a:t>Workspace </a:t>
            </a:r>
            <a:r>
              <a:rPr lang="ja-JP" altLang="en-US" dirty="0" err="1"/>
              <a:t>にて</a:t>
            </a:r>
            <a:r>
              <a:rPr lang="ja-JP" altLang="en-US" dirty="0"/>
              <a:t>管理</a:t>
            </a:r>
            <a:endParaRPr lang="en-US" altLang="ja-JP" dirty="0"/>
          </a:p>
          <a:p>
            <a:pPr lvl="1"/>
            <a:r>
              <a:rPr kumimoji="1" lang="ja-JP" altLang="en-US" dirty="0"/>
              <a:t>実行ログの保存</a:t>
            </a:r>
            <a:endParaRPr kumimoji="1" lang="en-US" altLang="ja-JP" dirty="0"/>
          </a:p>
          <a:p>
            <a:pPr lvl="2"/>
            <a:r>
              <a:rPr lang="en-US" altLang="ja-JP" dirty="0"/>
              <a:t>Timestamp, duration </a:t>
            </a:r>
            <a:r>
              <a:rPr lang="ja-JP" altLang="en-US" dirty="0"/>
              <a:t>など</a:t>
            </a:r>
            <a:endParaRPr lang="en-US" altLang="ja-JP" dirty="0"/>
          </a:p>
          <a:p>
            <a:pPr lvl="2"/>
            <a:r>
              <a:rPr kumimoji="1" lang="ja-JP" altLang="en-US" dirty="0"/>
              <a:t>標準入出力</a:t>
            </a:r>
            <a:endParaRPr kumimoji="1" lang="en-US" altLang="ja-JP" dirty="0"/>
          </a:p>
          <a:p>
            <a:pPr lvl="1"/>
            <a:r>
              <a:rPr lang="ja-JP" altLang="en-US" dirty="0"/>
              <a:t>実行 </a:t>
            </a:r>
            <a:r>
              <a:rPr lang="en-US" altLang="ja-JP" dirty="0"/>
              <a:t>Compute </a:t>
            </a:r>
            <a:r>
              <a:rPr lang="ja-JP" altLang="en-US" dirty="0"/>
              <a:t>環境をアタッチ</a:t>
            </a:r>
            <a:endParaRPr lang="en-US" altLang="ja-JP" dirty="0"/>
          </a:p>
          <a:p>
            <a:pPr lvl="2"/>
            <a:r>
              <a:rPr kumimoji="1" lang="ja-JP" altLang="en-US" dirty="0"/>
              <a:t>ジョブ毎に変更可能</a:t>
            </a:r>
            <a:endParaRPr kumimoji="1" lang="en-US" altLang="ja-JP" dirty="0"/>
          </a:p>
          <a:p>
            <a:pPr lvl="2"/>
            <a:endParaRPr kumimoji="1" lang="ja-JP" altLang="en-US" dirty="0"/>
          </a:p>
        </p:txBody>
      </p:sp>
    </p:spTree>
    <p:extLst>
      <p:ext uri="{BB962C8B-B14F-4D97-AF65-F5344CB8AC3E}">
        <p14:creationId xmlns:p14="http://schemas.microsoft.com/office/powerpoint/2010/main" val="23851601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071"/>
          </a:xfrm>
          <a:prstGeom prst="rect">
            <a:avLst/>
          </a:prstGeom>
          <a:noFill/>
        </p:spPr>
        <p:txBody>
          <a:bodyPr wrap="square" lIns="89630" tIns="44814" rIns="89630" bIns="44814" rtlCol="0">
            <a:spAutoFit/>
          </a:bodyPr>
          <a:lstStyle/>
          <a:p>
            <a:pPr defTabSz="913698">
              <a:spcBef>
                <a:spcPts val="1765"/>
              </a:spcBef>
              <a:defRPr/>
            </a:pPr>
            <a:r>
              <a:rPr lang="en-US" sz="1568" dirty="0"/>
              <a:t>Leaderboard </a:t>
            </a:r>
            <a:r>
              <a:rPr lang="ja-JP" altLang="en-US" sz="1568" dirty="0"/>
              <a:t>にて、複数の学習実行ジョブの実行とその比較。および、</a:t>
            </a:r>
            <a:r>
              <a:rPr lang="en-US" altLang="ja-JP" sz="1568" dirty="0"/>
              <a:t>Model </a:t>
            </a:r>
            <a:r>
              <a:rPr lang="ja-JP" altLang="en-US" sz="1568" dirty="0"/>
              <a:t>の選択</a:t>
            </a:r>
            <a:endParaRPr lang="en-US" sz="1568" dirty="0"/>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機械学習および深層学習での </a:t>
            </a:r>
            <a:r>
              <a:rPr lang="en-US" altLang="ja-JP" sz="1568" dirty="0"/>
              <a:t>Hyperparameter </a:t>
            </a:r>
            <a:r>
              <a:rPr lang="ja-JP" altLang="en-US" sz="1568" dirty="0"/>
              <a:t>チューニング</a:t>
            </a:r>
            <a:endParaRPr lang="en-US" sz="1568" dirty="0"/>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ローカル、リモート問わず、学習ジョブのメトリックスや出力ジョブなどの確認</a:t>
            </a:r>
            <a:endParaRPr lang="en-US" sz="1568" dirty="0"/>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ローカル、リモート問わず、学習ジョブ自体のスケールアップ、スケールアウト</a:t>
            </a:r>
            <a:endParaRPr lang="en-US" sz="1568" dirty="0"/>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D9816C56-42A3-4DA5-8529-B7BE99ABD265}"/>
              </a:ext>
            </a:extLst>
          </p:cNvPr>
          <p:cNvGrpSpPr/>
          <p:nvPr/>
        </p:nvGrpSpPr>
        <p:grpSpPr>
          <a:xfrm>
            <a:off x="1194108" y="4141974"/>
            <a:ext cx="2661161" cy="1270533"/>
            <a:chOff x="1672050" y="2197577"/>
            <a:chExt cx="476597" cy="32091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p:nvPr/>
            </p:nvCxnSpPr>
            <p:spPr>
              <a:xfrm>
                <a:off x="1047750" y="3578225"/>
                <a:ext cx="2159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672050" y="2197577"/>
              <a:ext cx="476597"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911711" y="4154043"/>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75%</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909276" y="446089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71%</a:t>
            </a:r>
          </a:p>
        </p:txBody>
      </p:sp>
      <p:sp>
        <p:nvSpPr>
          <p:cNvPr id="147" name="TextBox 146">
            <a:extLst>
              <a:ext uri="{FF2B5EF4-FFF2-40B4-BE49-F238E27FC236}">
                <a16:creationId xmlns:a16="http://schemas.microsoft.com/office/drawing/2014/main" id="{3200CBDE-55F2-4B68-BFAA-F4B6F456774E}"/>
              </a:ext>
            </a:extLst>
          </p:cNvPr>
          <p:cNvSpPr txBox="1"/>
          <p:nvPr/>
        </p:nvSpPr>
        <p:spPr>
          <a:xfrm>
            <a:off x="2902307" y="4716579"/>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56%</a:t>
            </a:r>
          </a:p>
        </p:txBody>
      </p:sp>
      <p:sp>
        <p:nvSpPr>
          <p:cNvPr id="149" name="TextBox 148">
            <a:extLst>
              <a:ext uri="{FF2B5EF4-FFF2-40B4-BE49-F238E27FC236}">
                <a16:creationId xmlns:a16="http://schemas.microsoft.com/office/drawing/2014/main" id="{CA966929-D041-458A-B7F1-42253C87ADB2}"/>
              </a:ext>
            </a:extLst>
          </p:cNvPr>
          <p:cNvSpPr txBox="1"/>
          <p:nvPr/>
        </p:nvSpPr>
        <p:spPr>
          <a:xfrm>
            <a:off x="2895339" y="495494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32%</a:t>
            </a:r>
          </a:p>
        </p:txBody>
      </p:sp>
      <p:sp>
        <p:nvSpPr>
          <p:cNvPr id="12" name="タイトル 11">
            <a:extLst>
              <a:ext uri="{FF2B5EF4-FFF2-40B4-BE49-F238E27FC236}">
                <a16:creationId xmlns:a16="http://schemas.microsoft.com/office/drawing/2014/main" id="{ACE17531-8E07-4402-A279-0F8070C89D59}"/>
              </a:ext>
            </a:extLst>
          </p:cNvPr>
          <p:cNvSpPr>
            <a:spLocks noGrp="1"/>
          </p:cNvSpPr>
          <p:nvPr>
            <p:ph type="title"/>
          </p:nvPr>
        </p:nvSpPr>
        <p:spPr/>
        <p:txBody>
          <a:bodyPr/>
          <a:lstStyle/>
          <a:p>
            <a:r>
              <a:rPr kumimoji="1" lang="en-US" altLang="ja-JP" dirty="0"/>
              <a:t>Experiment</a:t>
            </a:r>
            <a:endParaRPr kumimoji="1" lang="ja-JP" altLang="en-US" dirty="0"/>
          </a:p>
        </p:txBody>
      </p:sp>
    </p:spTree>
    <p:extLst>
      <p:ext uri="{BB962C8B-B14F-4D97-AF65-F5344CB8AC3E}">
        <p14:creationId xmlns:p14="http://schemas.microsoft.com/office/powerpoint/2010/main" val="3390039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1DC53-ED34-49FC-8055-842E7107EE13}"/>
              </a:ext>
            </a:extLst>
          </p:cNvPr>
          <p:cNvSpPr>
            <a:spLocks noGrp="1"/>
          </p:cNvSpPr>
          <p:nvPr>
            <p:ph sz="quarter" idx="10"/>
          </p:nvPr>
        </p:nvSpPr>
        <p:spPr/>
        <p:txBody>
          <a:bodyPr>
            <a:normAutofit fontScale="92500" lnSpcReduction="20000"/>
          </a:bodyPr>
          <a:lstStyle/>
          <a:p>
            <a:r>
              <a:rPr lang="ja-JP" altLang="en-US" dirty="0"/>
              <a:t>全て終わらせる</a:t>
            </a:r>
            <a:br>
              <a:rPr lang="en-US" altLang="ja-JP" dirty="0"/>
            </a:br>
            <a:r>
              <a:rPr lang="ja-JP" altLang="en-US" dirty="0"/>
              <a:t>必要はない</a:t>
            </a:r>
            <a:endParaRPr lang="en-US" altLang="ja-JP" dirty="0"/>
          </a:p>
          <a:p>
            <a:r>
              <a:rPr lang="ja-JP" altLang="en-US" dirty="0"/>
              <a:t>いつも会えない人が</a:t>
            </a:r>
            <a:br>
              <a:rPr lang="en-US" altLang="ja-JP" dirty="0"/>
            </a:br>
            <a:r>
              <a:rPr lang="ja-JP" altLang="en-US" dirty="0"/>
              <a:t>すぐ近くにいる</a:t>
            </a:r>
            <a:endParaRPr lang="en-US" altLang="ja-JP" dirty="0"/>
          </a:p>
          <a:p>
            <a:r>
              <a:rPr lang="ja-JP" altLang="en-US" dirty="0"/>
              <a:t>うまくいかない事、</a:t>
            </a:r>
            <a:br>
              <a:rPr lang="en-US" altLang="ja-JP" dirty="0"/>
            </a:br>
            <a:r>
              <a:rPr lang="ja-JP" altLang="en-US" dirty="0"/>
              <a:t>大歓迎</a:t>
            </a:r>
            <a:endParaRPr lang="en-US" altLang="ja-JP" dirty="0"/>
          </a:p>
          <a:p>
            <a:pPr lvl="1"/>
            <a:r>
              <a:rPr kumimoji="1" lang="en-US" altLang="ja-JP" dirty="0"/>
              <a:t>Shift + Enter </a:t>
            </a:r>
            <a:r>
              <a:rPr kumimoji="1" lang="ja-JP" altLang="en-US" dirty="0"/>
              <a:t>を</a:t>
            </a:r>
            <a:br>
              <a:rPr kumimoji="1" lang="en-US" altLang="ja-JP" dirty="0"/>
            </a:br>
            <a:r>
              <a:rPr kumimoji="1" lang="ja-JP" altLang="en-US" dirty="0"/>
              <a:t>しに来たわけではない</a:t>
            </a:r>
            <a:endParaRPr kumimoji="1" lang="en-US" altLang="ja-JP" dirty="0"/>
          </a:p>
          <a:p>
            <a:r>
              <a:rPr kumimoji="1" lang="ja-JP" altLang="en-US" dirty="0"/>
              <a:t>成果物 </a:t>
            </a:r>
            <a:r>
              <a:rPr kumimoji="1" lang="en-US" altLang="ja-JP" dirty="0"/>
              <a:t>(Output) </a:t>
            </a:r>
          </a:p>
          <a:p>
            <a:pPr lvl="1"/>
            <a:r>
              <a:rPr kumimoji="1" lang="en-US" altLang="ja-JP" dirty="0"/>
              <a:t>Blog</a:t>
            </a:r>
            <a:r>
              <a:rPr kumimoji="1" lang="ja-JP" altLang="en-US" dirty="0"/>
              <a:t> </a:t>
            </a:r>
            <a:r>
              <a:rPr kumimoji="1" lang="en-US" altLang="ja-JP" dirty="0"/>
              <a:t>/</a:t>
            </a:r>
            <a:r>
              <a:rPr kumimoji="1" lang="ja-JP" altLang="en-US" dirty="0"/>
              <a:t> 社内レポートなど</a:t>
            </a:r>
            <a:endParaRPr kumimoji="1" lang="en-US" altLang="ja-JP" dirty="0"/>
          </a:p>
        </p:txBody>
      </p:sp>
      <p:sp>
        <p:nvSpPr>
          <p:cNvPr id="3" name="タイトル 2">
            <a:extLst>
              <a:ext uri="{FF2B5EF4-FFF2-40B4-BE49-F238E27FC236}">
                <a16:creationId xmlns:a16="http://schemas.microsoft.com/office/drawing/2014/main" id="{99F4BAA8-D0F0-4188-AE16-4CAEBEA43186}"/>
              </a:ext>
            </a:extLst>
          </p:cNvPr>
          <p:cNvSpPr>
            <a:spLocks noGrp="1"/>
          </p:cNvSpPr>
          <p:nvPr>
            <p:ph type="title"/>
          </p:nvPr>
        </p:nvSpPr>
        <p:spPr/>
        <p:txBody>
          <a:bodyPr/>
          <a:lstStyle/>
          <a:p>
            <a:pPr algn="l"/>
            <a:r>
              <a:rPr kumimoji="1" lang="ja-JP" altLang="en-US" dirty="0"/>
              <a:t>効率的な学びのために</a:t>
            </a:r>
          </a:p>
        </p:txBody>
      </p:sp>
      <p:pic>
        <p:nvPicPr>
          <p:cNvPr id="4" name="図 3" descr="人, 女性, 建物, 座っている が含まれている画像&#10;&#10;自動的に生成された説明">
            <a:extLst>
              <a:ext uri="{FF2B5EF4-FFF2-40B4-BE49-F238E27FC236}">
                <a16:creationId xmlns:a16="http://schemas.microsoft.com/office/drawing/2014/main" id="{048A0A13-330F-4D42-BEF7-31B5B4EED30B}"/>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7171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792D64-7EF3-4274-A0BE-31283A5E8C4A}"/>
              </a:ext>
            </a:extLst>
          </p:cNvPr>
          <p:cNvSpPr>
            <a:spLocks noGrp="1"/>
          </p:cNvSpPr>
          <p:nvPr>
            <p:ph type="title"/>
          </p:nvPr>
        </p:nvSpPr>
        <p:spPr/>
        <p:txBody>
          <a:bodyPr/>
          <a:lstStyle/>
          <a:p>
            <a:r>
              <a:rPr lang="en-US" altLang="ja-JP" dirty="0"/>
              <a:t>Compute</a:t>
            </a:r>
            <a:endParaRPr lang="ja-JP" altLang="en-US" dirty="0"/>
          </a:p>
        </p:txBody>
      </p:sp>
      <p:sp>
        <p:nvSpPr>
          <p:cNvPr id="6" name="コンテンツ プレースホルダー 5">
            <a:extLst>
              <a:ext uri="{FF2B5EF4-FFF2-40B4-BE49-F238E27FC236}">
                <a16:creationId xmlns:a16="http://schemas.microsoft.com/office/drawing/2014/main" id="{82866DDD-E9A8-4B59-98C7-977EBB1D32D7}"/>
              </a:ext>
            </a:extLst>
          </p:cNvPr>
          <p:cNvSpPr>
            <a:spLocks noGrp="1"/>
          </p:cNvSpPr>
          <p:nvPr>
            <p:ph sz="quarter" idx="10"/>
          </p:nvPr>
        </p:nvSpPr>
        <p:spPr>
          <a:xfrm>
            <a:off x="516707" y="1447588"/>
            <a:ext cx="11158586" cy="4827396"/>
          </a:xfrm>
        </p:spPr>
        <p:txBody>
          <a:bodyPr/>
          <a:lstStyle/>
          <a:p>
            <a:r>
              <a:rPr kumimoji="1" lang="ja-JP" altLang="en-US" dirty="0"/>
              <a:t>学習の環境</a:t>
            </a:r>
            <a:endParaRPr kumimoji="1" lang="en-US" altLang="ja-JP" dirty="0"/>
          </a:p>
          <a:p>
            <a:pPr lvl="1"/>
            <a:r>
              <a:rPr lang="en-US" altLang="ja-JP" dirty="0"/>
              <a:t>Azure Compute </a:t>
            </a:r>
            <a:r>
              <a:rPr lang="ja-JP" altLang="en-US" dirty="0"/>
              <a:t>の抽象化</a:t>
            </a:r>
            <a:endParaRPr lang="en-US" altLang="ja-JP" dirty="0"/>
          </a:p>
          <a:p>
            <a:r>
              <a:rPr lang="ja-JP" altLang="en-US" dirty="0"/>
              <a:t>学習ジョブ単位でアタッチ</a:t>
            </a:r>
            <a:endParaRPr kumimoji="1" lang="en-US" altLang="ja-JP" dirty="0"/>
          </a:p>
        </p:txBody>
      </p:sp>
      <p:graphicFrame>
        <p:nvGraphicFramePr>
          <p:cNvPr id="10" name="表 9">
            <a:extLst>
              <a:ext uri="{FF2B5EF4-FFF2-40B4-BE49-F238E27FC236}">
                <a16:creationId xmlns:a16="http://schemas.microsoft.com/office/drawing/2014/main" id="{565525EA-93F3-426B-9BB4-40E5EB5AE6EB}"/>
              </a:ext>
            </a:extLst>
          </p:cNvPr>
          <p:cNvGraphicFramePr>
            <a:graphicFrameLocks noGrp="1"/>
          </p:cNvGraphicFramePr>
          <p:nvPr>
            <p:extLst>
              <p:ext uri="{D42A27DB-BD31-4B8C-83A1-F6EECF244321}">
                <p14:modId xmlns:p14="http://schemas.microsoft.com/office/powerpoint/2010/main" val="1025378921"/>
              </p:ext>
            </p:extLst>
          </p:nvPr>
        </p:nvGraphicFramePr>
        <p:xfrm>
          <a:off x="1189038" y="3501008"/>
          <a:ext cx="10058400" cy="2886924"/>
        </p:xfrm>
        <a:graphic>
          <a:graphicData uri="http://schemas.openxmlformats.org/drawingml/2006/table">
            <a:tbl>
              <a:tblPr>
                <a:tableStyleId>{16D9F66E-5EB9-4882-86FB-DCBF35E3C3E4}</a:tableStyleId>
              </a:tblPr>
              <a:tblGrid>
                <a:gridCol w="2011680">
                  <a:extLst>
                    <a:ext uri="{9D8B030D-6E8A-4147-A177-3AD203B41FA5}">
                      <a16:colId xmlns:a16="http://schemas.microsoft.com/office/drawing/2014/main" val="4058915928"/>
                    </a:ext>
                  </a:extLst>
                </a:gridCol>
                <a:gridCol w="2011680">
                  <a:extLst>
                    <a:ext uri="{9D8B030D-6E8A-4147-A177-3AD203B41FA5}">
                      <a16:colId xmlns:a16="http://schemas.microsoft.com/office/drawing/2014/main" val="1479937193"/>
                    </a:ext>
                  </a:extLst>
                </a:gridCol>
                <a:gridCol w="2011680">
                  <a:extLst>
                    <a:ext uri="{9D8B030D-6E8A-4147-A177-3AD203B41FA5}">
                      <a16:colId xmlns:a16="http://schemas.microsoft.com/office/drawing/2014/main" val="1780091304"/>
                    </a:ext>
                  </a:extLst>
                </a:gridCol>
                <a:gridCol w="2011680">
                  <a:extLst>
                    <a:ext uri="{9D8B030D-6E8A-4147-A177-3AD203B41FA5}">
                      <a16:colId xmlns:a16="http://schemas.microsoft.com/office/drawing/2014/main" val="258322529"/>
                    </a:ext>
                  </a:extLst>
                </a:gridCol>
                <a:gridCol w="2011680">
                  <a:extLst>
                    <a:ext uri="{9D8B030D-6E8A-4147-A177-3AD203B41FA5}">
                      <a16:colId xmlns:a16="http://schemas.microsoft.com/office/drawing/2014/main" val="2396570818"/>
                    </a:ext>
                  </a:extLst>
                </a:gridCol>
              </a:tblGrid>
              <a:tr h="434777">
                <a:tc>
                  <a:txBody>
                    <a:bodyPr/>
                    <a:lstStyle/>
                    <a:p>
                      <a:pPr algn="l" fontAlgn="b"/>
                      <a:r>
                        <a:rPr lang="ja-JP" altLang="en-US" sz="1400" dirty="0">
                          <a:effectLst/>
                        </a:rPr>
                        <a:t>コンピューティング ターゲット</a:t>
                      </a:r>
                      <a:endParaRPr lang="ja-JP" altLang="en-US" sz="1400" dirty="0">
                        <a:effectLst/>
                        <a:latin typeface="+mn-ea"/>
                        <a:ea typeface="+mn-ea"/>
                      </a:endParaRPr>
                    </a:p>
                  </a:txBody>
                  <a:tcPr marL="63985" marR="63985" marT="47989" marB="47989" anchor="b"/>
                </a:tc>
                <a:tc>
                  <a:txBody>
                    <a:bodyPr/>
                    <a:lstStyle/>
                    <a:p>
                      <a:pPr algn="ctr" fontAlgn="b"/>
                      <a:r>
                        <a:rPr lang="en-US" altLang="ja-JP" sz="1400">
                          <a:effectLst/>
                        </a:rPr>
                        <a:t>GPU </a:t>
                      </a:r>
                      <a:r>
                        <a:rPr lang="ja-JP" altLang="en-US" sz="1400">
                          <a:effectLst/>
                        </a:rPr>
                        <a:t>アクセラレーション</a:t>
                      </a:r>
                      <a:endParaRPr lang="ja-JP" altLang="en-US" sz="1400">
                        <a:effectLst/>
                        <a:latin typeface="+mn-ea"/>
                        <a:ea typeface="+mn-ea"/>
                      </a:endParaRPr>
                    </a:p>
                  </a:txBody>
                  <a:tcPr marL="63985" marR="63985" marT="47989" marB="47989" anchor="b"/>
                </a:tc>
                <a:tc>
                  <a:txBody>
                    <a:bodyPr/>
                    <a:lstStyle/>
                    <a:p>
                      <a:pPr algn="ctr" fontAlgn="b"/>
                      <a:r>
                        <a:rPr lang="ja-JP" altLang="en-US" sz="1400">
                          <a:effectLst/>
                        </a:rPr>
                        <a:t>自動</a:t>
                      </a:r>
                      <a:br>
                        <a:rPr lang="ja-JP" altLang="en-US" sz="1400">
                          <a:effectLst/>
                        </a:rPr>
                      </a:br>
                      <a:r>
                        <a:rPr lang="ja-JP" altLang="en-US" sz="1400">
                          <a:effectLst/>
                        </a:rPr>
                        <a:t>ハイパーパラメーター調整</a:t>
                      </a:r>
                      <a:endParaRPr lang="ja-JP" altLang="en-US" sz="1400">
                        <a:effectLst/>
                        <a:latin typeface="+mn-ea"/>
                        <a:ea typeface="+mn-ea"/>
                      </a:endParaRPr>
                    </a:p>
                  </a:txBody>
                  <a:tcPr marL="63985" marR="63985" marT="47989" marB="47989" anchor="b"/>
                </a:tc>
                <a:tc>
                  <a:txBody>
                    <a:bodyPr/>
                    <a:lstStyle/>
                    <a:p>
                      <a:pPr algn="ctr" fontAlgn="b"/>
                      <a:r>
                        <a:rPr lang="zh-TW" altLang="en-US" sz="1400">
                          <a:effectLst/>
                        </a:rPr>
                        <a:t>自動</a:t>
                      </a:r>
                      <a:br>
                        <a:rPr lang="zh-TW" altLang="en-US" sz="1400">
                          <a:effectLst/>
                        </a:rPr>
                      </a:br>
                      <a:r>
                        <a:rPr lang="zh-TW" altLang="en-US" sz="1400">
                          <a:effectLst/>
                        </a:rPr>
                        <a:t>機械学習</a:t>
                      </a:r>
                      <a:endParaRPr lang="zh-TW" altLang="en-US" sz="1400">
                        <a:effectLst/>
                        <a:latin typeface="+mn-ea"/>
                        <a:ea typeface="+mn-ea"/>
                      </a:endParaRPr>
                    </a:p>
                  </a:txBody>
                  <a:tcPr marL="63985" marR="63985" marT="47989" marB="47989" anchor="b"/>
                </a:tc>
                <a:tc>
                  <a:txBody>
                    <a:bodyPr/>
                    <a:lstStyle/>
                    <a:p>
                      <a:pPr algn="ctr" fontAlgn="b"/>
                      <a:r>
                        <a:rPr lang="ja-JP" altLang="en-US" sz="1400">
                          <a:effectLst/>
                        </a:rPr>
                        <a:t>パイプライン親和性</a:t>
                      </a:r>
                      <a:endParaRPr lang="ja-JP" altLang="en-US" sz="1400">
                        <a:effectLst/>
                        <a:latin typeface="+mn-ea"/>
                        <a:ea typeface="+mn-ea"/>
                      </a:endParaRPr>
                    </a:p>
                  </a:txBody>
                  <a:tcPr marL="63985" marR="63985" marT="47989" marB="47989" anchor="b"/>
                </a:tc>
                <a:extLst>
                  <a:ext uri="{0D108BD9-81ED-4DB2-BD59-A6C34878D82A}">
                    <a16:rowId xmlns:a16="http://schemas.microsoft.com/office/drawing/2014/main" val="1971640371"/>
                  </a:ext>
                </a:extLst>
              </a:tr>
              <a:tr h="265377">
                <a:tc>
                  <a:txBody>
                    <a:bodyPr/>
                    <a:lstStyle/>
                    <a:p>
                      <a:pPr fontAlgn="t"/>
                      <a:r>
                        <a:rPr lang="ja-JP" altLang="en-US" sz="1400" u="none" strike="noStrike">
                          <a:effectLst/>
                          <a:hlinkClick r:id="rId2"/>
                        </a:rPr>
                        <a:t>ローカル コンピューター</a:t>
                      </a:r>
                      <a:endParaRPr lang="ja-JP" altLang="en-US" sz="1400">
                        <a:effectLst/>
                        <a:latin typeface="+mn-ea"/>
                        <a:ea typeface="+mn-ea"/>
                      </a:endParaRPr>
                    </a:p>
                  </a:txBody>
                  <a:tcPr marL="63985" marR="63985" marT="47989" marB="47989"/>
                </a:tc>
                <a:tc>
                  <a:txBody>
                    <a:bodyPr/>
                    <a:lstStyle/>
                    <a:p>
                      <a:pPr algn="ctr" fontAlgn="t"/>
                      <a:r>
                        <a:rPr lang="ja-JP" altLang="en-US" sz="1400">
                          <a:effectLst/>
                        </a:rPr>
                        <a:t>可能性あり</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0657473"/>
                  </a:ext>
                </a:extLst>
              </a:tr>
              <a:tr h="604176">
                <a:tc>
                  <a:txBody>
                    <a:bodyPr/>
                    <a:lstStyle/>
                    <a:p>
                      <a:pPr fontAlgn="t"/>
                      <a:r>
                        <a:rPr lang="en-US" sz="1400" u="none" strike="noStrike">
                          <a:effectLst/>
                          <a:hlinkClick r:id="rId3"/>
                        </a:rPr>
                        <a:t>Azure Machine Learning </a:t>
                      </a:r>
                      <a:r>
                        <a:rPr lang="ja-JP" altLang="en-US" sz="1400" u="none" strike="noStrike">
                          <a:effectLst/>
                          <a:hlinkClick r:id="rId3"/>
                        </a:rPr>
                        <a:t>コンピューティング</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96303236"/>
                  </a:ext>
                </a:extLst>
              </a:tr>
              <a:tr h="265377">
                <a:tc>
                  <a:txBody>
                    <a:bodyPr/>
                    <a:lstStyle/>
                    <a:p>
                      <a:pPr fontAlgn="t"/>
                      <a:r>
                        <a:rPr lang="ja-JP" altLang="en-US" sz="1400" u="none" strike="noStrike">
                          <a:effectLst/>
                          <a:hlinkClick r:id="rId4"/>
                        </a:rPr>
                        <a:t>リモート </a:t>
                      </a:r>
                      <a:r>
                        <a:rPr lang="en-US" sz="1400" u="none" strike="noStrike">
                          <a:effectLst/>
                          <a:hlinkClick r:id="rId4"/>
                        </a:rPr>
                        <a:t>VM</a:t>
                      </a:r>
                      <a:endParaRPr 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2252699563"/>
                  </a:ext>
                </a:extLst>
              </a:tr>
              <a:tr h="265377">
                <a:tc>
                  <a:txBody>
                    <a:bodyPr/>
                    <a:lstStyle/>
                    <a:p>
                      <a:pPr fontAlgn="t"/>
                      <a:r>
                        <a:rPr lang="en-US" sz="1400" u="none" strike="noStrike">
                          <a:effectLst/>
                          <a:hlinkClick r:id="rId5"/>
                        </a:rPr>
                        <a:t>Azure Databricks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r>
                        <a:rPr lang="ja-JP" altLang="en-US" sz="1400" u="none" strike="noStrike">
                          <a:effectLst/>
                          <a:hlinkClick r:id="rId6"/>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1638374495"/>
                  </a:ext>
                </a:extLst>
              </a:tr>
              <a:tr h="434777">
                <a:tc>
                  <a:txBody>
                    <a:bodyPr/>
                    <a:lstStyle/>
                    <a:p>
                      <a:pPr fontAlgn="t"/>
                      <a:r>
                        <a:rPr lang="en-US" sz="1400" u="none" strike="noStrike">
                          <a:effectLst/>
                          <a:hlinkClick r:id="rId7"/>
                        </a:rPr>
                        <a:t>Azure Data Lake Analytics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 </a:t>
                      </a:r>
                      <a:endParaRPr lang="ja-JP" altLang="en-US" sz="1400" dirty="0">
                        <a:effectLst/>
                        <a:latin typeface="+mn-ea"/>
                        <a:ea typeface="+mn-ea"/>
                      </a:endParaRPr>
                    </a:p>
                  </a:txBody>
                  <a:tcPr marL="63985" marR="63985" marT="47989" marB="47989"/>
                </a:tc>
                <a:tc>
                  <a:txBody>
                    <a:bodyPr/>
                    <a:lstStyle/>
                    <a:p>
                      <a:pPr algn="ctr" fontAlgn="t"/>
                      <a:r>
                        <a:rPr lang="ja-JP" altLang="en-US" sz="1400" dirty="0">
                          <a:effectLst/>
                        </a:rPr>
                        <a:t>✓</a:t>
                      </a:r>
                      <a:r>
                        <a:rPr lang="ja-JP" altLang="en-US" sz="1400" u="none" strike="noStrike" dirty="0">
                          <a:effectLst/>
                          <a:hlinkClick r:id="rId6"/>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2293491872"/>
                  </a:ext>
                </a:extLst>
              </a:tr>
              <a:tr h="265377">
                <a:tc>
                  <a:txBody>
                    <a:bodyPr/>
                    <a:lstStyle/>
                    <a:p>
                      <a:pPr fontAlgn="t"/>
                      <a:r>
                        <a:rPr lang="en-US" sz="1400" u="none" strike="noStrike">
                          <a:effectLst/>
                          <a:hlinkClick r:id="rId8"/>
                        </a:rPr>
                        <a:t>Azure HDInsight</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4292373900"/>
                  </a:ext>
                </a:extLst>
              </a:tr>
            </a:tbl>
          </a:graphicData>
        </a:graphic>
      </p:graphicFrame>
    </p:spTree>
    <p:extLst>
      <p:ext uri="{BB962C8B-B14F-4D97-AF65-F5344CB8AC3E}">
        <p14:creationId xmlns:p14="http://schemas.microsoft.com/office/powerpoint/2010/main" val="13388131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dirty="0"/>
              <a:t>Image </a:t>
            </a:r>
            <a:r>
              <a:rPr lang="ja-JP" altLang="en-US" dirty="0"/>
              <a:t>と </a:t>
            </a:r>
            <a:r>
              <a:rPr lang="en-US" altLang="ja-JP" dirty="0"/>
              <a:t>Registry</a:t>
            </a:r>
            <a:endParaRPr lang="en-US" dirty="0"/>
          </a:p>
        </p:txBody>
      </p:sp>
      <p:sp>
        <p:nvSpPr>
          <p:cNvPr id="6" name="コンテンツ プレースホルダー 5">
            <a:extLst>
              <a:ext uri="{FF2B5EF4-FFF2-40B4-BE49-F238E27FC236}">
                <a16:creationId xmlns:a16="http://schemas.microsoft.com/office/drawing/2014/main" id="{7E863641-3A55-4CAF-A32F-366851472AFC}"/>
              </a:ext>
            </a:extLst>
          </p:cNvPr>
          <p:cNvSpPr>
            <a:spLocks noGrp="1"/>
          </p:cNvSpPr>
          <p:nvPr>
            <p:ph sz="quarter" idx="10"/>
          </p:nvPr>
        </p:nvSpPr>
        <p:spPr>
          <a:xfrm>
            <a:off x="519249" y="1463676"/>
            <a:ext cx="5241789" cy="4827396"/>
          </a:xfrm>
        </p:spPr>
        <p:txBody>
          <a:bodyPr>
            <a:normAutofit fontScale="92500" lnSpcReduction="10000"/>
          </a:bodyPr>
          <a:lstStyle/>
          <a:p>
            <a:r>
              <a:rPr lang="en-US" altLang="ja-JP" dirty="0"/>
              <a:t>Image</a:t>
            </a:r>
          </a:p>
          <a:p>
            <a:pPr lvl="1"/>
            <a:r>
              <a:rPr lang="en-US" altLang="ja-JP" dirty="0"/>
              <a:t>Model</a:t>
            </a:r>
          </a:p>
          <a:p>
            <a:pPr lvl="1"/>
            <a:r>
              <a:rPr lang="en-US" altLang="ja-JP" dirty="0"/>
              <a:t>Model </a:t>
            </a:r>
            <a:r>
              <a:rPr lang="ja-JP" altLang="en-US" dirty="0"/>
              <a:t>の入出力を抽象化した </a:t>
            </a:r>
            <a:r>
              <a:rPr lang="en-US" altLang="ja-JP" dirty="0"/>
              <a:t>Script</a:t>
            </a:r>
          </a:p>
          <a:p>
            <a:pPr lvl="1"/>
            <a:r>
              <a:rPr lang="en-US" altLang="ja-JP" dirty="0"/>
              <a:t>Model </a:t>
            </a:r>
            <a:r>
              <a:rPr lang="ja-JP" altLang="en-US" dirty="0"/>
              <a:t>もしくは </a:t>
            </a:r>
            <a:r>
              <a:rPr lang="en-US" altLang="ja-JP" dirty="0"/>
              <a:t>Scoring </a:t>
            </a:r>
            <a:r>
              <a:rPr lang="ja-JP" altLang="en-US" dirty="0"/>
              <a:t>実行の依存関係</a:t>
            </a:r>
            <a:endParaRPr lang="en-US" altLang="ja-JP" dirty="0"/>
          </a:p>
          <a:p>
            <a:r>
              <a:rPr lang="en-US" altLang="ja-JP" dirty="0"/>
              <a:t>2 </a:t>
            </a:r>
            <a:r>
              <a:rPr lang="ja-JP" altLang="en-US" dirty="0"/>
              <a:t>種類</a:t>
            </a:r>
            <a:endParaRPr lang="en-US" altLang="ja-JP" dirty="0"/>
          </a:p>
          <a:p>
            <a:pPr lvl="1"/>
            <a:r>
              <a:rPr lang="en-US" altLang="ja-JP" dirty="0"/>
              <a:t>FPGA Image: Azure </a:t>
            </a:r>
            <a:r>
              <a:rPr lang="ja-JP" altLang="en-US" dirty="0"/>
              <a:t>内の </a:t>
            </a:r>
            <a:r>
              <a:rPr lang="en-US" altLang="ja-JP" dirty="0"/>
              <a:t>FPGA</a:t>
            </a:r>
            <a:r>
              <a:rPr lang="ja-JP" altLang="en-US" dirty="0"/>
              <a:t>クラスターへ</a:t>
            </a:r>
            <a:endParaRPr lang="en-US" altLang="ja-JP" dirty="0"/>
          </a:p>
          <a:p>
            <a:pPr lvl="1"/>
            <a:r>
              <a:rPr lang="en-US" altLang="ja-JP" dirty="0"/>
              <a:t>Docker Image: </a:t>
            </a:r>
            <a:r>
              <a:rPr lang="ja-JP" altLang="en-US" dirty="0"/>
              <a:t>任意の場所の </a:t>
            </a:r>
            <a:r>
              <a:rPr lang="en-US" altLang="ja-JP" dirty="0"/>
              <a:t>Docker </a:t>
            </a:r>
            <a:r>
              <a:rPr lang="ja-JP" altLang="en-US" dirty="0"/>
              <a:t>実行環境へ</a:t>
            </a:r>
            <a:endParaRPr lang="en-US" altLang="ja-JP" dirty="0"/>
          </a:p>
          <a:p>
            <a:pPr lvl="1"/>
            <a:endParaRPr lang="ja-JP" altLang="en-US" dirty="0"/>
          </a:p>
        </p:txBody>
      </p:sp>
      <p:sp>
        <p:nvSpPr>
          <p:cNvPr id="7" name="コンテンツ プレースホルダー 6">
            <a:extLst>
              <a:ext uri="{FF2B5EF4-FFF2-40B4-BE49-F238E27FC236}">
                <a16:creationId xmlns:a16="http://schemas.microsoft.com/office/drawing/2014/main" id="{70CF864D-7E6B-4E07-A0E7-4FA4CEB5CCE9}"/>
              </a:ext>
            </a:extLst>
          </p:cNvPr>
          <p:cNvSpPr>
            <a:spLocks noGrp="1"/>
          </p:cNvSpPr>
          <p:nvPr>
            <p:ph sz="quarter" idx="11"/>
          </p:nvPr>
        </p:nvSpPr>
        <p:spPr>
          <a:xfrm>
            <a:off x="6386695" y="1466186"/>
            <a:ext cx="5241789" cy="4827396"/>
          </a:xfrm>
        </p:spPr>
        <p:txBody>
          <a:bodyPr/>
          <a:lstStyle/>
          <a:p>
            <a:r>
              <a:rPr kumimoji="1" lang="en-US" altLang="ja-JP" dirty="0"/>
              <a:t>Image Registry</a:t>
            </a:r>
          </a:p>
          <a:p>
            <a:pPr lvl="1"/>
            <a:r>
              <a:rPr lang="en-US" altLang="ja-JP" dirty="0"/>
              <a:t>Model </a:t>
            </a:r>
            <a:r>
              <a:rPr lang="ja-JP" altLang="en-US" dirty="0"/>
              <a:t>から作成された </a:t>
            </a:r>
            <a:r>
              <a:rPr lang="en-US" altLang="ja-JP" dirty="0"/>
              <a:t>Image</a:t>
            </a:r>
            <a:r>
              <a:rPr lang="ja-JP" altLang="en-US" dirty="0"/>
              <a:t>の管理</a:t>
            </a:r>
            <a:endParaRPr lang="en-US" altLang="ja-JP" dirty="0"/>
          </a:p>
          <a:p>
            <a:pPr lvl="1"/>
            <a:r>
              <a:rPr kumimoji="1" lang="ja-JP" altLang="en-US" dirty="0"/>
              <a:t>メタデータ</a:t>
            </a:r>
            <a:r>
              <a:rPr kumimoji="1" lang="en-US" altLang="ja-JP" dirty="0"/>
              <a:t>, </a:t>
            </a:r>
            <a:r>
              <a:rPr kumimoji="1" lang="ja-JP" altLang="en-US" dirty="0"/>
              <a:t>検索</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5715636" y="1123402"/>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208587" y="1108841"/>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790814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D556D3-80F5-46C3-926C-CA9A0FAC2FAB}"/>
              </a:ext>
            </a:extLst>
          </p:cNvPr>
          <p:cNvSpPr>
            <a:spLocks noGrp="1"/>
          </p:cNvSpPr>
          <p:nvPr>
            <p:ph type="title"/>
          </p:nvPr>
        </p:nvSpPr>
        <p:spPr/>
        <p:txBody>
          <a:bodyPr/>
          <a:lstStyle/>
          <a:p>
            <a:r>
              <a:rPr lang="en-US" altLang="ja-JP" dirty="0"/>
              <a:t>Data Store</a:t>
            </a:r>
            <a:endParaRPr lang="ja-JP" altLang="en-US" dirty="0"/>
          </a:p>
        </p:txBody>
      </p:sp>
      <p:sp>
        <p:nvSpPr>
          <p:cNvPr id="5" name="Text Placeholder 4">
            <a:extLst>
              <a:ext uri="{FF2B5EF4-FFF2-40B4-BE49-F238E27FC236}">
                <a16:creationId xmlns:a16="http://schemas.microsoft.com/office/drawing/2014/main" id="{00D25E3C-B2E2-49A8-9DB1-CFD83ED33BF8}"/>
              </a:ext>
            </a:extLst>
          </p:cNvPr>
          <p:cNvSpPr>
            <a:spLocks noGrp="1"/>
          </p:cNvSpPr>
          <p:nvPr>
            <p:ph sz="quarter" idx="10"/>
          </p:nvPr>
        </p:nvSpPr>
        <p:spPr/>
        <p:txBody>
          <a:bodyPr>
            <a:normAutofit/>
          </a:bodyPr>
          <a:lstStyle/>
          <a:p>
            <a:pPr lvl="1">
              <a:spcAft>
                <a:spcPts val="988"/>
              </a:spcAft>
            </a:pPr>
            <a:r>
              <a:rPr lang="en-US" dirty="0">
                <a:gradFill>
                  <a:gsLst>
                    <a:gs pos="40075">
                      <a:schemeClr val="accent2">
                        <a:lumMod val="50000"/>
                      </a:schemeClr>
                    </a:gs>
                    <a:gs pos="30000">
                      <a:schemeClr val="accent2">
                        <a:lumMod val="50000"/>
                      </a:schemeClr>
                    </a:gs>
                  </a:gsLst>
                  <a:lin ang="5400000" scaled="0"/>
                </a:gradFill>
              </a:rPr>
              <a:t>Azure Storage Account </a:t>
            </a:r>
            <a:r>
              <a:rPr lang="ja-JP" altLang="en-US" dirty="0">
                <a:gradFill>
                  <a:gsLst>
                    <a:gs pos="40075">
                      <a:schemeClr val="accent2">
                        <a:lumMod val="50000"/>
                      </a:schemeClr>
                    </a:gs>
                    <a:gs pos="30000">
                      <a:schemeClr val="accent2">
                        <a:lumMod val="50000"/>
                      </a:schemeClr>
                    </a:gs>
                  </a:gsLst>
                  <a:lin ang="5400000" scaled="0"/>
                </a:gradFill>
              </a:rPr>
              <a:t>の抽象化</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Blob</a:t>
            </a: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File</a:t>
            </a:r>
          </a:p>
          <a:p>
            <a:pPr lvl="1">
              <a:spcAft>
                <a:spcPts val="988"/>
              </a:spcAft>
            </a:pPr>
            <a:r>
              <a:rPr lang="en-US" dirty="0">
                <a:gradFill>
                  <a:gsLst>
                    <a:gs pos="40075">
                      <a:schemeClr val="accent2">
                        <a:lumMod val="50000"/>
                      </a:schemeClr>
                    </a:gs>
                    <a:gs pos="30000">
                      <a:schemeClr val="accent2">
                        <a:lumMod val="50000"/>
                      </a:schemeClr>
                    </a:gs>
                  </a:gsLst>
                  <a:lin ang="5400000" scaled="0"/>
                </a:gradFill>
              </a:rPr>
              <a:t>Workspace </a:t>
            </a:r>
            <a:r>
              <a:rPr lang="ja-JP" altLang="en-US" dirty="0">
                <a:gradFill>
                  <a:gsLst>
                    <a:gs pos="40075">
                      <a:schemeClr val="accent2">
                        <a:lumMod val="50000"/>
                      </a:schemeClr>
                    </a:gs>
                    <a:gs pos="30000">
                      <a:schemeClr val="accent2">
                        <a:lumMod val="50000"/>
                      </a:schemeClr>
                    </a:gs>
                  </a:gsLst>
                  <a:lin ang="5400000" scaled="0"/>
                </a:gradFill>
              </a:rPr>
              <a:t>でデフォルトの </a:t>
            </a:r>
            <a:r>
              <a:rPr lang="en-US" altLang="ja-JP" dirty="0">
                <a:gradFill>
                  <a:gsLst>
                    <a:gs pos="40075">
                      <a:schemeClr val="accent2">
                        <a:lumMod val="50000"/>
                      </a:schemeClr>
                    </a:gs>
                    <a:gs pos="30000">
                      <a:schemeClr val="accent2">
                        <a:lumMod val="50000"/>
                      </a:schemeClr>
                    </a:gs>
                  </a:gsLst>
                  <a:lin ang="5400000" scaled="0"/>
                </a:gradFill>
              </a:rPr>
              <a:t>Data Store </a:t>
            </a:r>
            <a:r>
              <a:rPr lang="ja-JP" altLang="en-US" dirty="0">
                <a:gradFill>
                  <a:gsLst>
                    <a:gs pos="40075">
                      <a:schemeClr val="accent2">
                        <a:lumMod val="50000"/>
                      </a:schemeClr>
                    </a:gs>
                    <a:gs pos="30000">
                      <a:schemeClr val="accent2">
                        <a:lumMod val="50000"/>
                      </a:schemeClr>
                    </a:gs>
                  </a:gsLst>
                  <a:lin ang="5400000" scaled="0"/>
                </a:gradFill>
              </a:rPr>
              <a:t>を持つ</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ja-JP" altLang="en-US" dirty="0">
                <a:gradFill>
                  <a:gsLst>
                    <a:gs pos="40075">
                      <a:schemeClr val="accent2">
                        <a:lumMod val="50000"/>
                      </a:schemeClr>
                    </a:gs>
                    <a:gs pos="30000">
                      <a:schemeClr val="accent2">
                        <a:lumMod val="50000"/>
                      </a:schemeClr>
                    </a:gs>
                  </a:gsLst>
                  <a:lin ang="5400000" scaled="0"/>
                </a:gradFill>
              </a:rPr>
              <a:t>追加可能</a:t>
            </a:r>
            <a:endParaRPr lang="en-US" altLang="ja-JP" dirty="0">
              <a:gradFill>
                <a:gsLst>
                  <a:gs pos="40075">
                    <a:schemeClr val="accent2">
                      <a:lumMod val="50000"/>
                    </a:schemeClr>
                  </a:gs>
                  <a:gs pos="30000">
                    <a:schemeClr val="accent2">
                      <a:lumMod val="50000"/>
                    </a:schemeClr>
                  </a:gs>
                </a:gsLst>
                <a:lin ang="5400000" scaled="0"/>
              </a:gradFill>
            </a:endParaRPr>
          </a:p>
          <a:p>
            <a:pPr lvl="1">
              <a:spcAft>
                <a:spcPts val="988"/>
              </a:spcAft>
            </a:pPr>
            <a:r>
              <a:rPr lang="en-US" dirty="0">
                <a:gradFill>
                  <a:gsLst>
                    <a:gs pos="40075">
                      <a:schemeClr val="accent2">
                        <a:lumMod val="50000"/>
                      </a:schemeClr>
                    </a:gs>
                    <a:gs pos="30000">
                      <a:schemeClr val="accent2">
                        <a:lumMod val="50000"/>
                      </a:schemeClr>
                    </a:gs>
                  </a:gsLst>
                  <a:lin ang="5400000" scaled="0"/>
                </a:gradFill>
              </a:rPr>
              <a:t>Python SDK </a:t>
            </a:r>
            <a:r>
              <a:rPr lang="ja-JP" altLang="en-US" dirty="0">
                <a:gradFill>
                  <a:gsLst>
                    <a:gs pos="40075">
                      <a:schemeClr val="accent2">
                        <a:lumMod val="50000"/>
                      </a:schemeClr>
                    </a:gs>
                    <a:gs pos="30000">
                      <a:schemeClr val="accent2">
                        <a:lumMod val="50000"/>
                      </a:schemeClr>
                    </a:gs>
                  </a:gsLst>
                  <a:lin ang="5400000" scaled="0"/>
                </a:gradFill>
              </a:rPr>
              <a:t>もしくは </a:t>
            </a:r>
            <a:r>
              <a:rPr lang="en-US" altLang="ja-JP" dirty="0">
                <a:gradFill>
                  <a:gsLst>
                    <a:gs pos="40075">
                      <a:schemeClr val="accent2">
                        <a:lumMod val="50000"/>
                      </a:schemeClr>
                    </a:gs>
                    <a:gs pos="30000">
                      <a:schemeClr val="accent2">
                        <a:lumMod val="50000"/>
                      </a:schemeClr>
                    </a:gs>
                  </a:gsLst>
                  <a:lin ang="5400000" scaled="0"/>
                </a:gradFill>
              </a:rPr>
              <a:t>Azure CLI </a:t>
            </a:r>
            <a:r>
              <a:rPr lang="ja-JP" altLang="en-US" dirty="0">
                <a:gradFill>
                  <a:gsLst>
                    <a:gs pos="40075">
                      <a:schemeClr val="accent2">
                        <a:lumMod val="50000"/>
                      </a:schemeClr>
                    </a:gs>
                    <a:gs pos="30000">
                      <a:schemeClr val="accent2">
                        <a:lumMod val="50000"/>
                      </a:schemeClr>
                    </a:gs>
                  </a:gsLst>
                  <a:lin ang="5400000" scaled="0"/>
                </a:gradFill>
              </a:rPr>
              <a:t>から制御</a:t>
            </a:r>
            <a:endParaRPr lang="en-US" dirty="0">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9418638" y="522275"/>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036-FAEC-4EE0-AAA5-6DE2C16C634F}"/>
              </a:ext>
            </a:extLst>
          </p:cNvPr>
          <p:cNvSpPr>
            <a:spLocks noGrp="1"/>
          </p:cNvSpPr>
          <p:nvPr>
            <p:ph type="title"/>
          </p:nvPr>
        </p:nvSpPr>
        <p:spPr/>
        <p:txBody>
          <a:bodyPr/>
          <a:lstStyle/>
          <a:p>
            <a:r>
              <a:rPr lang="en-US" dirty="0"/>
              <a:t>Model </a:t>
            </a:r>
            <a:r>
              <a:rPr lang="ja-JP" altLang="en-US" dirty="0"/>
              <a:t>管理</a:t>
            </a:r>
            <a:endParaRPr lang="en-US" dirty="0"/>
          </a:p>
        </p:txBody>
      </p:sp>
      <p:sp>
        <p:nvSpPr>
          <p:cNvPr id="4" name="Rectangle 3">
            <a:extLst>
              <a:ext uri="{FF2B5EF4-FFF2-40B4-BE49-F238E27FC236}">
                <a16:creationId xmlns:a16="http://schemas.microsoft.com/office/drawing/2014/main" id="{02D9228A-0516-4692-8B52-287DA4A28B43}"/>
              </a:ext>
            </a:extLst>
          </p:cNvPr>
          <p:cNvSpPr/>
          <p:nvPr/>
        </p:nvSpPr>
        <p:spPr>
          <a:xfrm>
            <a:off x="969541" y="3193175"/>
            <a:ext cx="3245992"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作成</a:t>
            </a:r>
            <a:r>
              <a:rPr lang="en-US" altLang="ja-JP"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a:t>
            </a: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保存</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DevOps </a:t>
            </a:r>
            <a:r>
              <a:rPr lang="ja-JP" altLang="en-US" dirty="0">
                <a:latin typeface="Segoe UI" panose="020B0502040204020203" pitchFamily="34" charset="0"/>
                <a:cs typeface="Segoe UI" panose="020B0502040204020203" pitchFamily="34" charset="0"/>
              </a:rPr>
              <a:t>の</a:t>
            </a:r>
            <a:r>
              <a:rPr lang="en-US" dirty="0">
                <a:latin typeface="Segoe UI" panose="020B0502040204020203" pitchFamily="34" charset="0"/>
                <a:cs typeface="Segoe UI" panose="020B0502040204020203" pitchFamily="34" charset="0"/>
              </a:rPr>
              <a:t> CI/CD </a:t>
            </a:r>
            <a:r>
              <a:rPr lang="ja-JP" altLang="en-US" dirty="0">
                <a:latin typeface="Segoe UI" panose="020B0502040204020203" pitchFamily="34" charset="0"/>
                <a:cs typeface="Segoe UI" panose="020B0502040204020203" pitchFamily="34" charset="0"/>
              </a:rPr>
              <a:t>と連携できるように </a:t>
            </a:r>
            <a:r>
              <a:rPr lang="en-US" altLang="ja-JP" dirty="0">
                <a:latin typeface="Segoe UI" panose="020B0502040204020203" pitchFamily="34" charset="0"/>
                <a:cs typeface="Segoe UI" panose="020B0502040204020203" pitchFamily="34" charset="0"/>
              </a:rPr>
              <a:t>Azure DevOps </a:t>
            </a:r>
            <a:r>
              <a:rPr lang="ja-JP" altLang="en-US" dirty="0">
                <a:latin typeface="Segoe UI" panose="020B0502040204020203" pitchFamily="34" charset="0"/>
                <a:cs typeface="Segoe UI" panose="020B0502040204020203" pitchFamily="34" charset="0"/>
              </a:rPr>
              <a:t>連携</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356226B-6562-40FF-A81E-B79975215E34}"/>
              </a:ext>
            </a:extLst>
          </p:cNvPr>
          <p:cNvSpPr/>
          <p:nvPr/>
        </p:nvSpPr>
        <p:spPr>
          <a:xfrm>
            <a:off x="4460007" y="3193175"/>
            <a:ext cx="3129831"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リポジトリ</a:t>
            </a:r>
            <a:endParaRPr lang="en-US" sz="3200" dirty="0">
              <a:solidFill>
                <a:srgbClr val="0070C0"/>
              </a:solidFill>
              <a:latin typeface="Segoe UI" panose="020B0502040204020203" pitchFamily="34" charset="0"/>
              <a:cs typeface="Segoe UI" panose="020B0502040204020203" pitchFamily="34" charset="0"/>
            </a:endParaRPr>
          </a:p>
          <a:p>
            <a:pPr algn="ctr"/>
            <a:r>
              <a:rPr lang="ja-JP" altLang="en-US" dirty="0">
                <a:latin typeface="Segoe UI" panose="020B0502040204020203" pitchFamily="34" charset="0"/>
                <a:cs typeface="Segoe UI" panose="020B0502040204020203" pitchFamily="34" charset="0"/>
              </a:rPr>
              <a:t>一元管理の </a:t>
            </a:r>
            <a:r>
              <a:rPr lang="en-US" altLang="ja-JP" dirty="0">
                <a:latin typeface="Segoe UI" panose="020B0502040204020203" pitchFamily="34" charset="0"/>
                <a:cs typeface="Segoe UI" panose="020B0502040204020203" pitchFamily="34" charset="0"/>
              </a:rPr>
              <a:t>Repository </a:t>
            </a:r>
            <a:r>
              <a:rPr lang="ja-JP" altLang="en-US" dirty="0">
                <a:latin typeface="Segoe UI" panose="020B0502040204020203" pitchFamily="34" charset="0"/>
                <a:cs typeface="Segoe UI" panose="020B0502040204020203" pitchFamily="34" charset="0"/>
              </a:rPr>
              <a:t>として、</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バージョン管理</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3CAD021-B24C-4439-BADD-FEDBF984A2F9}"/>
              </a:ext>
            </a:extLst>
          </p:cNvPr>
          <p:cNvSpPr/>
          <p:nvPr/>
        </p:nvSpPr>
        <p:spPr>
          <a:xfrm>
            <a:off x="8253003" y="3193175"/>
            <a:ext cx="2968640" cy="1441420"/>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モニタリング</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Azure AppInsights </a:t>
            </a:r>
            <a:r>
              <a:rPr lang="ja-JP" altLang="en-US" dirty="0">
                <a:latin typeface="Segoe UI" panose="020B0502040204020203" pitchFamily="34" charset="0"/>
                <a:cs typeface="Segoe UI" panose="020B0502040204020203" pitchFamily="34" charset="0"/>
              </a:rPr>
              <a:t>を通じて、あらゆる場所での推論実行を補足・保存・可視化</a:t>
            </a:r>
            <a:endParaRPr lang="en-US"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7A19D51-D190-4B2B-84AC-70967AFCD24C}"/>
              </a:ext>
            </a:extLst>
          </p:cNvPr>
          <p:cNvGrpSpPr/>
          <p:nvPr/>
        </p:nvGrpSpPr>
        <p:grpSpPr>
          <a:xfrm>
            <a:off x="2151198" y="2066488"/>
            <a:ext cx="882679" cy="850008"/>
            <a:chOff x="8604015" y="4747099"/>
            <a:chExt cx="1221773" cy="1176550"/>
          </a:xfrm>
        </p:grpSpPr>
        <p:grpSp>
          <p:nvGrpSpPr>
            <p:cNvPr id="8" name="Group 7">
              <a:extLst>
                <a:ext uri="{FF2B5EF4-FFF2-40B4-BE49-F238E27FC236}">
                  <a16:creationId xmlns:a16="http://schemas.microsoft.com/office/drawing/2014/main" id="{8069FE1F-86E1-4BE4-BB23-0540A615E352}"/>
                </a:ext>
              </a:extLst>
            </p:cNvPr>
            <p:cNvGrpSpPr/>
            <p:nvPr/>
          </p:nvGrpSpPr>
          <p:grpSpPr>
            <a:xfrm>
              <a:off x="9214901" y="4915118"/>
              <a:ext cx="610887" cy="672077"/>
              <a:chOff x="6053699" y="2879832"/>
              <a:chExt cx="279256" cy="307228"/>
            </a:xfrm>
          </p:grpSpPr>
          <p:sp>
            <p:nvSpPr>
              <p:cNvPr id="19" name="Freeform: Shape 843">
                <a:extLst>
                  <a:ext uri="{FF2B5EF4-FFF2-40B4-BE49-F238E27FC236}">
                    <a16:creationId xmlns:a16="http://schemas.microsoft.com/office/drawing/2014/main" id="{6B2ECD72-2C11-400B-A632-E2C087FFB59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CB8E9A7A-F0B2-47E7-9918-F82FF1E0BAA4}"/>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5E4C8-C581-4EBF-8AC8-3F772B315810}"/>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0039C2-8074-471D-A29C-C4F9040D53B3}"/>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C83446F-E412-4A98-B1FB-58C01671D44B}"/>
                </a:ext>
              </a:extLst>
            </p:cNvPr>
            <p:cNvGrpSpPr/>
            <p:nvPr/>
          </p:nvGrpSpPr>
          <p:grpSpPr>
            <a:xfrm>
              <a:off x="8604015" y="5251572"/>
              <a:ext cx="610887" cy="672077"/>
              <a:chOff x="6053699" y="2879832"/>
              <a:chExt cx="279256" cy="307228"/>
            </a:xfrm>
          </p:grpSpPr>
          <p:sp>
            <p:nvSpPr>
              <p:cNvPr id="15" name="Freeform: Shape 843">
                <a:extLst>
                  <a:ext uri="{FF2B5EF4-FFF2-40B4-BE49-F238E27FC236}">
                    <a16:creationId xmlns:a16="http://schemas.microsoft.com/office/drawing/2014/main" id="{D2409F5A-9539-4117-B60D-805E4D7A26E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2AAC3EB3-D2F4-4288-921F-CA5EC4A3C2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5F1B8D-A0BF-4B3B-8256-16295021ECDB}"/>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A6983-4665-43F0-8A18-59037A599551}"/>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AC4869-7B23-46BB-84CF-D5AE3069098E}"/>
                </a:ext>
              </a:extLst>
            </p:cNvPr>
            <p:cNvGrpSpPr/>
            <p:nvPr/>
          </p:nvGrpSpPr>
          <p:grpSpPr>
            <a:xfrm>
              <a:off x="8909458" y="4747099"/>
              <a:ext cx="610887" cy="672077"/>
              <a:chOff x="6053699" y="2879832"/>
              <a:chExt cx="279256" cy="307228"/>
            </a:xfrm>
            <a:solidFill>
              <a:schemeClr val="bg1"/>
            </a:solidFill>
          </p:grpSpPr>
          <p:sp>
            <p:nvSpPr>
              <p:cNvPr id="11" name="Freeform: Shape 843">
                <a:extLst>
                  <a:ext uri="{FF2B5EF4-FFF2-40B4-BE49-F238E27FC236}">
                    <a16:creationId xmlns:a16="http://schemas.microsoft.com/office/drawing/2014/main" id="{8D092B62-A97A-400F-B485-D57B477D22F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E0917734-7C92-4D99-BF98-ACDBD167604D}"/>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4C669-0E0F-4E58-8ECF-6A020B20F4F8}"/>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C3C31-2690-4157-BC43-A3BE1E9E415A}"/>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EA0D5B5-61DF-4E9F-B5CF-48DF8EAB81C1}"/>
              </a:ext>
            </a:extLst>
          </p:cNvPr>
          <p:cNvGrpSpPr/>
          <p:nvPr/>
        </p:nvGrpSpPr>
        <p:grpSpPr>
          <a:xfrm>
            <a:off x="5633214" y="2072645"/>
            <a:ext cx="783417" cy="837694"/>
            <a:chOff x="8882196" y="3721867"/>
            <a:chExt cx="285941" cy="305752"/>
          </a:xfrm>
          <a:solidFill>
            <a:schemeClr val="bg1"/>
          </a:solidFill>
        </p:grpSpPr>
        <p:sp>
          <p:nvSpPr>
            <p:cNvPr id="24" name="Rectangle 23">
              <a:extLst>
                <a:ext uri="{FF2B5EF4-FFF2-40B4-BE49-F238E27FC236}">
                  <a16:creationId xmlns:a16="http://schemas.microsoft.com/office/drawing/2014/main" id="{1D5C765E-CA5C-459C-993C-2D8E497B215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3">
              <a:extLst>
                <a:ext uri="{FF2B5EF4-FFF2-40B4-BE49-F238E27FC236}">
                  <a16:creationId xmlns:a16="http://schemas.microsoft.com/office/drawing/2014/main" id="{DD8C0B17-2CAA-4DB7-8C68-9A66564F8927}"/>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4">
              <a:extLst>
                <a:ext uri="{FF2B5EF4-FFF2-40B4-BE49-F238E27FC236}">
                  <a16:creationId xmlns:a16="http://schemas.microsoft.com/office/drawing/2014/main" id="{EBE0A632-9098-4247-AC08-8AD9E502458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speedometer_2">
            <a:extLst>
              <a:ext uri="{FF2B5EF4-FFF2-40B4-BE49-F238E27FC236}">
                <a16:creationId xmlns:a16="http://schemas.microsoft.com/office/drawing/2014/main" id="{8F41E269-6965-4373-B532-8197D5340412}"/>
              </a:ext>
            </a:extLst>
          </p:cNvPr>
          <p:cNvSpPr>
            <a:spLocks noChangeAspect="1" noEditPoints="1"/>
          </p:cNvSpPr>
          <p:nvPr/>
        </p:nvSpPr>
        <p:spPr bwMode="auto">
          <a:xfrm>
            <a:off x="9310165" y="2064334"/>
            <a:ext cx="854317" cy="854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spTree>
    <p:extLst>
      <p:ext uri="{BB962C8B-B14F-4D97-AF65-F5344CB8AC3E}">
        <p14:creationId xmlns:p14="http://schemas.microsoft.com/office/powerpoint/2010/main" val="21312961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679CD2D-FD1A-4F18-8A89-0BB6954B1D4F}"/>
              </a:ext>
            </a:extLst>
          </p:cNvPr>
          <p:cNvSpPr>
            <a:spLocks noGrp="1"/>
          </p:cNvSpPr>
          <p:nvPr>
            <p:ph type="title"/>
          </p:nvPr>
        </p:nvSpPr>
        <p:spPr/>
        <p:txBody>
          <a:bodyPr/>
          <a:lstStyle/>
          <a:p>
            <a:r>
              <a:rPr lang="en-US" altLang="ja-JP" dirty="0"/>
              <a:t>Model </a:t>
            </a:r>
            <a:r>
              <a:rPr lang="ja-JP" altLang="en-US" dirty="0"/>
              <a:t>ライフサイクル管理</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sz="quarter" idx="10"/>
          </p:nvPr>
        </p:nvSpPr>
        <p:spPr/>
        <p:txBody>
          <a:bodyPr/>
          <a:lstStyle/>
          <a:p>
            <a:r>
              <a:rPr lang="en-US" dirty="0"/>
              <a:t>1: Model Registry </a:t>
            </a:r>
            <a:r>
              <a:rPr lang="ja-JP" altLang="en-US" dirty="0"/>
              <a:t>へ登録</a:t>
            </a:r>
            <a:endParaRPr lang="en-US" altLang="ja-JP" dirty="0"/>
          </a:p>
          <a:p>
            <a:r>
              <a:rPr lang="en-US" dirty="0"/>
              <a:t>2: Image Registry (Azure Container Registry) </a:t>
            </a:r>
            <a:r>
              <a:rPr lang="ja-JP" altLang="en-US" dirty="0"/>
              <a:t>へ登録</a:t>
            </a:r>
            <a:endParaRPr lang="en-US" altLang="ja-JP" dirty="0"/>
          </a:p>
          <a:p>
            <a:r>
              <a:rPr lang="en-US" dirty="0"/>
              <a:t>3: Image </a:t>
            </a:r>
            <a:r>
              <a:rPr lang="ja-JP" altLang="en-US" dirty="0"/>
              <a:t>を展開</a:t>
            </a:r>
            <a:endParaRPr lang="en-US" altLang="ja-JP" dirty="0"/>
          </a:p>
          <a:p>
            <a:r>
              <a:rPr lang="en-US" dirty="0"/>
              <a:t>4: Model </a:t>
            </a:r>
            <a:r>
              <a:rPr lang="ja-JP" altLang="en-US" dirty="0" err="1"/>
              <a:t>の監</a:t>
            </a:r>
            <a:r>
              <a:rPr lang="ja-JP" altLang="en-US" dirty="0"/>
              <a:t>視</a:t>
            </a:r>
            <a:endParaRPr lang="en-US" dirty="0"/>
          </a:p>
        </p:txBody>
      </p:sp>
      <p:sp>
        <p:nvSpPr>
          <p:cNvPr id="6" name="コンテンツ プレースホルダー 5">
            <a:extLst>
              <a:ext uri="{FF2B5EF4-FFF2-40B4-BE49-F238E27FC236}">
                <a16:creationId xmlns:a16="http://schemas.microsoft.com/office/drawing/2014/main" id="{A4F42883-6B2F-4E09-835F-9FAE1CF89704}"/>
              </a:ext>
            </a:extLst>
          </p:cNvPr>
          <p:cNvSpPr>
            <a:spLocks noGrp="1"/>
          </p:cNvSpPr>
          <p:nvPr>
            <p:ph sz="quarter" idx="11"/>
          </p:nvPr>
        </p:nvSpPr>
        <p:spPr/>
        <p:txBody>
          <a:bodyPr/>
          <a:lstStyle/>
          <a:p>
            <a:endParaRPr kumimoji="1" lang="ja-JP" altLang="en-US"/>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6009963" y="1879673"/>
            <a:ext cx="5995252" cy="4149580"/>
          </a:xfrm>
          <a:prstGeom prst="rect">
            <a:avLst/>
          </a:prstGeom>
          <a:ln>
            <a:solidFill>
              <a:schemeClr val="bg2">
                <a:lumMod val="90000"/>
              </a:schemeClr>
            </a:solidFill>
          </a:ln>
        </p:spPr>
      </p:pic>
    </p:spTree>
    <p:extLst>
      <p:ext uri="{BB962C8B-B14F-4D97-AF65-F5344CB8AC3E}">
        <p14:creationId xmlns:p14="http://schemas.microsoft.com/office/powerpoint/2010/main" val="35449352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dirty="0">
                <a:solidFill>
                  <a:schemeClr val="tx2"/>
                </a:solidFill>
                <a:latin typeface="Segoe UI Semibold" panose="020B0702040204020203" pitchFamily="34" charset="0"/>
                <a:cs typeface="Segoe UI Semibold" panose="020B0702040204020203" pitchFamily="34" charset="0"/>
              </a:rPr>
              <a:t>2</a:t>
            </a:r>
            <a:r>
              <a:rPr lang="ja-JP" altLang="en-US" sz="1800" dirty="0" err="1">
                <a:solidFill>
                  <a:schemeClr val="tx2"/>
                </a:solidFill>
                <a:latin typeface="Segoe UI Semibold" panose="020B0702040204020203" pitchFamily="34" charset="0"/>
                <a:cs typeface="Segoe UI Semibold" panose="020B0702040204020203" pitchFamily="34" charset="0"/>
              </a:rPr>
              <a:t>つの</a:t>
            </a:r>
            <a:r>
              <a:rPr lang="ja-JP" altLang="en-US" sz="1800" dirty="0">
                <a:solidFill>
                  <a:schemeClr val="tx2"/>
                </a:solidFill>
                <a:latin typeface="Segoe UI Semibold" panose="020B0702040204020203" pitchFamily="34" charset="0"/>
                <a:cs typeface="Segoe UI Semibold" panose="020B0702040204020203" pitchFamily="34" charset="0"/>
              </a:rPr>
              <a:t>選択肢</a:t>
            </a:r>
            <a:endParaRPr lang="en-US" sz="1800" dirty="0">
              <a:solidFill>
                <a:schemeClr val="tx2"/>
              </a:solidFill>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376035"/>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Web service</a:t>
            </a: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Azure Container Instance, Container Instances, Azure Kubernetes Service, or field-programmable gate arrays (FPGA). </a:t>
            </a:r>
          </a:p>
          <a:p>
            <a:pPr marL="285750" indent="-285750">
              <a:lnSpc>
                <a:spcPct val="90000"/>
              </a:lnSpc>
              <a:spcAft>
                <a:spcPts val="988"/>
              </a:spcAft>
              <a:buFont typeface="Wingdings" panose="05000000000000000000" pitchFamily="2" charset="2"/>
              <a:buChar char="Ø"/>
            </a:pPr>
            <a:r>
              <a:rPr lang="en-US" altLang="ja-JP" dirty="0">
                <a:gradFill>
                  <a:gsLst>
                    <a:gs pos="2917">
                      <a:prstClr val="black"/>
                    </a:gs>
                    <a:gs pos="30000">
                      <a:prstClr val="black"/>
                    </a:gs>
                  </a:gsLst>
                  <a:lin ang="5400000" scaled="0"/>
                </a:gradFill>
                <a:latin typeface="Segoe UI"/>
              </a:rPr>
              <a:t>HTTP </a:t>
            </a:r>
            <a:r>
              <a:rPr lang="ja-JP" altLang="en-US" dirty="0" err="1">
                <a:gradFill>
                  <a:gsLst>
                    <a:gs pos="2917">
                      <a:prstClr val="black"/>
                    </a:gs>
                    <a:gs pos="30000">
                      <a:prstClr val="black"/>
                    </a:gs>
                  </a:gsLst>
                  <a:lin ang="5400000" scaled="0"/>
                </a:gradFill>
                <a:latin typeface="Segoe UI"/>
              </a:rPr>
              <a:t>での</a:t>
            </a:r>
            <a:r>
              <a:rPr lang="ja-JP" altLang="en-US" dirty="0">
                <a:gradFill>
                  <a:gsLst>
                    <a:gs pos="2917">
                      <a:prstClr val="black"/>
                    </a:gs>
                    <a:gs pos="30000">
                      <a:prstClr val="black"/>
                    </a:gs>
                  </a:gsLst>
                  <a:lin ang="5400000" scaled="0"/>
                </a:gradFill>
                <a:latin typeface="Segoe UI"/>
              </a:rPr>
              <a:t>推論処理のリクエスト受付と返答</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dirty="0">
                <a:gradFill>
                  <a:gsLst>
                    <a:gs pos="2917">
                      <a:prstClr val="black"/>
                    </a:gs>
                    <a:gs pos="30000">
                      <a:prstClr val="black"/>
                    </a:gs>
                  </a:gsLst>
                  <a:lin ang="5400000" scaled="0"/>
                </a:gradFill>
                <a:latin typeface="Segoe UI"/>
              </a:rPr>
              <a:t>Auto Scale</a:t>
            </a:r>
            <a:endParaRPr lang="en-US" sz="1836" dirty="0">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1499898"/>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IoT Module </a:t>
            </a: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Docker Container </a:t>
            </a:r>
            <a:r>
              <a:rPr lang="ja-JP" altLang="en-US" sz="1800" dirty="0">
                <a:gradFill>
                  <a:gsLst>
                    <a:gs pos="2917">
                      <a:prstClr val="black"/>
                    </a:gs>
                    <a:gs pos="30000">
                      <a:prstClr val="black"/>
                    </a:gs>
                  </a:gsLst>
                  <a:lin ang="5400000" scaled="0"/>
                </a:gradFill>
                <a:latin typeface="Segoe UI"/>
              </a:rPr>
              <a:t>ベース</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dirty="0">
                <a:gradFill>
                  <a:gsLst>
                    <a:gs pos="2917">
                      <a:prstClr val="black"/>
                    </a:gs>
                    <a:gs pos="30000">
                      <a:prstClr val="black"/>
                    </a:gs>
                  </a:gsLst>
                  <a:lin ang="5400000" scaled="0"/>
                </a:gradFill>
                <a:latin typeface="Segoe UI"/>
              </a:rPr>
              <a:t>Azure IoT Edge </a:t>
            </a:r>
            <a:r>
              <a:rPr lang="ja-JP" altLang="en-US" dirty="0">
                <a:gradFill>
                  <a:gsLst>
                    <a:gs pos="2917">
                      <a:prstClr val="black"/>
                    </a:gs>
                    <a:gs pos="30000">
                      <a:prstClr val="black"/>
                    </a:gs>
                  </a:gsLst>
                  <a:lin ang="5400000" scaled="0"/>
                </a:gradFill>
                <a:latin typeface="Segoe UI"/>
              </a:rPr>
              <a:t>連携</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タイトル 12">
            <a:extLst>
              <a:ext uri="{FF2B5EF4-FFF2-40B4-BE49-F238E27FC236}">
                <a16:creationId xmlns:a16="http://schemas.microsoft.com/office/drawing/2014/main" id="{16DFE08F-1FC5-4787-8413-0B95959D9924}"/>
              </a:ext>
            </a:extLst>
          </p:cNvPr>
          <p:cNvSpPr>
            <a:spLocks noGrp="1"/>
          </p:cNvSpPr>
          <p:nvPr>
            <p:ph type="title"/>
          </p:nvPr>
        </p:nvSpPr>
        <p:spPr/>
        <p:txBody>
          <a:bodyPr/>
          <a:lstStyle/>
          <a:p>
            <a:r>
              <a:rPr lang="en-US" altLang="ja-JP" dirty="0"/>
              <a:t>Model </a:t>
            </a:r>
            <a:r>
              <a:rPr lang="ja-JP" altLang="en-US" dirty="0"/>
              <a:t>の展開</a:t>
            </a:r>
          </a:p>
        </p:txBody>
      </p:sp>
    </p:spTree>
    <p:extLst>
      <p:ext uri="{BB962C8B-B14F-4D97-AF65-F5344CB8AC3E}">
        <p14:creationId xmlns:p14="http://schemas.microsoft.com/office/powerpoint/2010/main" val="13127872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
        <p:nvSpPr>
          <p:cNvPr id="4" name="タイトル 3">
            <a:extLst>
              <a:ext uri="{FF2B5EF4-FFF2-40B4-BE49-F238E27FC236}">
                <a16:creationId xmlns:a16="http://schemas.microsoft.com/office/drawing/2014/main" id="{9015B1CD-72E8-41A4-A75C-ED27A8455A41}"/>
              </a:ext>
            </a:extLst>
          </p:cNvPr>
          <p:cNvSpPr>
            <a:spLocks noGrp="1"/>
          </p:cNvSpPr>
          <p:nvPr>
            <p:ph type="title"/>
          </p:nvPr>
        </p:nvSpPr>
        <p:spPr/>
        <p:txBody>
          <a:bodyPr/>
          <a:lstStyle/>
          <a:p>
            <a:r>
              <a:rPr lang="en-US" altLang="ja-JP" dirty="0"/>
              <a:t>Model </a:t>
            </a:r>
            <a:r>
              <a:rPr lang="ja-JP" altLang="en-US" dirty="0"/>
              <a:t>展開</a:t>
            </a:r>
          </a:p>
        </p:txBody>
      </p:sp>
    </p:spTree>
    <p:extLst>
      <p:ext uri="{BB962C8B-B14F-4D97-AF65-F5344CB8AC3E}">
        <p14:creationId xmlns:p14="http://schemas.microsoft.com/office/powerpoint/2010/main" val="18342211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93209-43E7-41E9-A2D3-602EEEF811CB}"/>
              </a:ext>
            </a:extLst>
          </p:cNvPr>
          <p:cNvSpPr>
            <a:spLocks noGrp="1"/>
          </p:cNvSpPr>
          <p:nvPr>
            <p:ph type="title"/>
          </p:nvPr>
        </p:nvSpPr>
        <p:spPr/>
        <p:txBody>
          <a:bodyPr/>
          <a:lstStyle/>
          <a:p>
            <a:r>
              <a:rPr kumimoji="1" lang="en-US" altLang="ja-JP" dirty="0"/>
              <a:t>Python SDK</a:t>
            </a:r>
            <a:endParaRPr kumimoji="1" lang="ja-JP" altLang="en-US" dirty="0"/>
          </a:p>
        </p:txBody>
      </p:sp>
    </p:spTree>
    <p:extLst>
      <p:ext uri="{BB962C8B-B14F-4D97-AF65-F5344CB8AC3E}">
        <p14:creationId xmlns:p14="http://schemas.microsoft.com/office/powerpoint/2010/main" val="3216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B33AC-C47A-47A9-9091-D0FEC87ED450}"/>
              </a:ext>
            </a:extLst>
          </p:cNvPr>
          <p:cNvSpPr>
            <a:spLocks noGrp="1"/>
          </p:cNvSpPr>
          <p:nvPr>
            <p:ph sz="quarter" idx="10"/>
          </p:nvPr>
        </p:nvSpPr>
        <p:spPr/>
        <p:txBody>
          <a:bodyPr>
            <a:normAutofit/>
          </a:bodyPr>
          <a:lstStyle/>
          <a:p>
            <a:r>
              <a:rPr lang="en-US" dirty="0" err="1"/>
              <a:t>Scikit</a:t>
            </a:r>
            <a:r>
              <a:rPr lang="en-US" dirty="0"/>
              <a:t>-learn </a:t>
            </a:r>
            <a:r>
              <a:rPr lang="ja-JP" altLang="en-US" dirty="0"/>
              <a:t>での </a:t>
            </a:r>
            <a:r>
              <a:rPr lang="en-US" altLang="ja-JP" dirty="0"/>
              <a:t>MNIST </a:t>
            </a:r>
            <a:r>
              <a:rPr lang="ja-JP" altLang="en-US" dirty="0"/>
              <a:t>データセットを </a:t>
            </a:r>
            <a:r>
              <a:rPr lang="en-US" altLang="ja-JP" dirty="0"/>
              <a:t>Logistic Regression </a:t>
            </a:r>
            <a:r>
              <a:rPr lang="ja-JP" altLang="en-US" dirty="0"/>
              <a:t>で処理</a:t>
            </a:r>
            <a:endParaRPr lang="en-US" altLang="ja-JP" dirty="0"/>
          </a:p>
          <a:p>
            <a:pPr lvl="1"/>
            <a:r>
              <a:rPr lang="en-US" dirty="0"/>
              <a:t>MNIST</a:t>
            </a:r>
          </a:p>
          <a:p>
            <a:pPr lvl="2"/>
            <a:r>
              <a:rPr lang="ja-JP" altLang="en-US" dirty="0"/>
              <a:t>手書きの数字 </a:t>
            </a:r>
            <a:r>
              <a:rPr lang="en-US" altLang="ja-JP" dirty="0"/>
              <a:t>– 0 </a:t>
            </a:r>
            <a:r>
              <a:rPr lang="ja-JP" altLang="en-US" dirty="0"/>
              <a:t>から </a:t>
            </a:r>
            <a:r>
              <a:rPr lang="en-US" altLang="ja-JP" dirty="0"/>
              <a:t>9</a:t>
            </a:r>
            <a:endParaRPr lang="en-US" dirty="0"/>
          </a:p>
          <a:p>
            <a:pPr lvl="2"/>
            <a:r>
              <a:rPr lang="en-US" dirty="0"/>
              <a:t>70,000 </a:t>
            </a:r>
            <a:r>
              <a:rPr lang="ja-JP" altLang="en-US" dirty="0"/>
              <a:t>データ</a:t>
            </a:r>
            <a:endParaRPr lang="en-US" altLang="ja-JP" dirty="0"/>
          </a:p>
          <a:p>
            <a:pPr lvl="2"/>
            <a:r>
              <a:rPr lang="en-US" dirty="0"/>
              <a:t>28x28 pixels</a:t>
            </a:r>
          </a:p>
          <a:p>
            <a:pPr lvl="1"/>
            <a:r>
              <a:rPr lang="ja-JP" altLang="en-US" dirty="0"/>
              <a:t>数字の分類</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918" y="4238613"/>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022" y="2371514"/>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24ADF4A1-0D76-4835-A805-1BE1C2E70C28}"/>
              </a:ext>
            </a:extLst>
          </p:cNvPr>
          <p:cNvSpPr>
            <a:spLocks noGrp="1"/>
          </p:cNvSpPr>
          <p:nvPr>
            <p:ph type="title"/>
          </p:nvPr>
        </p:nvSpPr>
        <p:spPr/>
        <p:txBody>
          <a:bodyPr/>
          <a:lstStyle/>
          <a:p>
            <a:r>
              <a:rPr lang="ja-JP" altLang="en-US" dirty="0"/>
              <a:t>前提</a:t>
            </a:r>
          </a:p>
        </p:txBody>
      </p:sp>
    </p:spTree>
    <p:extLst>
      <p:ext uri="{BB962C8B-B14F-4D97-AF65-F5344CB8AC3E}">
        <p14:creationId xmlns:p14="http://schemas.microsoft.com/office/powerpoint/2010/main" val="25663074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39273" y="1090201"/>
            <a:ext cx="10708165"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539273" y="4207447"/>
            <a:ext cx="1101852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539273" y="4706045"/>
            <a:ext cx="10708165" cy="1077218"/>
          </a:xfrm>
          <a:prstGeom prst="rect">
            <a:avLst/>
          </a:prstGeom>
          <a:solidFill>
            <a:schemeClr val="bg1">
              <a:lumMod val="95000"/>
            </a:schemeClr>
          </a:solidFill>
        </p:spPr>
        <p:txBody>
          <a:bodyPr wrap="square">
            <a:spAutoFit/>
          </a:bodyPr>
          <a:lstStyle/>
          <a:p>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 = ‘</a:t>
            </a:r>
            <a:r>
              <a:rPr lang="en-US" sz="1600" dirty="0">
                <a:solidFill>
                  <a:srgbClr val="C00000"/>
                </a:solidFill>
                <a:latin typeface="Consolas" panose="020B0609020204030204" pitchFamily="49" charset="0"/>
                <a:cs typeface="Calibri Light" panose="020F0302020204030204" pitchFamily="34" charset="0"/>
              </a:rPr>
              <a:t>my-experiment-1</a:t>
            </a:r>
            <a:r>
              <a:rPr lang="en-US" sz="1600" dirty="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a:t>
            </a:r>
            <a:r>
              <a:rPr lang="en-US" sz="1600" dirty="0">
                <a:solidFill>
                  <a:schemeClr val="accent1"/>
                </a:solidFill>
                <a:latin typeface="Consolas" panose="020B0609020204030204" pitchFamily="49" charset="0"/>
                <a:cs typeface="Calibri Light" panose="020F0302020204030204" pitchFamily="34" charset="0"/>
              </a:rPr>
              <a:t>import</a:t>
            </a:r>
            <a:r>
              <a:rPr lang="en-US" sz="1600" dirty="0">
                <a:latin typeface="Consolas" panose="020B0609020204030204" pitchFamily="49" charset="0"/>
                <a:cs typeface="Calibri Light" panose="020F0302020204030204" pitchFamily="34" charset="0"/>
              </a:rPr>
              <a:t> Experiment</a:t>
            </a:r>
          </a:p>
          <a:p>
            <a:r>
              <a:rPr lang="en-US" sz="1600" dirty="0">
                <a:latin typeface="Consolas" panose="020B0609020204030204" pitchFamily="49" charset="0"/>
                <a:cs typeface="Calibri Light" panose="020F0302020204030204" pitchFamily="34" charset="0"/>
              </a:rPr>
              <a:t>exp = Experiment(workspace=</a:t>
            </a:r>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name=</a:t>
            </a:r>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a:ln>
              <a:solidFill>
                <a:srgbClr val="0070C0"/>
              </a:solidFill>
            </a:ln>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316148" y="2635419"/>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533372" y="2644511"/>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44511"/>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42699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40115"/>
            <a:ext cx="9407891" cy="498598"/>
          </a:xfrm>
        </p:spPr>
        <p:txBody>
          <a:bodyPr vert="horz" wrap="square" lIns="0" tIns="0" rIns="0" bIns="0" rtlCol="0" anchor="t">
            <a:spAutoFit/>
          </a:bodyPr>
          <a:lstStyle/>
          <a:p>
            <a:r>
              <a:rPr lang="en-US" sz="3600" dirty="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263"/>
            <a:ext cx="1066929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a:cxnSpLocks/>
            <a:endCxn id="7" idx="1"/>
          </p:cNvCxnSpPr>
          <p:nvPr/>
        </p:nvCxnSpPr>
        <p:spPr>
          <a:xfrm>
            <a:off x="8069188" y="1844825"/>
            <a:ext cx="1555204" cy="23410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9624392" y="1524931"/>
            <a:ext cx="2196431" cy="1107996"/>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ja-JP" altLang="en-US" sz="1800" dirty="0"/>
              <a:t>「</a:t>
            </a:r>
            <a:r>
              <a:rPr lang="en-US" altLang="ja-JP" sz="1800" dirty="0"/>
              <a:t>0</a:t>
            </a:r>
            <a:r>
              <a:rPr lang="ja-JP" altLang="en-US" sz="1800" dirty="0"/>
              <a:t>」 がデフォルト値。</a:t>
            </a:r>
            <a:br>
              <a:rPr lang="en-US" altLang="ja-JP" sz="1800" dirty="0"/>
            </a:br>
            <a:r>
              <a:rPr lang="ja-JP" altLang="en-US" sz="1800" dirty="0"/>
              <a:t>ジョブが終わったら、</a:t>
            </a:r>
            <a:br>
              <a:rPr lang="en-US" altLang="ja-JP" sz="1800" dirty="0"/>
            </a:br>
            <a:r>
              <a:rPr lang="ja-JP" altLang="en-US" sz="1800" dirty="0"/>
              <a:t>全ての </a:t>
            </a:r>
            <a:r>
              <a:rPr lang="en-US" altLang="ja-JP" sz="1800" dirty="0"/>
              <a:t>Compute </a:t>
            </a:r>
            <a:r>
              <a:rPr lang="ja-JP" altLang="en-US" sz="1800" dirty="0"/>
              <a:t>は</a:t>
            </a:r>
            <a:br>
              <a:rPr lang="en-US" altLang="ja-JP" sz="1800" dirty="0"/>
            </a:br>
            <a:r>
              <a:rPr lang="ja-JP" altLang="en-US" sz="1800" dirty="0"/>
              <a:t>削除される</a:t>
            </a:r>
            <a:endParaRPr lang="en-US" sz="1800" dirty="0"/>
          </a:p>
        </p:txBody>
      </p:sp>
    </p:spTree>
    <p:extLst>
      <p:ext uri="{BB962C8B-B14F-4D97-AF65-F5344CB8AC3E}">
        <p14:creationId xmlns:p14="http://schemas.microsoft.com/office/powerpoint/2010/main" val="25651610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39" y="1648433"/>
            <a:ext cx="11233553" cy="1815882"/>
          </a:xfrm>
          <a:prstGeom prst="rect">
            <a:avLst/>
          </a:prstGeom>
          <a:solidFill>
            <a:schemeClr val="bg1">
              <a:lumMod val="95000"/>
            </a:schemeClr>
          </a:solidFill>
        </p:spPr>
        <p:txBody>
          <a:bodyPr wrap="square">
            <a:spAutoFit/>
          </a:bodyPr>
          <a:lstStyle/>
          <a:p>
            <a:r>
              <a:rPr lang="en-US" sz="1600" dirty="0">
                <a:solidFill>
                  <a:srgbClr val="008000"/>
                </a:solidFill>
                <a:latin typeface="Consolas" panose="020B0609020204030204" pitchFamily="49" charset="0"/>
              </a:rPr>
              <a:t># note that while loading, we are shrinking the intensity values (X) from 0-255 to 0-1 so that the model converge faster.</a:t>
            </a:r>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endParaRPr lang="en-US" sz="1600" dirty="0"/>
          </a:p>
        </p:txBody>
      </p:sp>
      <p:sp>
        <p:nvSpPr>
          <p:cNvPr id="5" name="Rectangle 4">
            <a:extLst>
              <a:ext uri="{FF2B5EF4-FFF2-40B4-BE49-F238E27FC236}">
                <a16:creationId xmlns:a16="http://schemas.microsoft.com/office/drawing/2014/main" id="{49722AFF-94A3-49F2-84FF-AA5BD03272AF}"/>
              </a:ext>
            </a:extLst>
          </p:cNvPr>
          <p:cNvSpPr/>
          <p:nvPr/>
        </p:nvSpPr>
        <p:spPr>
          <a:xfrm>
            <a:off x="586739" y="1212404"/>
            <a:ext cx="11419406" cy="369332"/>
          </a:xfrm>
          <a:prstGeom prst="rect">
            <a:avLst/>
          </a:prstGeom>
        </p:spPr>
        <p:txBody>
          <a:bodyPr wrap="square">
            <a:spAutoFit/>
          </a:bodyPr>
          <a:lstStyle/>
          <a:p>
            <a:r>
              <a:rPr lang="ja-JP" altLang="en-US" dirty="0"/>
              <a:t>圧縮されたデータを </a:t>
            </a:r>
            <a:r>
              <a:rPr lang="en-US" altLang="ja-JP" dirty="0" err="1"/>
              <a:t>numpy</a:t>
            </a:r>
            <a:r>
              <a:rPr lang="en-US" altLang="ja-JP" dirty="0"/>
              <a:t> </a:t>
            </a:r>
            <a:r>
              <a:rPr lang="ja-JP" altLang="en-US" dirty="0"/>
              <a:t>へロード。</a:t>
            </a:r>
            <a:r>
              <a:rPr lang="en-US" dirty="0"/>
              <a:t> ‘</a:t>
            </a:r>
            <a:r>
              <a:rPr lang="en-US" i="1" dirty="0" err="1">
                <a:highlight>
                  <a:srgbClr val="D2D2D2"/>
                </a:highlight>
              </a:rPr>
              <a:t>load_data</a:t>
            </a:r>
            <a:r>
              <a:rPr lang="en-US" dirty="0"/>
              <a:t>’ </a:t>
            </a:r>
            <a:r>
              <a:rPr lang="ja-JP" altLang="en-US" dirty="0"/>
              <a:t>はカスタム関数。</a:t>
            </a:r>
            <a:endParaRPr lang="en-US" dirty="0"/>
          </a:p>
        </p:txBody>
      </p:sp>
      <p:sp>
        <p:nvSpPr>
          <p:cNvPr id="7" name="Rectangle 6">
            <a:extLst>
              <a:ext uri="{FF2B5EF4-FFF2-40B4-BE49-F238E27FC236}">
                <a16:creationId xmlns:a16="http://schemas.microsoft.com/office/drawing/2014/main" id="{D7159CAF-742A-4EC2-A59B-C2E2D048A366}"/>
              </a:ext>
            </a:extLst>
          </p:cNvPr>
          <p:cNvSpPr/>
          <p:nvPr/>
        </p:nvSpPr>
        <p:spPr>
          <a:xfrm>
            <a:off x="586739" y="3688329"/>
            <a:ext cx="11233553" cy="369332"/>
          </a:xfrm>
          <a:prstGeom prst="rect">
            <a:avLst/>
          </a:prstGeom>
        </p:spPr>
        <p:txBody>
          <a:bodyPr wrap="square">
            <a:spAutoFit/>
          </a:bodyPr>
          <a:lstStyle/>
          <a:p>
            <a:r>
              <a:rPr lang="en-US" dirty="0">
                <a:solidFill>
                  <a:srgbClr val="000000"/>
                </a:solidFill>
                <a:latin typeface="Segoe UI" panose="020B0502040204020203" pitchFamily="34" charset="0"/>
              </a:rPr>
              <a:t>Data Store </a:t>
            </a:r>
            <a:r>
              <a:rPr lang="ja-JP" altLang="en-US" dirty="0">
                <a:solidFill>
                  <a:srgbClr val="000000"/>
                </a:solidFill>
                <a:latin typeface="Segoe UI" panose="020B0502040204020203" pitchFamily="34" charset="0"/>
              </a:rPr>
              <a:t>設定。これで、どこからでも </a:t>
            </a:r>
            <a:r>
              <a:rPr lang="en-US" altLang="ja-JP" dirty="0">
                <a:solidFill>
                  <a:srgbClr val="000000"/>
                </a:solidFill>
                <a:latin typeface="Segoe UI" panose="020B0502040204020203" pitchFamily="34" charset="0"/>
              </a:rPr>
              <a:t>Azure Storage </a:t>
            </a:r>
            <a:r>
              <a:rPr lang="ja-JP" altLang="en-US" dirty="0">
                <a:solidFill>
                  <a:srgbClr val="000000"/>
                </a:solidFill>
                <a:latin typeface="Segoe UI" panose="020B0502040204020203" pitchFamily="34" charset="0"/>
              </a:rPr>
              <a:t>上への読み書きが可能に。</a:t>
            </a:r>
            <a:endParaRPr lang="en-US" dirty="0"/>
          </a:p>
        </p:txBody>
      </p:sp>
      <p:sp>
        <p:nvSpPr>
          <p:cNvPr id="8" name="Rectangle 7">
            <a:extLst>
              <a:ext uri="{FF2B5EF4-FFF2-40B4-BE49-F238E27FC236}">
                <a16:creationId xmlns:a16="http://schemas.microsoft.com/office/drawing/2014/main" id="{79F9ABDF-E0AF-4D7B-9637-FE25D877EEFE}"/>
              </a:ext>
            </a:extLst>
          </p:cNvPr>
          <p:cNvSpPr/>
          <p:nvPr/>
        </p:nvSpPr>
        <p:spPr>
          <a:xfrm>
            <a:off x="586739" y="4185302"/>
            <a:ext cx="11233553" cy="1077218"/>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ds = </a:t>
            </a:r>
            <a:r>
              <a:rPr lang="en-US" sz="1600" dirty="0" err="1">
                <a:solidFill>
                  <a:srgbClr val="000000"/>
                </a:solidFill>
                <a:latin typeface="Consolas" panose="020B0609020204030204" pitchFamily="49" charset="0"/>
              </a:rPr>
              <a:t>ws.get_default_datastore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ds.datastore_type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ds.account_name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ds.container_name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ds.upload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src_dir</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target_path</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overwrite=</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show_progress</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B9BA2B77-C7D1-4B2D-96B2-3BE611B07458}"/>
              </a:ext>
            </a:extLst>
          </p:cNvPr>
          <p:cNvSpPr/>
          <p:nvPr/>
        </p:nvSpPr>
        <p:spPr>
          <a:xfrm>
            <a:off x="586739" y="5419805"/>
            <a:ext cx="2489784" cy="369332"/>
          </a:xfrm>
          <a:prstGeom prst="rect">
            <a:avLst/>
          </a:prstGeom>
        </p:spPr>
        <p:txBody>
          <a:bodyPr wrap="none">
            <a:spAutoFit/>
          </a:bodyPr>
          <a:lstStyle/>
          <a:p>
            <a:r>
              <a:rPr lang="ja-JP" altLang="en-US" dirty="0"/>
              <a:t>これで学習の準備が完了</a:t>
            </a:r>
            <a:endParaRPr lang="en-US" dirty="0"/>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527902"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527902" y="3837938"/>
            <a:ext cx="8520025" cy="369332"/>
          </a:xfrm>
          <a:prstGeom prst="rect">
            <a:avLst/>
          </a:prstGeom>
        </p:spPr>
        <p:txBody>
          <a:bodyPr wrap="square">
            <a:spAutoFit/>
          </a:bodyPr>
          <a:lstStyle/>
          <a:p>
            <a:r>
              <a:rPr lang="en-US" sz="1800" dirty="0">
                <a:solidFill>
                  <a:srgbClr val="000000"/>
                </a:solidFill>
                <a:latin typeface="Segoe UI Semilight" panose="020B0402040204020203" pitchFamily="34" charset="0"/>
                <a:cs typeface="Segoe UI Semilight" panose="020B0402040204020203" pitchFamily="34" charset="0"/>
              </a:rPr>
              <a:t>Model </a:t>
            </a:r>
            <a:r>
              <a:rPr lang="ja-JP" altLang="en-US" sz="1800" dirty="0">
                <a:solidFill>
                  <a:srgbClr val="000000"/>
                </a:solidFill>
                <a:latin typeface="Segoe UI Semilight" panose="020B0402040204020203" pitchFamily="34" charset="0"/>
                <a:cs typeface="Segoe UI Semilight" panose="020B0402040204020203" pitchFamily="34" charset="0"/>
              </a:rPr>
              <a:t>の </a:t>
            </a:r>
            <a:r>
              <a:rPr lang="en-US" altLang="ja-JP" sz="1800" dirty="0">
                <a:solidFill>
                  <a:srgbClr val="000000"/>
                </a:solidFill>
                <a:latin typeface="Segoe UI Semilight" panose="020B0402040204020203" pitchFamily="34" charset="0"/>
                <a:cs typeface="Segoe UI Semilight" panose="020B0402040204020203" pitchFamily="34" charset="0"/>
              </a:rPr>
              <a:t>Accuracy </a:t>
            </a:r>
            <a:r>
              <a:rPr lang="ja-JP" altLang="en-US" sz="1800" dirty="0">
                <a:solidFill>
                  <a:srgbClr val="000000"/>
                </a:solidFill>
                <a:latin typeface="Segoe UI Semilight" panose="020B0402040204020203" pitchFamily="34" charset="0"/>
                <a:cs typeface="Segoe UI Semilight" panose="020B0402040204020203" pitchFamily="34" charset="0"/>
              </a:rPr>
              <a:t>の結果が表示される</a:t>
            </a:r>
            <a:r>
              <a:rPr lang="en-US" sz="1800" dirty="0">
                <a:solidFill>
                  <a:srgbClr val="000000"/>
                </a:solidFill>
                <a:latin typeface="Segoe UI Semilight" panose="020B0402040204020203" pitchFamily="34" charset="0"/>
                <a:cs typeface="Segoe UI Semilight" panose="020B0402040204020203" pitchFamily="34" charset="0"/>
              </a:rPr>
              <a:t> [0.915 </a:t>
            </a:r>
            <a:r>
              <a:rPr lang="ja-JP" altLang="en-US" sz="1800" dirty="0">
                <a:solidFill>
                  <a:srgbClr val="000000"/>
                </a:solidFill>
                <a:latin typeface="Segoe UI Semilight" panose="020B0402040204020203" pitchFamily="34" charset="0"/>
                <a:cs typeface="Segoe UI Semilight" panose="020B0402040204020203" pitchFamily="34" charset="0"/>
              </a:rPr>
              <a:t>位</a:t>
            </a:r>
            <a:r>
              <a:rPr lang="en-US" sz="1800" dirty="0">
                <a:solidFill>
                  <a:srgbClr val="000000"/>
                </a:solidFill>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8448418" cy="369332"/>
          </a:xfrm>
          <a:prstGeom prst="rect">
            <a:avLst/>
          </a:prstGeom>
        </p:spPr>
        <p:txBody>
          <a:bodyPr wrap="square">
            <a:spAutoFit/>
          </a:bodyPr>
          <a:lstStyle/>
          <a:p>
            <a:r>
              <a:rPr lang="en-US" sz="1800" dirty="0" err="1">
                <a:solidFill>
                  <a:srgbClr val="000000"/>
                </a:solidFill>
                <a:latin typeface="Segoe UI Semilight" panose="020B0402040204020203" pitchFamily="34" charset="0"/>
                <a:cs typeface="Segoe UI Semilight" panose="020B0402040204020203" pitchFamily="34" charset="0"/>
              </a:rPr>
              <a:t>Scikit</a:t>
            </a:r>
            <a:r>
              <a:rPr lang="en-US" sz="1800" dirty="0">
                <a:solidFill>
                  <a:srgbClr val="000000"/>
                </a:solidFill>
                <a:latin typeface="Segoe UI Semilight" panose="020B0402040204020203" pitchFamily="34" charset="0"/>
                <a:cs typeface="Segoe UI Semilight" panose="020B0402040204020203" pitchFamily="34" charset="0"/>
              </a:rPr>
              <a:t>-learn </a:t>
            </a:r>
            <a:r>
              <a:rPr lang="ja-JP" altLang="en-US" sz="1800" dirty="0">
                <a:solidFill>
                  <a:srgbClr val="000000"/>
                </a:solidFill>
                <a:latin typeface="Segoe UI Semilight" panose="020B0402040204020203" pitchFamily="34" charset="0"/>
                <a:cs typeface="Segoe UI Semilight" panose="020B0402040204020203" pitchFamily="34" charset="0"/>
              </a:rPr>
              <a:t>の</a:t>
            </a:r>
            <a:r>
              <a:rPr lang="en-US" sz="1800" dirty="0">
                <a:solidFill>
                  <a:srgbClr val="000000"/>
                </a:solidFill>
                <a:latin typeface="Segoe UI Semilight" panose="020B0402040204020203" pitchFamily="34" charset="0"/>
                <a:cs typeface="Segoe UI Semilight" panose="020B0402040204020203" pitchFamily="34" charset="0"/>
              </a:rPr>
              <a:t> logistic regression </a:t>
            </a:r>
            <a:r>
              <a:rPr lang="ja-JP" altLang="en-US" sz="1800" dirty="0">
                <a:solidFill>
                  <a:srgbClr val="000000"/>
                </a:solidFill>
                <a:latin typeface="Segoe UI Semilight" panose="020B0402040204020203" pitchFamily="34" charset="0"/>
                <a:cs typeface="Segoe UI Semilight" panose="020B0402040204020203" pitchFamily="34" charset="0"/>
              </a:rPr>
              <a:t>の学習ジョブを実行。通常は数分で終了。</a:t>
            </a:r>
            <a:endParaRPr lang="en-US" sz="1800" b="0" i="0" dirty="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27902"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268760"/>
            <a:ext cx="8318810" cy="1477328"/>
          </a:xfrm>
          <a:prstGeom prst="rect">
            <a:avLst/>
          </a:prstGeom>
        </p:spPr>
        <p:txBody>
          <a:bodyPr wrap="square">
            <a:spAutoFit/>
          </a:bodyPr>
          <a:lstStyle/>
          <a:p>
            <a:r>
              <a:rPr lang="ja-JP" altLang="en-US" dirty="0">
                <a:latin typeface="Segoe UI Semilight" panose="020B0402040204020203" pitchFamily="34" charset="0"/>
                <a:cs typeface="Segoe UI Semilight" panose="020B0402040204020203" pitchFamily="34" charset="0"/>
              </a:rPr>
              <a:t>リモート </a:t>
            </a:r>
            <a:r>
              <a:rPr lang="en-US" altLang="ja-JP" dirty="0">
                <a:latin typeface="Segoe UI Semilight" panose="020B0402040204020203" pitchFamily="34" charset="0"/>
                <a:cs typeface="Segoe UI Semilight" panose="020B0402040204020203" pitchFamily="34" charset="0"/>
              </a:rPr>
              <a:t>Computer </a:t>
            </a:r>
            <a:r>
              <a:rPr lang="ja-JP" altLang="en-US" dirty="0">
                <a:latin typeface="Segoe UI Semilight" panose="020B0402040204020203" pitchFamily="34" charset="0"/>
                <a:cs typeface="Segoe UI Semilight" panose="020B0402040204020203" pitchFamily="34" charset="0"/>
              </a:rPr>
              <a:t>で実行する場合には、以下のステップが必要</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2225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6" name="Rectangle 5">
            <a:extLst>
              <a:ext uri="{FF2B5EF4-FFF2-40B4-BE49-F238E27FC236}">
                <a16:creationId xmlns:a16="http://schemas.microsoft.com/office/drawing/2014/main" id="{15EA0455-F4D3-4184-8EBF-A800FB0BFB54}"/>
              </a:ext>
            </a:extLst>
          </p:cNvPr>
          <p:cNvSpPr/>
          <p:nvPr/>
        </p:nvSpPr>
        <p:spPr>
          <a:xfrm>
            <a:off x="587375" y="4005064"/>
            <a:ext cx="10660064" cy="584775"/>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587374" y="6915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767408" y="1113921"/>
            <a:ext cx="10480030" cy="5032147"/>
          </a:xfrm>
          <a:prstGeom prst="rect">
            <a:avLst/>
          </a:prstGeom>
          <a:solidFill>
            <a:schemeClr val="bg1">
              <a:lumMod val="95000"/>
            </a:schemeClr>
          </a:solidFill>
        </p:spPr>
        <p:txBody>
          <a:bodyPr wrap="square" anchor="ctr">
            <a:spAutoFit/>
          </a:bodyPr>
          <a:lstStyle/>
          <a:p>
            <a:pPr>
              <a:spcAft>
                <a:spcPts val="600"/>
              </a:spcAft>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writefile</a:t>
            </a:r>
            <a:r>
              <a:rPr lang="en-US" sz="1600" dirty="0">
                <a:solidFill>
                  <a:srgbClr val="000000"/>
                </a:solidFill>
                <a:latin typeface="Consolas" panose="020B0609020204030204" pitchFamily="49" charset="0"/>
              </a:rPr>
              <a:t> $script_folder/train.py</a:t>
            </a:r>
          </a:p>
          <a:p>
            <a:pPr>
              <a:spcAft>
                <a:spcPts val="300"/>
              </a:spcAft>
            </a:pPr>
            <a:r>
              <a:rPr lang="en-US" sz="1600" dirty="0">
                <a:solidFill>
                  <a:srgbClr val="008000"/>
                </a:solidFill>
                <a:latin typeface="Consolas" panose="020B0609020204030204" pitchFamily="49" charset="0"/>
              </a:rPr>
              <a:t># load train and test set into </a:t>
            </a:r>
            <a:r>
              <a:rPr lang="en-US" sz="1600" dirty="0" err="1">
                <a:solidFill>
                  <a:srgbClr val="008000"/>
                </a:solidFill>
                <a:latin typeface="Consolas" panose="020B0609020204030204" pitchFamily="49" charset="0"/>
              </a:rPr>
              <a:t>numpy</a:t>
            </a:r>
            <a:r>
              <a:rPr lang="en-US" sz="1600" dirty="0">
                <a:solidFill>
                  <a:srgbClr val="008000"/>
                </a:solidFill>
                <a:latin typeface="Consolas" panose="020B0609020204030204" pitchFamily="49" charset="0"/>
              </a:rPr>
              <a:t> arrays</a:t>
            </a:r>
            <a:r>
              <a:rPr lang="en-US" sz="1600" dirty="0">
                <a:solidFill>
                  <a:srgbClr val="000000"/>
                </a:solidFill>
                <a:latin typeface="Consolas" panose="020B0609020204030204" pitchFamily="49" charset="0"/>
              </a:rPr>
              <a:t> </a:t>
            </a:r>
          </a:p>
          <a:p>
            <a:pPr>
              <a:spcAft>
                <a:spcPts val="300"/>
              </a:spcAft>
            </a:pPr>
            <a:r>
              <a:rPr lang="en-US" sz="1600" dirty="0">
                <a:solidFill>
                  <a:srgbClr val="008000"/>
                </a:solidFill>
                <a:latin typeface="Consolas" panose="020B0609020204030204" pitchFamily="49" charset="0"/>
              </a:rPr>
              <a:t># Note: we scale the pixel intensity values to 0-1 (by dividing it with 255.0) so</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the model can converge faster.</a:t>
            </a:r>
          </a:p>
          <a:p>
            <a:pPr>
              <a:spcAft>
                <a:spcPts val="300"/>
              </a:spcAft>
            </a:pPr>
            <a:r>
              <a:rPr lang="en-US" sz="1600" dirty="0">
                <a:solidFill>
                  <a:srgbClr val="008000"/>
                </a:solidFill>
                <a:latin typeface="Consolas" panose="020B0609020204030204" pitchFamily="49" charset="0"/>
              </a:rPr>
              <a:t># ‘</a:t>
            </a:r>
            <a:r>
              <a:rPr lang="en-US" sz="1600" i="1" dirty="0" err="1">
                <a:solidFill>
                  <a:srgbClr val="008000"/>
                </a:solidFill>
                <a:latin typeface="Consolas" panose="020B0609020204030204" pitchFamily="49" charset="0"/>
              </a:rPr>
              <a:t>data_folder</a:t>
            </a:r>
            <a:r>
              <a:rPr lang="en-US" sz="1600" i="1" dirty="0">
                <a:solidFill>
                  <a:srgbClr val="008000"/>
                </a:solidFill>
                <a:latin typeface="Consolas" panose="020B0609020204030204" pitchFamily="49" charset="0"/>
              </a:rPr>
              <a:t>’ variable holds</a:t>
            </a:r>
            <a:r>
              <a:rPr lang="en-US" sz="1600" dirty="0">
                <a:solidFill>
                  <a:srgbClr val="008000"/>
                </a:solidFill>
                <a:latin typeface="Consolas" panose="020B0609020204030204" pitchFamily="49" charset="0"/>
              </a:rPr>
              <a:t> the location of the data files (from datastore)</a:t>
            </a:r>
          </a:p>
          <a:p>
            <a:pPr>
              <a:spcAft>
                <a:spcPts val="300"/>
              </a:spcAft>
            </a:pPr>
            <a:r>
              <a:rPr lang="en-US" sz="1600" dirty="0">
                <a:solidFill>
                  <a:srgbClr val="000000"/>
                </a:solidFill>
                <a:latin typeface="Consolas" panose="020B0609020204030204" pitchFamily="49" charset="0"/>
              </a:rPr>
              <a:t>Reg = </a:t>
            </a:r>
            <a:r>
              <a:rPr lang="en-US" sz="1600" i="1" dirty="0">
                <a:solidFill>
                  <a:srgbClr val="008000"/>
                </a:solidFill>
                <a:latin typeface="Consolas" panose="020B0609020204030204" pitchFamily="49" charset="0"/>
              </a:rPr>
              <a:t>0.8 # regularization rate of the logistic regression model.</a:t>
            </a:r>
          </a:p>
          <a:p>
            <a:pPr>
              <a:spcAft>
                <a:spcPts val="600"/>
              </a:spcAft>
            </a:pP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X_train.shape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X_test.shape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sep</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'\n’</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a:spcBef>
                <a:spcPts val="600"/>
              </a:spcBef>
              <a:spcAft>
                <a:spcPts val="600"/>
              </a:spcAft>
            </a:pPr>
            <a:r>
              <a:rPr lang="en-US" sz="1600" dirty="0">
                <a:solidFill>
                  <a:srgbClr val="008000"/>
                </a:solidFill>
                <a:latin typeface="Consolas" panose="020B0609020204030204" pitchFamily="49" charset="0"/>
              </a:rPr>
              <a:t># get hold of the current run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run = </a:t>
            </a:r>
            <a:r>
              <a:rPr lang="en-US" sz="1600" dirty="0" err="1">
                <a:solidFill>
                  <a:srgbClr val="000000"/>
                </a:solidFill>
                <a:latin typeface="Consolas" panose="020B0609020204030204" pitchFamily="49" charset="0"/>
              </a:rPr>
              <a:t>Run.get_context</a:t>
            </a:r>
            <a:r>
              <a:rPr lang="en-US" sz="1600" dirty="0">
                <a:solidFill>
                  <a:srgbClr val="000000"/>
                </a:solidFill>
                <a:latin typeface="Consolas" panose="020B0609020204030204" pitchFamily="49" charset="0"/>
              </a:rPr>
              <a:t>() </a:t>
            </a:r>
          </a:p>
          <a:p>
            <a:pPr>
              <a:spcAft>
                <a:spcPts val="600"/>
              </a:spcAft>
            </a:pPr>
            <a:r>
              <a:rPr lang="en-US" sz="1600" dirty="0">
                <a:solidFill>
                  <a:srgbClr val="00B050"/>
                </a:solidFill>
                <a:latin typeface="Consolas" panose="020B0609020204030204" pitchFamily="49" charset="0"/>
              </a:rPr>
              <a:t>#Train a logistic regression model with </a:t>
            </a:r>
            <a:r>
              <a:rPr lang="en-US" sz="1600" dirty="0" err="1">
                <a:solidFill>
                  <a:srgbClr val="00B050"/>
                </a:solidFill>
                <a:latin typeface="Consolas" panose="020B0609020204030204" pitchFamily="49" charset="0"/>
              </a:rPr>
              <a:t>regularizaion</a:t>
            </a:r>
            <a:r>
              <a:rPr lang="en-US" sz="1600" dirty="0">
                <a:solidFill>
                  <a:srgbClr val="00B050"/>
                </a:solidFill>
                <a:latin typeface="Consolas" panose="020B0609020204030204" pitchFamily="49" charset="0"/>
              </a:rPr>
              <a:t> rate of’ ‘reg’ </a:t>
            </a:r>
          </a:p>
          <a:p>
            <a:pPr>
              <a:spcAft>
                <a:spcPts val="600"/>
              </a:spcAft>
            </a:pP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(C=1.0/reg, </a:t>
            </a:r>
            <a:r>
              <a:rPr lang="en-US" sz="1600" dirty="0" err="1">
                <a:solidFill>
                  <a:srgbClr val="000000"/>
                </a:solidFill>
                <a:latin typeface="Consolas" panose="020B0609020204030204" pitchFamily="49" charset="0"/>
              </a:rPr>
              <a:t>random_state</a:t>
            </a:r>
            <a:r>
              <a:rPr lang="en-US" sz="1600" dirty="0">
                <a:solidFill>
                  <a:srgbClr val="000000"/>
                </a:solidFill>
                <a:latin typeface="Consolas" panose="020B0609020204030204" pitchFamily="49" charset="0"/>
              </a:rPr>
              <a:t>=42)</a:t>
            </a:r>
          </a:p>
          <a:p>
            <a:pPr>
              <a:spcAft>
                <a:spcPts val="600"/>
              </a:spcAft>
            </a:pPr>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548680"/>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0660063" cy="4062651"/>
          </a:xfrm>
          <a:prstGeom prst="rect">
            <a:avLst/>
          </a:prstGeom>
          <a:solidFill>
            <a:schemeClr val="bg1">
              <a:lumMod val="95000"/>
            </a:schemeClr>
          </a:solidFill>
        </p:spPr>
        <p:txBody>
          <a:bodyPr wrap="square">
            <a:spAutoFit/>
          </a:bodyPr>
          <a:lstStyle/>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 the test set’</a:t>
            </a:r>
            <a:r>
              <a:rPr lang="en-US" sz="1600" dirty="0">
                <a:solidFill>
                  <a:srgbClr val="000000"/>
                </a:solidFill>
                <a:latin typeface="Consolas" panose="020B0609020204030204" pitchFamily="49" charset="0"/>
              </a:rPr>
              <a:t>) </a:t>
            </a:r>
          </a:p>
          <a:p>
            <a:pPr>
              <a:spcAft>
                <a:spcPts val="600"/>
              </a:spcAft>
            </a:pP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clf.predict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a:t>
            </a:r>
          </a:p>
          <a:p>
            <a:pPr>
              <a:spcBef>
                <a:spcPts val="1200"/>
              </a:spcBef>
            </a:pPr>
            <a:r>
              <a:rPr lang="en-US" sz="1600" dirty="0">
                <a:solidFill>
                  <a:srgbClr val="008000"/>
                </a:solidFill>
                <a:latin typeface="Consolas" panose="020B0609020204030204" pitchFamily="49" charset="0"/>
              </a:rPr>
              <a:t># calculate accuracy on the prediction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acc = </a:t>
            </a:r>
            <a:r>
              <a:rPr lang="en-US" sz="1600" dirty="0" err="1">
                <a:solidFill>
                  <a:srgbClr val="000000"/>
                </a:solidFill>
                <a:latin typeface="Consolas" panose="020B0609020204030204" pitchFamily="49" charset="0"/>
              </a:rPr>
              <a:t>np.average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'Accuracy is'</a:t>
            </a:r>
            <a:r>
              <a:rPr lang="en-US" sz="1600" dirty="0">
                <a:solidFill>
                  <a:srgbClr val="000000"/>
                </a:solidFill>
                <a:latin typeface="Consolas" panose="020B0609020204030204" pitchFamily="49" charset="0"/>
              </a:rPr>
              <a:t>, acc) </a:t>
            </a:r>
          </a:p>
          <a:p>
            <a:pPr>
              <a:spcAft>
                <a:spcPts val="600"/>
              </a:spcAft>
            </a:pPr>
            <a:endParaRPr lang="en-US" sz="1600" dirty="0">
              <a:solidFill>
                <a:srgbClr val="000000"/>
              </a:solidFill>
              <a:latin typeface="Consolas" panose="020B0609020204030204" pitchFamily="49" charset="0"/>
            </a:endParaRP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'regularization rate'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(args.reg)) </a:t>
            </a: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'accuracy'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(acc))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p>
          <a:p>
            <a:pPr>
              <a:spcAft>
                <a:spcPts val="600"/>
              </a:spcAft>
            </a:pP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The training script saves the model into a directory named ‘outputs’. Note files saved</a:t>
            </a:r>
          </a:p>
          <a:p>
            <a:r>
              <a:rPr lang="en-US" sz="1600" dirty="0">
                <a:solidFill>
                  <a:srgbClr val="008000"/>
                </a:solidFill>
                <a:latin typeface="Consolas" panose="020B0609020204030204" pitchFamily="49" charset="0"/>
              </a:rPr>
              <a:t># in the outputs folder are automatically uploaded into experiment record. Anything written</a:t>
            </a:r>
          </a:p>
          <a:p>
            <a:r>
              <a:rPr lang="en-US" sz="1600" dirty="0">
                <a:solidFill>
                  <a:srgbClr val="008000"/>
                </a:solidFill>
                <a:latin typeface="Consolas" panose="020B0609020204030204" pitchFamily="49" charset="0"/>
              </a:rPr>
              <a:t># in this directory is automatically uploaded into the workspace.</a:t>
            </a:r>
            <a:endParaRPr lang="en-US" sz="1600" dirty="0">
              <a:solidFill>
                <a:srgbClr val="000000"/>
              </a:solidFill>
              <a:latin typeface="Consolas" panose="020B0609020204030204" pitchFamily="49" charset="0"/>
            </a:endParaRPr>
          </a:p>
          <a:p>
            <a:pPr>
              <a:spcAft>
                <a:spcPts val="600"/>
              </a:spcAft>
            </a:pP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filename=</a:t>
            </a:r>
            <a:r>
              <a:rPr lang="en-US" sz="1600" dirty="0">
                <a:solidFill>
                  <a:srgbClr val="A31515"/>
                </a:solidFill>
                <a:latin typeface="Consolas" panose="020B0609020204030204" pitchFamily="49" charset="0"/>
              </a:rPr>
              <a:t>'outputs/</a:t>
            </a:r>
            <a:r>
              <a:rPr lang="en-US" sz="1600" dirty="0" err="1">
                <a:solidFill>
                  <a:srgbClr val="A31515"/>
                </a:solidFill>
                <a:latin typeface="Consolas" panose="020B0609020204030204" pitchFamily="49" charset="0"/>
              </a:rPr>
              <a:t>sklearn_mnist_model.pkl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588935" y="406277"/>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6646280" cy="369332"/>
          </a:xfrm>
          <a:prstGeom prst="rect">
            <a:avLst/>
          </a:prstGeom>
        </p:spPr>
        <p:txBody>
          <a:bodyPr wrap="square">
            <a:spAutoFit/>
          </a:bodyPr>
          <a:lstStyle/>
          <a:p>
            <a:r>
              <a:rPr lang="en-US" dirty="0">
                <a:latin typeface="Segoe UI Semilight" panose="020B0402040204020203" pitchFamily="34" charset="0"/>
                <a:cs typeface="Segoe UI Semilight" panose="020B0402040204020203" pitchFamily="34" charset="0"/>
              </a:rPr>
              <a:t>Estimator </a:t>
            </a:r>
            <a:r>
              <a:rPr lang="ja-JP" altLang="en-US" dirty="0">
                <a:latin typeface="Segoe UI Semilight" panose="020B0402040204020203" pitchFamily="34" charset="0"/>
                <a:cs typeface="Segoe UI Semilight" panose="020B0402040204020203" pitchFamily="34" charset="0"/>
              </a:rPr>
              <a:t>が</a:t>
            </a:r>
            <a:r>
              <a:rPr lang="en-US" dirty="0">
                <a:latin typeface="Segoe UI Semilight" panose="020B0402040204020203" pitchFamily="34" charset="0"/>
                <a:cs typeface="Segoe UI Semilight" panose="020B0402040204020203" pitchFamily="34" charset="0"/>
              </a:rPr>
              <a:t> </a:t>
            </a:r>
            <a:r>
              <a:rPr lang="ja-JP" altLang="en-US" dirty="0">
                <a:latin typeface="Segoe UI Semilight" panose="020B0402040204020203" pitchFamily="34" charset="0"/>
                <a:cs typeface="Segoe UI Semilight" panose="020B0402040204020203" pitchFamily="34" charset="0"/>
              </a:rPr>
              <a:t>学習ジョブを実行</a:t>
            </a:r>
            <a:endParaRPr lang="en-US"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61048"/>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414335" y="4365104"/>
            <a:ext cx="2241505"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Python Script </a:t>
            </a:r>
            <a:r>
              <a:rPr lang="ja-JP" altLang="en-US" dirty="0">
                <a:gradFill>
                  <a:gsLst>
                    <a:gs pos="2917">
                      <a:schemeClr val="tx1"/>
                    </a:gs>
                    <a:gs pos="30000">
                      <a:schemeClr val="tx1"/>
                    </a:gs>
                  </a:gsLst>
                  <a:lin ang="5400000" scaled="0"/>
                </a:gradFill>
                <a:latin typeface="+mn-ea"/>
              </a:rPr>
              <a:t>実行の依存関係 </a:t>
            </a:r>
            <a:r>
              <a:rPr lang="en-US" dirty="0">
                <a:gradFill>
                  <a:gsLst>
                    <a:gs pos="2917">
                      <a:schemeClr val="tx1"/>
                    </a:gs>
                    <a:gs pos="30000">
                      <a:schemeClr val="tx1"/>
                    </a:gs>
                  </a:gsLst>
                  <a:lin ang="5400000" scaled="0"/>
                </a:gradFill>
                <a:latin typeface="+mn-ea"/>
              </a:rPr>
              <a:t>Packages</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288358"/>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1421" y="4365104"/>
            <a:ext cx="1785977"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学習用の</a:t>
            </a:r>
            <a:r>
              <a:rPr lang="en-US" dirty="0">
                <a:gradFill>
                  <a:gsLst>
                    <a:gs pos="2917">
                      <a:schemeClr val="tx1"/>
                    </a:gs>
                    <a:gs pos="30000">
                      <a:schemeClr val="tx1"/>
                    </a:gs>
                  </a:gsLst>
                  <a:lin ang="5400000" scaled="0"/>
                </a:gradFill>
                <a:latin typeface="+mn-ea"/>
              </a:rPr>
              <a:t> </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ファイル名</a:t>
            </a:r>
            <a:endParaRPr lang="en-US" dirty="0">
              <a:gradFill>
                <a:gsLst>
                  <a:gs pos="2917">
                    <a:schemeClr val="tx1"/>
                  </a:gs>
                  <a:gs pos="30000">
                    <a:schemeClr val="tx1"/>
                  </a:gs>
                </a:gsLst>
                <a:lin ang="5400000" scaled="0"/>
              </a:gradFill>
              <a:latin typeface="+mn-ea"/>
            </a:endParaRP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512024"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18067" y="4365104"/>
            <a:ext cx="1785977"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Compute target</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 (Batch AI)</a:t>
            </a:r>
          </a:p>
        </p:txBody>
      </p:sp>
      <p:sp>
        <p:nvSpPr>
          <p:cNvPr id="24" name="Rectangle 23">
            <a:extLst>
              <a:ext uri="{FF2B5EF4-FFF2-40B4-BE49-F238E27FC236}">
                <a16:creationId xmlns:a16="http://schemas.microsoft.com/office/drawing/2014/main" id="{2539BE0F-F253-420E-A74E-60AE65FC3A36}"/>
              </a:ext>
            </a:extLst>
          </p:cNvPr>
          <p:cNvSpPr/>
          <p:nvPr/>
        </p:nvSpPr>
        <p:spPr>
          <a:xfrm>
            <a:off x="9275371" y="4365104"/>
            <a:ext cx="2077213"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 </a:t>
            </a:r>
            <a:r>
              <a:rPr lang="en-US" altLang="ja-JP"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への</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入力パラメーター</a:t>
            </a:r>
            <a:endParaRPr lang="en-US" dirty="0">
              <a:gradFill>
                <a:gsLst>
                  <a:gs pos="2917">
                    <a:schemeClr val="tx1"/>
                  </a:gs>
                  <a:gs pos="30000">
                    <a:schemeClr val="tx1"/>
                  </a:gs>
                </a:gsLst>
                <a:lin ang="5400000" scaled="0"/>
              </a:gradFill>
              <a:latin typeface="+mn-ea"/>
            </a:endParaRP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437824"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400256" y="324528"/>
            <a:ext cx="3304771" cy="1384995"/>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は 学習実行の</a:t>
            </a:r>
            <a:r>
              <a:rPr lang="en-US" altLang="ja-JP" dirty="0">
                <a:gradFill>
                  <a:gsLst>
                    <a:gs pos="2917">
                      <a:schemeClr val="tx1"/>
                    </a:gs>
                    <a:gs pos="30000">
                      <a:schemeClr val="tx1"/>
                    </a:gs>
                  </a:gsLst>
                  <a:lin ang="5400000" scaled="0"/>
                </a:gradFill>
                <a:latin typeface="+mn-ea"/>
              </a:rPr>
              <a:t>Script</a:t>
            </a:r>
            <a:br>
              <a:rPr lang="en-US" altLang="ja-JP" dirty="0">
                <a:gradFill>
                  <a:gsLst>
                    <a:gs pos="2917">
                      <a:schemeClr val="tx1"/>
                    </a:gs>
                    <a:gs pos="30000">
                      <a:schemeClr val="tx1"/>
                    </a:gs>
                  </a:gsLst>
                  <a:lin ang="5400000" scaled="0"/>
                </a:gradFill>
                <a:latin typeface="+mn-ea"/>
              </a:rPr>
            </a:br>
            <a:r>
              <a:rPr lang="en-US" altLang="ja-JP" dirty="0">
                <a:gradFill>
                  <a:gsLst>
                    <a:gs pos="2917">
                      <a:schemeClr val="tx1"/>
                    </a:gs>
                    <a:gs pos="30000">
                      <a:schemeClr val="tx1"/>
                    </a:gs>
                  </a:gsLst>
                  <a:lin ang="5400000" scaled="0"/>
                </a:gradFill>
                <a:latin typeface="+mn-ea"/>
              </a:rPr>
              <a:t> </a:t>
            </a:r>
            <a:r>
              <a:rPr lang="ja-JP" altLang="en-US" dirty="0">
                <a:gradFill>
                  <a:gsLst>
                    <a:gs pos="2917">
                      <a:schemeClr val="tx1"/>
                    </a:gs>
                    <a:gs pos="30000">
                      <a:schemeClr val="tx1"/>
                    </a:gs>
                  </a:gsLst>
                  <a:lin ang="5400000" scaled="0"/>
                </a:gradFill>
                <a:latin typeface="+mn-ea"/>
              </a:rPr>
              <a:t>ファイルを含む。全てのこの </a:t>
            </a:r>
            <a:r>
              <a:rPr lang="en-US" altLang="ja-JP"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のファイルは、</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学習実行環境へコピーされ</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実行される</a:t>
            </a:r>
            <a:endParaRPr lang="en-US" dirty="0">
              <a:gradFill>
                <a:gsLst>
                  <a:gs pos="2917">
                    <a:schemeClr val="tx1"/>
                  </a:gs>
                  <a:gs pos="30000">
                    <a:schemeClr val="tx1"/>
                  </a:gs>
                </a:gsLst>
                <a:lin ang="5400000" scaled="0"/>
              </a:gradFill>
              <a:latin typeface="+mn-ea"/>
            </a:endParaRPr>
          </a:p>
        </p:txBody>
      </p:sp>
      <p:cxnSp>
        <p:nvCxnSpPr>
          <p:cNvPr id="27" name="Connector: Elbow 26">
            <a:extLst>
              <a:ext uri="{FF2B5EF4-FFF2-40B4-BE49-F238E27FC236}">
                <a16:creationId xmlns:a16="http://schemas.microsoft.com/office/drawing/2014/main" id="{3E6E71C7-183A-422B-9CFD-831B225E7718}"/>
              </a:ext>
            </a:extLst>
          </p:cNvPr>
          <p:cNvCxnSpPr>
            <a:cxnSpLocks/>
            <a:endCxn id="26" idx="2"/>
          </p:cNvCxnSpPr>
          <p:nvPr/>
        </p:nvCxnSpPr>
        <p:spPr>
          <a:xfrm flipV="1">
            <a:off x="6009142" y="1709523"/>
            <a:ext cx="4043500" cy="889425"/>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34658"/>
            <a:ext cx="10905892" cy="4985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z="3600" spc="0" dirty="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3155" y="509125"/>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E571D-672D-49B8-991D-322727CCA5AB}"/>
              </a:ext>
            </a:extLst>
          </p:cNvPr>
          <p:cNvSpPr>
            <a:spLocks noGrp="1"/>
          </p:cNvSpPr>
          <p:nvPr>
            <p:ph type="title"/>
          </p:nvPr>
        </p:nvSpPr>
        <p:spPr/>
        <p:txBody>
          <a:bodyPr/>
          <a:lstStyle/>
          <a:p>
            <a:r>
              <a:rPr kumimoji="1" lang="ja-JP" altLang="en-US" dirty="0"/>
              <a:t>学習ジョブ実行後に何が行われるか</a:t>
            </a:r>
          </a:p>
        </p:txBody>
      </p:sp>
      <p:sp>
        <p:nvSpPr>
          <p:cNvPr id="3" name="Rectangle 7">
            <a:extLst>
              <a:ext uri="{FF2B5EF4-FFF2-40B4-BE49-F238E27FC236}">
                <a16:creationId xmlns:a16="http://schemas.microsoft.com/office/drawing/2014/main" id="{C752330C-F856-470F-B086-51FAA8B32BAD}"/>
              </a:ext>
            </a:extLst>
          </p:cNvPr>
          <p:cNvSpPr/>
          <p:nvPr/>
        </p:nvSpPr>
        <p:spPr>
          <a:xfrm>
            <a:off x="7896200" y="4041898"/>
            <a:ext cx="3744416" cy="1253677"/>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Post-Processing</a:t>
            </a:r>
          </a:p>
          <a:p>
            <a:pPr>
              <a:lnSpc>
                <a:spcPct val="90000"/>
              </a:lnSpc>
            </a:pPr>
            <a:r>
              <a:rPr lang="en-US" dirty="0">
                <a:latin typeface="Segoe UI" panose="020B0502040204020203" pitchFamily="34" charset="0"/>
                <a:cs typeface="Segoe UI" panose="020B0502040204020203" pitchFamily="34" charset="0"/>
              </a:rPr>
              <a:t>./outputs</a:t>
            </a:r>
            <a:r>
              <a:rPr lang="ja-JP" altLang="en-US" dirty="0">
                <a:latin typeface="Segoe UI" panose="020B0502040204020203" pitchFamily="34" charset="0"/>
                <a:cs typeface="Segoe UI" panose="020B0502040204020203" pitchFamily="34" charset="0"/>
              </a:rPr>
              <a:t> ディレクトリーに実行結果を出力。</a:t>
            </a:r>
            <a:endParaRPr lang="en-US" altLang="ja-JP" dirty="0">
              <a:latin typeface="Segoe UI" panose="020B0502040204020203" pitchFamily="34" charset="0"/>
              <a:cs typeface="Segoe UI" panose="020B0502040204020203" pitchFamily="34" charset="0"/>
            </a:endParaRPr>
          </a:p>
          <a:p>
            <a:pPr>
              <a:lnSpc>
                <a:spcPct val="90000"/>
              </a:lnSpc>
            </a:pPr>
            <a:r>
              <a:rPr lang="en-US"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からそれぞれアクセスできる</a:t>
            </a:r>
            <a:endParaRPr lang="en-US" dirty="0">
              <a:latin typeface="Segoe UI" panose="020B0502040204020203" pitchFamily="34" charset="0"/>
              <a:cs typeface="Segoe UI" panose="020B0502040204020203" pitchFamily="34" charset="0"/>
            </a:endParaRPr>
          </a:p>
        </p:txBody>
      </p:sp>
      <p:sp>
        <p:nvSpPr>
          <p:cNvPr id="4" name="Rectangle 8">
            <a:extLst>
              <a:ext uri="{FF2B5EF4-FFF2-40B4-BE49-F238E27FC236}">
                <a16:creationId xmlns:a16="http://schemas.microsoft.com/office/drawing/2014/main" id="{5753485C-FF75-4EA5-9A66-9EB94310A34D}"/>
              </a:ext>
            </a:extLst>
          </p:cNvPr>
          <p:cNvSpPr/>
          <p:nvPr/>
        </p:nvSpPr>
        <p:spPr>
          <a:xfrm>
            <a:off x="1483872" y="4041898"/>
            <a:ext cx="4601179" cy="200157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Running</a:t>
            </a:r>
          </a:p>
          <a:p>
            <a:pPr>
              <a:lnSpc>
                <a:spcPct val="90000"/>
              </a:lnSpc>
            </a:pPr>
            <a:r>
              <a:rPr lang="en-US" altLang="ja-JP" dirty="0">
                <a:latin typeface="Segoe UI" panose="020B0502040204020203" pitchFamily="34" charset="0"/>
                <a:cs typeface="Segoe UI" panose="020B0502040204020203" pitchFamily="34" charset="0"/>
              </a:rPr>
              <a:t>Compute Target </a:t>
            </a:r>
            <a:r>
              <a:rPr lang="ja-JP" altLang="en-US" dirty="0">
                <a:latin typeface="Segoe UI" panose="020B0502040204020203" pitchFamily="34" charset="0"/>
                <a:cs typeface="Segoe UI" panose="020B0502040204020203" pitchFamily="34" charset="0"/>
              </a:rPr>
              <a:t>へ必要なスクリプトなどがコピー。</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その後、</a:t>
            </a:r>
            <a:r>
              <a:rPr lang="en-US" altLang="ja-JP" dirty="0">
                <a:latin typeface="Segoe UI" panose="020B0502040204020203" pitchFamily="34" charset="0"/>
                <a:cs typeface="Segoe UI" panose="020B0502040204020203" pitchFamily="34" charset="0"/>
              </a:rPr>
              <a:t>Data Store </a:t>
            </a:r>
            <a:r>
              <a:rPr lang="ja-JP" altLang="en-US" dirty="0">
                <a:latin typeface="Segoe UI" panose="020B0502040204020203" pitchFamily="34" charset="0"/>
                <a:cs typeface="Segoe UI" panose="020B0502040204020203" pitchFamily="34" charset="0"/>
              </a:rPr>
              <a:t>がマウント</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もしくは </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データのコピーが行われる。その後 </a:t>
            </a:r>
            <a:r>
              <a:rPr lang="en-US" altLang="ja-JP" dirty="0" err="1">
                <a:latin typeface="Segoe UI" panose="020B0502040204020203" pitchFamily="34" charset="0"/>
                <a:cs typeface="Segoe UI" panose="020B0502040204020203" pitchFamily="34" charset="0"/>
              </a:rPr>
              <a:t>entry_script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で指定した </a:t>
            </a:r>
            <a:r>
              <a:rPr lang="en-US" altLang="ja-JP" dirty="0">
                <a:latin typeface="Segoe UI" panose="020B0502040204020203" pitchFamily="34" charset="0"/>
                <a:cs typeface="Segoe UI" panose="020B0502040204020203" pitchFamily="34" charset="0"/>
              </a:rPr>
              <a:t>script </a:t>
            </a:r>
            <a:r>
              <a:rPr lang="ja-JP" altLang="en-US" dirty="0">
                <a:latin typeface="Segoe UI" panose="020B0502040204020203" pitchFamily="34" charset="0"/>
                <a:cs typeface="Segoe UI" panose="020B0502040204020203" pitchFamily="34" charset="0"/>
              </a:rPr>
              <a:t>ファイルが実行される。</a:t>
            </a:r>
            <a:endParaRPr lang="en-US" altLang="ja-JP" dirty="0">
              <a:latin typeface="Segoe UI" panose="020B0502040204020203" pitchFamily="34" charset="0"/>
              <a:cs typeface="Segoe UI" panose="020B0502040204020203" pitchFamily="34" charset="0"/>
            </a:endParaRPr>
          </a:p>
          <a:p>
            <a:pPr>
              <a:lnSpc>
                <a:spcPct val="90000"/>
              </a:lnSpc>
            </a:pPr>
            <a:r>
              <a:rPr lang="ja-JP" altLang="en-US" dirty="0">
                <a:latin typeface="Segoe UI" panose="020B0502040204020203" pitchFamily="34" charset="0"/>
                <a:cs typeface="Segoe UI" panose="020B0502040204020203" pitchFamily="34" charset="0"/>
              </a:rPr>
              <a:t>ジョブの実行中に </a:t>
            </a:r>
            <a:r>
              <a:rPr lang="en-US" altLang="ja-JP" dirty="0" err="1">
                <a:latin typeface="Segoe UI" panose="020B0502040204020203" pitchFamily="34" charset="0"/>
                <a:cs typeface="Segoe UI" panose="020B0502040204020203" pitchFamily="34" charset="0"/>
              </a:rPr>
              <a:t>stdout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/logs </a:t>
            </a:r>
            <a:r>
              <a:rPr lang="ja-JP" altLang="en-US" dirty="0">
                <a:latin typeface="Segoe UI" panose="020B0502040204020203" pitchFamily="34" charset="0"/>
                <a:cs typeface="Segoe UI" panose="020B0502040204020203" pitchFamily="34" charset="0"/>
              </a:rPr>
              <a:t>に</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ストリーム出力。ジョブ実行中にも確認が出来る</a:t>
            </a:r>
            <a:endParaRPr lang="en-US" dirty="0">
              <a:latin typeface="Segoe UI" panose="020B0502040204020203" pitchFamily="34" charset="0"/>
              <a:cs typeface="Segoe UI" panose="020B0502040204020203" pitchFamily="34" charset="0"/>
            </a:endParaRPr>
          </a:p>
        </p:txBody>
      </p:sp>
      <p:sp>
        <p:nvSpPr>
          <p:cNvPr id="5" name="Rectangle 9">
            <a:extLst>
              <a:ext uri="{FF2B5EF4-FFF2-40B4-BE49-F238E27FC236}">
                <a16:creationId xmlns:a16="http://schemas.microsoft.com/office/drawing/2014/main" id="{EF59C1F0-6B32-4E5C-AD27-5A8F0542A7EF}"/>
              </a:ext>
            </a:extLst>
          </p:cNvPr>
          <p:cNvSpPr/>
          <p:nvPr/>
        </p:nvSpPr>
        <p:spPr>
          <a:xfrm>
            <a:off x="1483871" y="1389969"/>
            <a:ext cx="4523123" cy="225805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dirty="0">
                <a:latin typeface="Segoe UI" panose="020B0502040204020203" pitchFamily="34" charset="0"/>
                <a:cs typeface="Segoe UI" panose="020B0502040204020203" pitchFamily="34" charset="0"/>
              </a:rPr>
              <a:t>Estimator </a:t>
            </a:r>
            <a:r>
              <a:rPr lang="ja-JP" altLang="en-US" dirty="0">
                <a:latin typeface="Segoe UI" panose="020B0502040204020203" pitchFamily="34" charset="0"/>
                <a:cs typeface="Segoe UI" panose="020B0502040204020203" pitchFamily="34" charset="0"/>
              </a:rPr>
              <a:t>で指定されたパラメーターを元に </a:t>
            </a:r>
            <a:r>
              <a:rPr lang="en-US" dirty="0">
                <a:latin typeface="Segoe UI" panose="020B0502040204020203" pitchFamily="34" charset="0"/>
                <a:cs typeface="Segoe UI" panose="020B0502040204020203" pitchFamily="34" charset="0"/>
              </a:rPr>
              <a:t>Docker Image </a:t>
            </a:r>
            <a:r>
              <a:rPr lang="ja-JP" altLang="en-US" dirty="0">
                <a:latin typeface="Segoe UI" panose="020B0502040204020203" pitchFamily="34" charset="0"/>
                <a:cs typeface="Segoe UI" panose="020B0502040204020203" pitchFamily="34" charset="0"/>
              </a:rPr>
              <a:t>のビルド。</a:t>
            </a:r>
            <a:r>
              <a:rPr lang="en-US" altLang="ja-JP"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へ登録。約</a:t>
            </a:r>
            <a:r>
              <a:rPr lang="en-US" altLang="ja-JP" dirty="0">
                <a:latin typeface="Segoe UI" panose="020B0502040204020203" pitchFamily="34" charset="0"/>
                <a:cs typeface="Segoe UI" panose="020B0502040204020203" pitchFamily="34" charset="0"/>
              </a:rPr>
              <a:t>5</a:t>
            </a:r>
            <a:r>
              <a:rPr lang="ja-JP" altLang="en-US" dirty="0">
                <a:latin typeface="Segoe UI" panose="020B0502040204020203" pitchFamily="34" charset="0"/>
                <a:cs typeface="Segoe UI" panose="020B0502040204020203" pitchFamily="34" charset="0"/>
              </a:rPr>
              <a:t>分。</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ja-JP" altLang="en-US" dirty="0">
                <a:latin typeface="Segoe UI" panose="020B0502040204020203" pitchFamily="34" charset="0"/>
                <a:cs typeface="Segoe UI" panose="020B0502040204020203" pitchFamily="34" charset="0"/>
              </a:rPr>
              <a:t>初回のみ。</a:t>
            </a:r>
            <a:r>
              <a:rPr lang="en-US" altLang="ja-JP" dirty="0">
                <a:latin typeface="Segoe UI" panose="020B0502040204020203" pitchFamily="34" charset="0"/>
                <a:cs typeface="Segoe UI" panose="020B0502040204020203" pitchFamily="34" charset="0"/>
              </a:rPr>
              <a:t>2</a:t>
            </a:r>
            <a:r>
              <a:rPr lang="ja-JP" altLang="en-US" dirty="0">
                <a:latin typeface="Segoe UI" panose="020B0502040204020203" pitchFamily="34" charset="0"/>
                <a:cs typeface="Segoe UI" panose="020B0502040204020203" pitchFamily="34" charset="0"/>
              </a:rPr>
              <a:t>度目からはキャッシュからロードされる。</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en-US"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の状況は </a:t>
            </a:r>
            <a:r>
              <a:rPr lang="en-US" altLang="ja-JP"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ログから確認できる</a:t>
            </a:r>
            <a:endParaRPr lang="en-US" dirty="0">
              <a:latin typeface="Segoe UI" panose="020B0502040204020203" pitchFamily="34" charset="0"/>
              <a:cs typeface="Segoe UI" panose="020B0502040204020203" pitchFamily="34" charset="0"/>
            </a:endParaRPr>
          </a:p>
        </p:txBody>
      </p:sp>
      <p:sp>
        <p:nvSpPr>
          <p:cNvPr id="6" name="Rectangle 11">
            <a:extLst>
              <a:ext uri="{FF2B5EF4-FFF2-40B4-BE49-F238E27FC236}">
                <a16:creationId xmlns:a16="http://schemas.microsoft.com/office/drawing/2014/main" id="{60580119-1C68-4B8E-A12C-23D30E1A9698}"/>
              </a:ext>
            </a:extLst>
          </p:cNvPr>
          <p:cNvSpPr/>
          <p:nvPr/>
        </p:nvSpPr>
        <p:spPr>
          <a:xfrm>
            <a:off x="7896200" y="1389969"/>
            <a:ext cx="3533208" cy="1253677"/>
          </a:xfrm>
          <a:prstGeom prst="rect">
            <a:avLst/>
          </a:prstGeom>
        </p:spPr>
        <p:txBody>
          <a:bodyPr wrap="square">
            <a:spAutoFit/>
          </a:bodyPr>
          <a:lstStyle/>
          <a:p>
            <a:pPr lvl="0">
              <a:lnSpc>
                <a:spcPct val="90000"/>
              </a:lnSpc>
              <a:spcAft>
                <a:spcPts val="196"/>
              </a:spcAft>
            </a:pPr>
            <a:r>
              <a:rPr lang="en-US" altLang="en-US" sz="2800" b="1" kern="0" dirty="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ja-JP" altLang="en-US" dirty="0">
                <a:solidFill>
                  <a:prstClr val="black"/>
                </a:solidFill>
                <a:latin typeface="Segoe UI" panose="020B0502040204020203" pitchFamily="34" charset="0"/>
                <a:cs typeface="Segoe UI" panose="020B0502040204020203" pitchFamily="34" charset="0"/>
              </a:rPr>
              <a:t>学習用の </a:t>
            </a:r>
            <a:r>
              <a:rPr lang="en-US" altLang="ja-JP" dirty="0">
                <a:solidFill>
                  <a:prstClr val="black"/>
                </a:solidFill>
                <a:latin typeface="Segoe UI" panose="020B0502040204020203" pitchFamily="34" charset="0"/>
                <a:cs typeface="Segoe UI" panose="020B0502040204020203" pitchFamily="34" charset="0"/>
              </a:rPr>
              <a:t>Cluster </a:t>
            </a:r>
            <a:r>
              <a:rPr lang="ja-JP" altLang="en-US" dirty="0">
                <a:solidFill>
                  <a:prstClr val="black"/>
                </a:solidFill>
                <a:latin typeface="Segoe UI" panose="020B0502040204020203" pitchFamily="34" charset="0"/>
                <a:cs typeface="Segoe UI" panose="020B0502040204020203" pitchFamily="34" charset="0"/>
              </a:rPr>
              <a:t>が更に </a:t>
            </a:r>
            <a:r>
              <a:rPr lang="en-US" altLang="ja-JP" dirty="0">
                <a:solidFill>
                  <a:prstClr val="black"/>
                </a:solidFill>
                <a:latin typeface="Segoe UI" panose="020B0502040204020203" pitchFamily="34" charset="0"/>
                <a:cs typeface="Segoe UI" panose="020B0502040204020203" pitchFamily="34" charset="0"/>
              </a:rPr>
              <a:t>Compute Resource </a:t>
            </a:r>
            <a:r>
              <a:rPr lang="ja-JP" altLang="en-US" dirty="0">
                <a:solidFill>
                  <a:prstClr val="black"/>
                </a:solidFill>
                <a:latin typeface="Segoe UI" panose="020B0502040204020203" pitchFamily="34" charset="0"/>
                <a:cs typeface="Segoe UI" panose="020B0502040204020203" pitchFamily="34" charset="0"/>
              </a:rPr>
              <a:t>が必要になると、自動的に追加。</a:t>
            </a:r>
            <a:r>
              <a:rPr lang="en-US" altLang="ja-JP" dirty="0">
                <a:solidFill>
                  <a:prstClr val="black"/>
                </a:solidFill>
                <a:latin typeface="Segoe UI" panose="020B0502040204020203" pitchFamily="34" charset="0"/>
                <a:cs typeface="Segoe UI" panose="020B0502040204020203" pitchFamily="34" charset="0"/>
              </a:rPr>
              <a:t>Scale out </a:t>
            </a:r>
            <a:r>
              <a:rPr lang="ja-JP" altLang="en-US" dirty="0">
                <a:solidFill>
                  <a:prstClr val="black"/>
                </a:solidFill>
                <a:latin typeface="Segoe UI" panose="020B0502040204020203" pitchFamily="34" charset="0"/>
                <a:cs typeface="Segoe UI" panose="020B0502040204020203" pitchFamily="34" charset="0"/>
              </a:rPr>
              <a:t>は通常</a:t>
            </a:r>
            <a:r>
              <a:rPr lang="en-US" altLang="ja-JP" dirty="0">
                <a:solidFill>
                  <a:prstClr val="black"/>
                </a:solidFill>
                <a:latin typeface="Segoe UI" panose="020B0502040204020203" pitchFamily="34" charset="0"/>
                <a:cs typeface="Segoe UI" panose="020B0502040204020203" pitchFamily="34" charset="0"/>
              </a:rPr>
              <a:t>5</a:t>
            </a:r>
            <a:r>
              <a:rPr lang="ja-JP" altLang="en-US" dirty="0">
                <a:solidFill>
                  <a:prstClr val="black"/>
                </a:solidFill>
                <a:latin typeface="Segoe UI" panose="020B0502040204020203" pitchFamily="34" charset="0"/>
                <a:cs typeface="Segoe UI" panose="020B0502040204020203" pitchFamily="34" charset="0"/>
              </a:rPr>
              <a:t>分程度</a:t>
            </a:r>
            <a:endParaRPr lang="en-US" dirty="0">
              <a:solidFill>
                <a:prstClr val="black"/>
              </a:solidFill>
              <a:latin typeface="Segoe UI" panose="020B0502040204020203" pitchFamily="34" charset="0"/>
              <a:cs typeface="Segoe UI" panose="020B0502040204020203" pitchFamily="34" charset="0"/>
            </a:endParaRPr>
          </a:p>
        </p:txBody>
      </p:sp>
      <p:grpSp>
        <p:nvGrpSpPr>
          <p:cNvPr id="7" name="Group 13">
            <a:extLst>
              <a:ext uri="{FF2B5EF4-FFF2-40B4-BE49-F238E27FC236}">
                <a16:creationId xmlns:a16="http://schemas.microsoft.com/office/drawing/2014/main" id="{9CFE2B19-AED4-4164-AB02-89559C76C174}"/>
              </a:ext>
            </a:extLst>
          </p:cNvPr>
          <p:cNvGrpSpPr/>
          <p:nvPr/>
        </p:nvGrpSpPr>
        <p:grpSpPr>
          <a:xfrm>
            <a:off x="335360" y="1389969"/>
            <a:ext cx="841372" cy="556229"/>
            <a:chOff x="5429065" y="4114800"/>
            <a:chExt cx="689178" cy="455613"/>
          </a:xfrm>
        </p:grpSpPr>
        <p:sp>
          <p:nvSpPr>
            <p:cNvPr id="8" name="Freeform 67">
              <a:extLst>
                <a:ext uri="{FF2B5EF4-FFF2-40B4-BE49-F238E27FC236}">
                  <a16:creationId xmlns:a16="http://schemas.microsoft.com/office/drawing/2014/main" id="{C149338A-1D7E-49D3-A5C8-A68ED676C017}"/>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2E2DF66-B344-4777-A2CC-170A5388A9BF}"/>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Freeform 73">
              <a:extLst>
                <a:ext uri="{FF2B5EF4-FFF2-40B4-BE49-F238E27FC236}">
                  <a16:creationId xmlns:a16="http://schemas.microsoft.com/office/drawing/2014/main" id="{2AAA44D6-3D0A-4027-903C-0ECF983BF819}"/>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3F0E959-6A5A-4840-8921-99DD3902F180}"/>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4462701-9551-49EC-B919-1F45B030D877}"/>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6">
              <a:extLst>
                <a:ext uri="{FF2B5EF4-FFF2-40B4-BE49-F238E27FC236}">
                  <a16:creationId xmlns:a16="http://schemas.microsoft.com/office/drawing/2014/main" id="{2AC5EC0E-0540-4757-B7D8-D409AEB0F2D5}"/>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7">
              <a:extLst>
                <a:ext uri="{FF2B5EF4-FFF2-40B4-BE49-F238E27FC236}">
                  <a16:creationId xmlns:a16="http://schemas.microsoft.com/office/drawing/2014/main" id="{2CB4DEF6-C19A-45D7-B9A5-DA8064633137}"/>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8">
              <a:extLst>
                <a:ext uri="{FF2B5EF4-FFF2-40B4-BE49-F238E27FC236}">
                  <a16:creationId xmlns:a16="http://schemas.microsoft.com/office/drawing/2014/main" id="{4312A62F-6B9C-492F-9376-2F9B10E144DF}"/>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9">
              <a:extLst>
                <a:ext uri="{FF2B5EF4-FFF2-40B4-BE49-F238E27FC236}">
                  <a16:creationId xmlns:a16="http://schemas.microsoft.com/office/drawing/2014/main" id="{F46BE4E9-4BD8-4EB8-84B2-8C7F9F0FB3E9}"/>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0286E255-51C7-4831-B490-62E4E66FD51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Oval 81">
              <a:extLst>
                <a:ext uri="{FF2B5EF4-FFF2-40B4-BE49-F238E27FC236}">
                  <a16:creationId xmlns:a16="http://schemas.microsoft.com/office/drawing/2014/main" id="{1505D924-4210-4EE0-91E8-680E653C2F4B}"/>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82">
              <a:extLst>
                <a:ext uri="{FF2B5EF4-FFF2-40B4-BE49-F238E27FC236}">
                  <a16:creationId xmlns:a16="http://schemas.microsoft.com/office/drawing/2014/main" id="{6303CC38-4CD6-4961-AF6A-56AF8FC3CB5B}"/>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4">
              <a:extLst>
                <a:ext uri="{FF2B5EF4-FFF2-40B4-BE49-F238E27FC236}">
                  <a16:creationId xmlns:a16="http://schemas.microsoft.com/office/drawing/2014/main" id="{ACC3240F-E197-4210-82CB-F5BC8B54BF39}"/>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 name="scale_2">
            <a:extLst>
              <a:ext uri="{FF2B5EF4-FFF2-40B4-BE49-F238E27FC236}">
                <a16:creationId xmlns:a16="http://schemas.microsoft.com/office/drawing/2014/main" id="{E1CB3F65-0BF6-4D4A-9CC8-F6B0A38F0576}"/>
              </a:ext>
            </a:extLst>
          </p:cNvPr>
          <p:cNvSpPr>
            <a:spLocks noChangeAspect="1" noEditPoints="1"/>
          </p:cNvSpPr>
          <p:nvPr/>
        </p:nvSpPr>
        <p:spPr bwMode="auto">
          <a:xfrm>
            <a:off x="374263" y="4041898"/>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nvGrpSpPr>
          <p:cNvPr id="22" name="Group 15">
            <a:extLst>
              <a:ext uri="{FF2B5EF4-FFF2-40B4-BE49-F238E27FC236}">
                <a16:creationId xmlns:a16="http://schemas.microsoft.com/office/drawing/2014/main" id="{B4DD30A9-663B-4573-85C3-006E8B768B8F}"/>
              </a:ext>
            </a:extLst>
          </p:cNvPr>
          <p:cNvGrpSpPr/>
          <p:nvPr/>
        </p:nvGrpSpPr>
        <p:grpSpPr>
          <a:xfrm>
            <a:off x="6493616" y="1389969"/>
            <a:ext cx="993584" cy="418190"/>
            <a:chOff x="556927" y="3779486"/>
            <a:chExt cx="892331" cy="375574"/>
          </a:xfrm>
        </p:grpSpPr>
        <p:grpSp>
          <p:nvGrpSpPr>
            <p:cNvPr id="23" name="Group 21">
              <a:extLst>
                <a:ext uri="{FF2B5EF4-FFF2-40B4-BE49-F238E27FC236}">
                  <a16:creationId xmlns:a16="http://schemas.microsoft.com/office/drawing/2014/main" id="{DE5AB8CE-179D-4C3D-ACBA-3BA0BD4033D5}"/>
                </a:ext>
              </a:extLst>
            </p:cNvPr>
            <p:cNvGrpSpPr/>
            <p:nvPr/>
          </p:nvGrpSpPr>
          <p:grpSpPr>
            <a:xfrm>
              <a:off x="1036224" y="3779486"/>
              <a:ext cx="413034" cy="95930"/>
              <a:chOff x="1101428" y="3763208"/>
              <a:chExt cx="413034" cy="95930"/>
            </a:xfrm>
          </p:grpSpPr>
          <p:sp>
            <p:nvSpPr>
              <p:cNvPr id="39" name="Freeform 22">
                <a:extLst>
                  <a:ext uri="{FF2B5EF4-FFF2-40B4-BE49-F238E27FC236}">
                    <a16:creationId xmlns:a16="http://schemas.microsoft.com/office/drawing/2014/main" id="{4EC6A46A-2618-42C0-98BC-48AFEB8FDB0A}"/>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3">
                <a:extLst>
                  <a:ext uri="{FF2B5EF4-FFF2-40B4-BE49-F238E27FC236}">
                    <a16:creationId xmlns:a16="http://schemas.microsoft.com/office/drawing/2014/main" id="{43D5A4F0-6441-4D4E-8D0E-74742DF900D3}"/>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4">
                <a:extLst>
                  <a:ext uri="{FF2B5EF4-FFF2-40B4-BE49-F238E27FC236}">
                    <a16:creationId xmlns:a16="http://schemas.microsoft.com/office/drawing/2014/main" id="{CE76FE87-57D1-4E98-B031-B74C5F7031FB}"/>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5">
                <a:extLst>
                  <a:ext uri="{FF2B5EF4-FFF2-40B4-BE49-F238E27FC236}">
                    <a16:creationId xmlns:a16="http://schemas.microsoft.com/office/drawing/2014/main" id="{82C4679E-D3B5-46A7-86D5-9487264A8A9F}"/>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6">
                <a:extLst>
                  <a:ext uri="{FF2B5EF4-FFF2-40B4-BE49-F238E27FC236}">
                    <a16:creationId xmlns:a16="http://schemas.microsoft.com/office/drawing/2014/main" id="{F7896EE1-6DE2-4C68-85CB-AC34C991E8AB}"/>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2">
              <a:extLst>
                <a:ext uri="{FF2B5EF4-FFF2-40B4-BE49-F238E27FC236}">
                  <a16:creationId xmlns:a16="http://schemas.microsoft.com/office/drawing/2014/main" id="{BA21FEB1-AF2E-4521-A8ED-4895D0A54C71}"/>
                </a:ext>
              </a:extLst>
            </p:cNvPr>
            <p:cNvGrpSpPr/>
            <p:nvPr/>
          </p:nvGrpSpPr>
          <p:grpSpPr>
            <a:xfrm>
              <a:off x="1067236" y="3919761"/>
              <a:ext cx="351745" cy="95930"/>
              <a:chOff x="1132440" y="4078979"/>
              <a:chExt cx="351745" cy="95930"/>
            </a:xfrm>
          </p:grpSpPr>
          <p:sp>
            <p:nvSpPr>
              <p:cNvPr id="34" name="Freeform 27">
                <a:extLst>
                  <a:ext uri="{FF2B5EF4-FFF2-40B4-BE49-F238E27FC236}">
                    <a16:creationId xmlns:a16="http://schemas.microsoft.com/office/drawing/2014/main" id="{74ACBC5C-85DC-4650-8261-80E7EE37E1C1}"/>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8">
                <a:extLst>
                  <a:ext uri="{FF2B5EF4-FFF2-40B4-BE49-F238E27FC236}">
                    <a16:creationId xmlns:a16="http://schemas.microsoft.com/office/drawing/2014/main" id="{DFAC1E57-A85E-4AC8-AD4A-A3855AD9366B}"/>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29">
                <a:extLst>
                  <a:ext uri="{FF2B5EF4-FFF2-40B4-BE49-F238E27FC236}">
                    <a16:creationId xmlns:a16="http://schemas.microsoft.com/office/drawing/2014/main" id="{B2B4CE81-5AFA-4FFF-9C03-A000CC3E505C}"/>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0">
                <a:extLst>
                  <a:ext uri="{FF2B5EF4-FFF2-40B4-BE49-F238E27FC236}">
                    <a16:creationId xmlns:a16="http://schemas.microsoft.com/office/drawing/2014/main" id="{7C608D38-B9E6-4F8B-8F47-347E04C47F5F}"/>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31">
                <a:extLst>
                  <a:ext uri="{FF2B5EF4-FFF2-40B4-BE49-F238E27FC236}">
                    <a16:creationId xmlns:a16="http://schemas.microsoft.com/office/drawing/2014/main" id="{7252BED1-1E16-402C-9F1B-4675A8A25CDA}"/>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5" name="Group 23">
              <a:extLst>
                <a:ext uri="{FF2B5EF4-FFF2-40B4-BE49-F238E27FC236}">
                  <a16:creationId xmlns:a16="http://schemas.microsoft.com/office/drawing/2014/main" id="{8FAFDB6D-EA0D-4BF0-AD88-18BEA0AB42EC}"/>
                </a:ext>
              </a:extLst>
            </p:cNvPr>
            <p:cNvGrpSpPr/>
            <p:nvPr/>
          </p:nvGrpSpPr>
          <p:grpSpPr>
            <a:xfrm>
              <a:off x="1035338" y="4060462"/>
              <a:ext cx="411702" cy="94598"/>
              <a:chOff x="1100542" y="3925757"/>
              <a:chExt cx="411702" cy="94598"/>
            </a:xfrm>
          </p:grpSpPr>
          <p:sp>
            <p:nvSpPr>
              <p:cNvPr id="29" name="Freeform 33">
                <a:extLst>
                  <a:ext uri="{FF2B5EF4-FFF2-40B4-BE49-F238E27FC236}">
                    <a16:creationId xmlns:a16="http://schemas.microsoft.com/office/drawing/2014/main" id="{81CF0972-4870-4BAC-B522-CB13B578FF2D}"/>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4">
                <a:extLst>
                  <a:ext uri="{FF2B5EF4-FFF2-40B4-BE49-F238E27FC236}">
                    <a16:creationId xmlns:a16="http://schemas.microsoft.com/office/drawing/2014/main" id="{F1FDB745-F4E5-4D21-8CD5-0E7BF7412E41}"/>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5">
                <a:extLst>
                  <a:ext uri="{FF2B5EF4-FFF2-40B4-BE49-F238E27FC236}">
                    <a16:creationId xmlns:a16="http://schemas.microsoft.com/office/drawing/2014/main" id="{C2D3F7B3-17BC-4488-A953-767416ACF355}"/>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6">
                <a:extLst>
                  <a:ext uri="{FF2B5EF4-FFF2-40B4-BE49-F238E27FC236}">
                    <a16:creationId xmlns:a16="http://schemas.microsoft.com/office/drawing/2014/main" id="{E6B98864-55FD-4A50-ABC0-709A03E026A6}"/>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37">
                <a:extLst>
                  <a:ext uri="{FF2B5EF4-FFF2-40B4-BE49-F238E27FC236}">
                    <a16:creationId xmlns:a16="http://schemas.microsoft.com/office/drawing/2014/main" id="{C93A6861-26D3-4333-9C41-F5ABA0987F6C}"/>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6" name="Straight Connector 24">
              <a:extLst>
                <a:ext uri="{FF2B5EF4-FFF2-40B4-BE49-F238E27FC236}">
                  <a16:creationId xmlns:a16="http://schemas.microsoft.com/office/drawing/2014/main" id="{505AFBAE-0DBA-4F51-8E01-5BDAD5DEC724}"/>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7" name="Straight Connector 25">
              <a:extLst>
                <a:ext uri="{FF2B5EF4-FFF2-40B4-BE49-F238E27FC236}">
                  <a16:creationId xmlns:a16="http://schemas.microsoft.com/office/drawing/2014/main" id="{0691BD0B-8134-4AC5-B7CA-B635186B4F41}"/>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8" name="Straight Connector 26">
              <a:extLst>
                <a:ext uri="{FF2B5EF4-FFF2-40B4-BE49-F238E27FC236}">
                  <a16:creationId xmlns:a16="http://schemas.microsoft.com/office/drawing/2014/main" id="{95008DF3-87B7-4832-9CE9-7E4CF65F4519}"/>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44" name="Group 16">
            <a:extLst>
              <a:ext uri="{FF2B5EF4-FFF2-40B4-BE49-F238E27FC236}">
                <a16:creationId xmlns:a16="http://schemas.microsoft.com/office/drawing/2014/main" id="{4B29B387-080F-4522-BB7E-F188FC629FD6}"/>
              </a:ext>
            </a:extLst>
          </p:cNvPr>
          <p:cNvGrpSpPr/>
          <p:nvPr/>
        </p:nvGrpSpPr>
        <p:grpSpPr>
          <a:xfrm>
            <a:off x="6854269" y="4041898"/>
            <a:ext cx="647284" cy="654591"/>
            <a:chOff x="1015534" y="3888331"/>
            <a:chExt cx="412517" cy="417174"/>
          </a:xfrm>
        </p:grpSpPr>
        <p:sp>
          <p:nvSpPr>
            <p:cNvPr id="45" name="Freeform 938">
              <a:extLst>
                <a:ext uri="{FF2B5EF4-FFF2-40B4-BE49-F238E27FC236}">
                  <a16:creationId xmlns:a16="http://schemas.microsoft.com/office/drawing/2014/main" id="{84BABDF0-6E15-43E0-BC30-5878C95B853F}"/>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6" name="Freeform 939">
              <a:extLst>
                <a:ext uri="{FF2B5EF4-FFF2-40B4-BE49-F238E27FC236}">
                  <a16:creationId xmlns:a16="http://schemas.microsoft.com/office/drawing/2014/main" id="{ABC2F74D-4812-423B-97C7-61864039575F}"/>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7" name="Freeform 941">
              <a:extLst>
                <a:ext uri="{FF2B5EF4-FFF2-40B4-BE49-F238E27FC236}">
                  <a16:creationId xmlns:a16="http://schemas.microsoft.com/office/drawing/2014/main" id="{11401588-BBB6-4CD5-A35E-4880CEB08BFC}"/>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8" name="Oval 20">
              <a:extLst>
                <a:ext uri="{FF2B5EF4-FFF2-40B4-BE49-F238E27FC236}">
                  <a16:creationId xmlns:a16="http://schemas.microsoft.com/office/drawing/2014/main" id="{95BB68B2-BDE4-4B13-ACA9-39FE9346A9AB}"/>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59538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12956"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mn-ea"/>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369332"/>
          </a:xfrm>
          <a:prstGeom prst="rect">
            <a:avLst/>
          </a:prstGeom>
        </p:spPr>
        <p:txBody>
          <a:bodyPr wrap="square">
            <a:spAutoFit/>
          </a:bodyPr>
          <a:lstStyle/>
          <a:p>
            <a:r>
              <a:rPr lang="en-US" dirty="0" err="1">
                <a:latin typeface="+mn-ea"/>
              </a:rPr>
              <a:t>Jupyter</a:t>
            </a:r>
            <a:r>
              <a:rPr lang="en-US" dirty="0">
                <a:latin typeface="+mn-ea"/>
              </a:rPr>
              <a:t> widget </a:t>
            </a:r>
            <a:r>
              <a:rPr lang="ja-JP" altLang="en-US" dirty="0">
                <a:latin typeface="+mn-ea"/>
              </a:rPr>
              <a:t>でジョブの状態をモニタリング。</a:t>
            </a:r>
            <a:r>
              <a:rPr lang="en-US" altLang="ja-JP" dirty="0">
                <a:latin typeface="+mn-ea"/>
              </a:rPr>
              <a:t>10-15 </a:t>
            </a:r>
            <a:r>
              <a:rPr lang="ja-JP" altLang="en-US" dirty="0">
                <a:latin typeface="+mn-ea"/>
              </a:rPr>
              <a:t>秒程度の遅延で非同期で表示される</a:t>
            </a:r>
            <a:endParaRPr lang="en-US" dirty="0">
              <a:latin typeface="+mn-ea"/>
            </a:endParaRPr>
          </a:p>
        </p:txBody>
      </p:sp>
      <p:sp>
        <p:nvSpPr>
          <p:cNvPr id="7" name="Rectangle 6">
            <a:extLst>
              <a:ext uri="{FF2B5EF4-FFF2-40B4-BE49-F238E27FC236}">
                <a16:creationId xmlns:a16="http://schemas.microsoft.com/office/drawing/2014/main" id="{5DE96E21-58E2-40D6-8034-F75195993026}"/>
              </a:ext>
            </a:extLst>
          </p:cNvPr>
          <p:cNvSpPr/>
          <p:nvPr/>
        </p:nvSpPr>
        <p:spPr>
          <a:xfrm>
            <a:off x="512956" y="1817678"/>
            <a:ext cx="10660063" cy="584775"/>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6" y="2780517"/>
            <a:ext cx="7278029" cy="369332"/>
          </a:xfrm>
          <a:prstGeom prst="rect">
            <a:avLst/>
          </a:prstGeom>
        </p:spPr>
        <p:txBody>
          <a:bodyPr wrap="square">
            <a:spAutoFit/>
          </a:bodyPr>
          <a:lstStyle/>
          <a:p>
            <a:r>
              <a:rPr lang="en-US" dirty="0">
                <a:solidFill>
                  <a:srgbClr val="000000"/>
                </a:solidFill>
                <a:latin typeface="+mn-ea"/>
              </a:rPr>
              <a:t>Azure Machine Learning services </a:t>
            </a:r>
            <a:r>
              <a:rPr lang="ja-JP" altLang="en-US" dirty="0">
                <a:solidFill>
                  <a:srgbClr val="000000"/>
                </a:solidFill>
                <a:latin typeface="+mn-ea"/>
              </a:rPr>
              <a:t>の </a:t>
            </a:r>
            <a:r>
              <a:rPr lang="en-US" altLang="ja-JP" dirty="0">
                <a:solidFill>
                  <a:srgbClr val="000000"/>
                </a:solidFill>
                <a:latin typeface="+mn-ea"/>
              </a:rPr>
              <a:t>widget </a:t>
            </a:r>
            <a:r>
              <a:rPr lang="ja-JP" altLang="en-US" dirty="0">
                <a:solidFill>
                  <a:srgbClr val="000000"/>
                </a:solidFill>
                <a:latin typeface="+mn-ea"/>
              </a:rPr>
              <a:t>の例</a:t>
            </a:r>
            <a:r>
              <a:rPr lang="en-US" dirty="0">
                <a:solidFill>
                  <a:srgbClr val="000000"/>
                </a:solidFill>
                <a:latin typeface="+mn-ea"/>
              </a:rPr>
              <a:t>:</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12956"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46331"/>
          </a:xfrm>
          <a:prstGeom prst="rect">
            <a:avLst/>
          </a:prstGeom>
        </p:spPr>
        <p:txBody>
          <a:bodyPr wrap="square">
            <a:spAutoFit/>
          </a:bodyPr>
          <a:lstStyle/>
          <a:p>
            <a:r>
              <a:rPr lang="ja-JP" altLang="en-US" dirty="0"/>
              <a:t>モデルの学習ジョブは非同期で実行される。ここでは、それが終わるまで待機するシグナル送信。</a:t>
            </a:r>
            <a:r>
              <a:rPr lang="en-US" dirty="0"/>
              <a:t> </a:t>
            </a:r>
            <a:br>
              <a:rPr lang="en-US" dirty="0"/>
            </a:br>
            <a:r>
              <a:rPr lang="en-US" i="1" dirty="0" err="1">
                <a:solidFill>
                  <a:schemeClr val="accent1"/>
                </a:solidFill>
              </a:rPr>
              <a:t>wait_for_completion</a:t>
            </a:r>
            <a:r>
              <a:rPr lang="en-US" i="1" dirty="0">
                <a:solidFill>
                  <a:schemeClr val="accent1"/>
                </a:solidFill>
              </a:rPr>
              <a:t> </a:t>
            </a:r>
            <a:r>
              <a:rPr lang="ja-JP" altLang="en-US" dirty="0" err="1"/>
              <a:t>にて</a:t>
            </a:r>
            <a:endParaRPr lang="en-US" dirty="0"/>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4897415"/>
            <a:ext cx="5969620" cy="369332"/>
          </a:xfrm>
          <a:prstGeom prst="rect">
            <a:avLst/>
          </a:prstGeom>
          <a:solidFill>
            <a:srgbClr val="75E4FF"/>
          </a:solidFill>
        </p:spPr>
        <p:txBody>
          <a:bodyPr wrap="square">
            <a:spAutoFit/>
          </a:bodyPr>
          <a:lstStyle/>
          <a:p>
            <a:r>
              <a:rPr lang="en-US" dirty="0">
                <a:solidFill>
                  <a:srgbClr val="000000"/>
                </a:solidFill>
                <a:latin typeface="+mn-ea"/>
              </a:rPr>
              <a:t>{'regularization rate': 0.8, 'accuracy': 0.9204}</a:t>
            </a:r>
            <a:endParaRPr lang="en-US" dirty="0">
              <a:latin typeface="+mn-ea"/>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276999"/>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sz="1800" dirty="0">
                <a:latin typeface="+mn-ea"/>
              </a:rPr>
              <a:t>Model </a:t>
            </a:r>
            <a:r>
              <a:rPr lang="ja-JP" altLang="en-US" sz="1800" dirty="0">
                <a:latin typeface="+mn-ea"/>
              </a:rPr>
              <a:t>の </a:t>
            </a:r>
            <a:r>
              <a:rPr lang="en-US" sz="1800" dirty="0">
                <a:latin typeface="+mn-ea"/>
              </a:rPr>
              <a:t>accuracy </a:t>
            </a:r>
            <a:r>
              <a:rPr lang="ja-JP" altLang="en-US" sz="1800" dirty="0">
                <a:latin typeface="+mn-ea"/>
              </a:rPr>
              <a:t>を表示</a:t>
            </a:r>
            <a:r>
              <a:rPr lang="en-US" sz="1800" dirty="0">
                <a:latin typeface="+mn-ea"/>
              </a:rPr>
              <a:t>.</a:t>
            </a:r>
            <a:r>
              <a:rPr lang="ja-JP" altLang="en-US" sz="1800" dirty="0">
                <a:latin typeface="+mn-ea"/>
              </a:rPr>
              <a:t>以下は、表示例</a:t>
            </a:r>
            <a:r>
              <a:rPr lang="en-US" altLang="ja-JP" sz="1800" dirty="0">
                <a:latin typeface="+mn-ea"/>
              </a:rPr>
              <a:t>:</a:t>
            </a:r>
            <a:endParaRPr lang="en-US" sz="1800" dirty="0">
              <a:latin typeface="+mn-ea"/>
            </a:endParaRP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76999"/>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ログの出力を</a:t>
            </a:r>
            <a:r>
              <a:rPr lang="en-US" dirty="0">
                <a:gradFill>
                  <a:gsLst>
                    <a:gs pos="2917">
                      <a:schemeClr val="tx1"/>
                    </a:gs>
                    <a:gs pos="30000">
                      <a:schemeClr val="tx1"/>
                    </a:gs>
                  </a:gsLst>
                  <a:lin ang="5400000" scaled="0"/>
                </a:gradFill>
                <a:latin typeface="+mn-ea"/>
              </a:rPr>
              <a:t> ‘True’ </a:t>
            </a:r>
            <a:r>
              <a:rPr lang="ja-JP" altLang="en-US" dirty="0">
                <a:gradFill>
                  <a:gsLst>
                    <a:gs pos="2917">
                      <a:schemeClr val="tx1"/>
                    </a:gs>
                    <a:gs pos="30000">
                      <a:schemeClr val="tx1"/>
                    </a:gs>
                  </a:gsLst>
                  <a:lin ang="5400000" scaled="0"/>
                </a:gradFill>
                <a:latin typeface="+mn-ea"/>
              </a:rPr>
              <a:t>で指定</a:t>
            </a:r>
            <a:endParaRPr lang="en-US" dirty="0">
              <a:gradFill>
                <a:gsLst>
                  <a:gs pos="2917">
                    <a:schemeClr val="tx1"/>
                  </a:gs>
                  <a:gs pos="30000">
                    <a:schemeClr val="tx1"/>
                  </a:gs>
                </a:gsLst>
                <a:lin ang="5400000" scaled="0"/>
              </a:gradFill>
              <a:latin typeface="+mn-ea"/>
            </a:endParaRP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2D6CE72-95B4-4E0A-A3A9-7FDCC6B3AF6D}"/>
              </a:ext>
            </a:extLst>
          </p:cNvPr>
          <p:cNvSpPr>
            <a:spLocks noGrp="1"/>
          </p:cNvSpPr>
          <p:nvPr>
            <p:ph type="title"/>
          </p:nvPr>
        </p:nvSpPr>
        <p:spPr>
          <a:xfrm>
            <a:off x="263271" y="173372"/>
            <a:ext cx="11655840" cy="899665"/>
          </a:xfrm>
        </p:spPr>
        <p:txBody>
          <a:bodyPr/>
          <a:lstStyle/>
          <a:p>
            <a:r>
              <a:rPr kumimoji="1" lang="en-US" altLang="ja-JP" dirty="0"/>
              <a:t>Machine Learning flow on Azure</a:t>
            </a:r>
            <a:endParaRPr kumimoji="1" lang="ja-JP" altLang="en-US" dirty="0"/>
          </a:p>
        </p:txBody>
      </p:sp>
      <p:sp>
        <p:nvSpPr>
          <p:cNvPr id="203" name="TextBox 57">
            <a:extLst>
              <a:ext uri="{FF2B5EF4-FFF2-40B4-BE49-F238E27FC236}">
                <a16:creationId xmlns:a16="http://schemas.microsoft.com/office/drawing/2014/main" id="{D193AEF4-9C13-45CB-A623-6ACC3276B426}"/>
              </a:ext>
            </a:extLst>
          </p:cNvPr>
          <p:cNvSpPr txBox="1"/>
          <p:nvPr/>
        </p:nvSpPr>
        <p:spPr>
          <a:xfrm>
            <a:off x="10756740" y="3777375"/>
            <a:ext cx="951066"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a:solidFill>
                  <a:srgbClr val="505050"/>
                </a:solidFill>
              </a:rPr>
              <a:t>APPLICATIONS</a:t>
            </a:r>
          </a:p>
        </p:txBody>
      </p:sp>
      <p:sp>
        <p:nvSpPr>
          <p:cNvPr id="204" name="TextBox 60">
            <a:extLst>
              <a:ext uri="{FF2B5EF4-FFF2-40B4-BE49-F238E27FC236}">
                <a16:creationId xmlns:a16="http://schemas.microsoft.com/office/drawing/2014/main" id="{25B94EEF-BBA6-457D-B423-04279B2C5E17}"/>
              </a:ext>
            </a:extLst>
          </p:cNvPr>
          <p:cNvSpPr txBox="1"/>
          <p:nvPr/>
        </p:nvSpPr>
        <p:spPr>
          <a:xfrm>
            <a:off x="10770097" y="5368690"/>
            <a:ext cx="924352"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dirty="0">
                <a:solidFill>
                  <a:srgbClr val="505050"/>
                </a:solidFill>
              </a:rPr>
              <a:t>DASHBOARDS</a:t>
            </a:r>
          </a:p>
        </p:txBody>
      </p:sp>
      <p:pic>
        <p:nvPicPr>
          <p:cNvPr id="205" name="Picture 2" descr="Image result for Azure Power BI icon">
            <a:extLst>
              <a:ext uri="{FF2B5EF4-FFF2-40B4-BE49-F238E27FC236}">
                <a16:creationId xmlns:a16="http://schemas.microsoft.com/office/drawing/2014/main" id="{4BBE4F6C-A003-40D4-8DF6-7727E6A93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4465" y="4558759"/>
            <a:ext cx="775616" cy="775616"/>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176">
            <a:extLst>
              <a:ext uri="{FF2B5EF4-FFF2-40B4-BE49-F238E27FC236}">
                <a16:creationId xmlns:a16="http://schemas.microsoft.com/office/drawing/2014/main" id="{524719CE-D363-45C9-90E0-747143F83E7D}"/>
              </a:ext>
            </a:extLst>
          </p:cNvPr>
          <p:cNvSpPr txBox="1"/>
          <p:nvPr/>
        </p:nvSpPr>
        <p:spPr>
          <a:xfrm>
            <a:off x="338829" y="5389895"/>
            <a:ext cx="1426688" cy="5160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solidFill>
                  <a:srgbClr val="505050"/>
                </a:solidFill>
              </a:rPr>
              <a:t>BUSINESS / CUSTOM APPS</a:t>
            </a:r>
          </a:p>
          <a:p>
            <a:pPr defTabSz="914225">
              <a:defRPr/>
            </a:pPr>
            <a:r>
              <a:rPr kumimoji="0" lang="en-US">
                <a:solidFill>
                  <a:srgbClr val="505050"/>
                </a:solidFill>
              </a:rPr>
              <a:t>(STRUCTURED)</a:t>
            </a:r>
          </a:p>
        </p:txBody>
      </p:sp>
      <p:grpSp>
        <p:nvGrpSpPr>
          <p:cNvPr id="207" name="Group 177">
            <a:extLst>
              <a:ext uri="{FF2B5EF4-FFF2-40B4-BE49-F238E27FC236}">
                <a16:creationId xmlns:a16="http://schemas.microsoft.com/office/drawing/2014/main" id="{9C1525FA-9994-48C5-9842-9B37A7AF1B8A}"/>
              </a:ext>
            </a:extLst>
          </p:cNvPr>
          <p:cNvGrpSpPr/>
          <p:nvPr/>
        </p:nvGrpSpPr>
        <p:grpSpPr>
          <a:xfrm>
            <a:off x="518262" y="4989287"/>
            <a:ext cx="1067822" cy="398915"/>
            <a:chOff x="94228" y="4054674"/>
            <a:chExt cx="1327848" cy="496126"/>
          </a:xfrm>
        </p:grpSpPr>
        <p:grpSp>
          <p:nvGrpSpPr>
            <p:cNvPr id="208" name="Group 178">
              <a:extLst>
                <a:ext uri="{FF2B5EF4-FFF2-40B4-BE49-F238E27FC236}">
                  <a16:creationId xmlns:a16="http://schemas.microsoft.com/office/drawing/2014/main" id="{CB12915C-A3E9-4172-90A1-698D82F720CB}"/>
                </a:ext>
              </a:extLst>
            </p:cNvPr>
            <p:cNvGrpSpPr/>
            <p:nvPr/>
          </p:nvGrpSpPr>
          <p:grpSpPr>
            <a:xfrm>
              <a:off x="94228" y="4054674"/>
              <a:ext cx="565043" cy="490322"/>
              <a:chOff x="582887" y="2608468"/>
              <a:chExt cx="565043" cy="490322"/>
            </a:xfrm>
          </p:grpSpPr>
          <p:grpSp>
            <p:nvGrpSpPr>
              <p:cNvPr id="259" name="Group 229">
                <a:extLst>
                  <a:ext uri="{FF2B5EF4-FFF2-40B4-BE49-F238E27FC236}">
                    <a16:creationId xmlns:a16="http://schemas.microsoft.com/office/drawing/2014/main" id="{7CDED99F-44F4-4F49-A595-309D7CEF3311}"/>
                  </a:ext>
                </a:extLst>
              </p:cNvPr>
              <p:cNvGrpSpPr/>
              <p:nvPr/>
            </p:nvGrpSpPr>
            <p:grpSpPr>
              <a:xfrm>
                <a:off x="582887" y="2608468"/>
                <a:ext cx="565043" cy="490322"/>
                <a:chOff x="-2759707" y="1099472"/>
                <a:chExt cx="7926138" cy="6799719"/>
              </a:xfrm>
            </p:grpSpPr>
            <p:sp>
              <p:nvSpPr>
                <p:cNvPr id="264" name="Rectangle 317">
                  <a:extLst>
                    <a:ext uri="{FF2B5EF4-FFF2-40B4-BE49-F238E27FC236}">
                      <a16:creationId xmlns:a16="http://schemas.microsoft.com/office/drawing/2014/main" id="{2CA62CF5-7BE3-4826-B73A-D5A0DB86377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5" name="Rounded Rectangle 439">
                  <a:extLst>
                    <a:ext uri="{FF2B5EF4-FFF2-40B4-BE49-F238E27FC236}">
                      <a16:creationId xmlns:a16="http://schemas.microsoft.com/office/drawing/2014/main" id="{1C623E83-E618-4875-A58A-2B4A97DCAE46}"/>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6" name="Rectangle 236">
                  <a:extLst>
                    <a:ext uri="{FF2B5EF4-FFF2-40B4-BE49-F238E27FC236}">
                      <a16:creationId xmlns:a16="http://schemas.microsoft.com/office/drawing/2014/main" id="{F1314527-B0A5-4AAA-83D9-B19942328DAE}"/>
                    </a:ext>
                  </a:extLst>
                </p:cNvPr>
                <p:cNvSpPr/>
                <p:nvPr/>
              </p:nvSpPr>
              <p:spPr bwMode="auto">
                <a:xfrm>
                  <a:off x="-2133709" y="1626405"/>
                  <a:ext cx="6674142" cy="4361521"/>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7" name="Rectangle 237">
                  <a:extLst>
                    <a:ext uri="{FF2B5EF4-FFF2-40B4-BE49-F238E27FC236}">
                      <a16:creationId xmlns:a16="http://schemas.microsoft.com/office/drawing/2014/main" id="{D19AA367-4F95-4B4C-BBFC-E87F482B8080}"/>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60" name="Freeform 5">
                <a:extLst>
                  <a:ext uri="{FF2B5EF4-FFF2-40B4-BE49-F238E27FC236}">
                    <a16:creationId xmlns:a16="http://schemas.microsoft.com/office/drawing/2014/main" id="{CD761624-7DFD-43BA-8A86-C32CE415D238}"/>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1" name="Rectangle 6">
                <a:extLst>
                  <a:ext uri="{FF2B5EF4-FFF2-40B4-BE49-F238E27FC236}">
                    <a16:creationId xmlns:a16="http://schemas.microsoft.com/office/drawing/2014/main" id="{1F62B57D-D2C1-420C-B538-7D4042167BF6}"/>
                  </a:ext>
                </a:extLst>
              </p:cNvPr>
              <p:cNvSpPr>
                <a:spLocks noChangeArrowheads="1"/>
              </p:cNvSpPr>
              <p:nvPr/>
            </p:nvSpPr>
            <p:spPr bwMode="auto">
              <a:xfrm>
                <a:off x="767306" y="2814098"/>
                <a:ext cx="36508" cy="1209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2" name="Rectangle 7">
                <a:extLst>
                  <a:ext uri="{FF2B5EF4-FFF2-40B4-BE49-F238E27FC236}">
                    <a16:creationId xmlns:a16="http://schemas.microsoft.com/office/drawing/2014/main" id="{9B3A565E-F44B-48D4-A6F0-1CB3E4B4132F}"/>
                  </a:ext>
                </a:extLst>
              </p:cNvPr>
              <p:cNvSpPr>
                <a:spLocks noChangeArrowheads="1"/>
              </p:cNvSpPr>
              <p:nvPr/>
            </p:nvSpPr>
            <p:spPr bwMode="auto">
              <a:xfrm>
                <a:off x="839181" y="2707998"/>
                <a:ext cx="37649" cy="2270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3" name="Rectangle 8">
                <a:extLst>
                  <a:ext uri="{FF2B5EF4-FFF2-40B4-BE49-F238E27FC236}">
                    <a16:creationId xmlns:a16="http://schemas.microsoft.com/office/drawing/2014/main" id="{CF194B4E-F77A-46E0-B33B-3265D7E73FA4}"/>
                  </a:ext>
                </a:extLst>
              </p:cNvPr>
              <p:cNvSpPr>
                <a:spLocks noChangeArrowheads="1"/>
              </p:cNvSpPr>
              <p:nvPr/>
            </p:nvSpPr>
            <p:spPr bwMode="auto">
              <a:xfrm>
                <a:off x="912197" y="2754773"/>
                <a:ext cx="37649" cy="180256"/>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grpSp>
        <p:grpSp>
          <p:nvGrpSpPr>
            <p:cNvPr id="209" name="Group 179">
              <a:extLst>
                <a:ext uri="{FF2B5EF4-FFF2-40B4-BE49-F238E27FC236}">
                  <a16:creationId xmlns:a16="http://schemas.microsoft.com/office/drawing/2014/main" id="{70E69A59-B2A1-4E72-92EB-30F619CA41C2}"/>
                </a:ext>
              </a:extLst>
            </p:cNvPr>
            <p:cNvGrpSpPr/>
            <p:nvPr/>
          </p:nvGrpSpPr>
          <p:grpSpPr>
            <a:xfrm>
              <a:off x="833546" y="4054674"/>
              <a:ext cx="588530" cy="496126"/>
              <a:chOff x="493618" y="3055549"/>
              <a:chExt cx="716256" cy="603797"/>
            </a:xfrm>
          </p:grpSpPr>
          <p:grpSp>
            <p:nvGrpSpPr>
              <p:cNvPr id="210" name="Group 180">
                <a:extLst>
                  <a:ext uri="{FF2B5EF4-FFF2-40B4-BE49-F238E27FC236}">
                    <a16:creationId xmlns:a16="http://schemas.microsoft.com/office/drawing/2014/main" id="{EA52C90B-0794-4AB8-8442-982323A45539}"/>
                  </a:ext>
                </a:extLst>
              </p:cNvPr>
              <p:cNvGrpSpPr/>
              <p:nvPr/>
            </p:nvGrpSpPr>
            <p:grpSpPr>
              <a:xfrm>
                <a:off x="796699" y="3403695"/>
                <a:ext cx="413175" cy="253655"/>
                <a:chOff x="-655566" y="3895060"/>
                <a:chExt cx="761727" cy="430956"/>
              </a:xfrm>
            </p:grpSpPr>
            <p:grpSp>
              <p:nvGrpSpPr>
                <p:cNvPr id="243" name="Group 213">
                  <a:extLst>
                    <a:ext uri="{FF2B5EF4-FFF2-40B4-BE49-F238E27FC236}">
                      <a16:creationId xmlns:a16="http://schemas.microsoft.com/office/drawing/2014/main" id="{B3614404-2A20-49E6-AE88-A691A69B199E}"/>
                    </a:ext>
                  </a:extLst>
                </p:cNvPr>
                <p:cNvGrpSpPr/>
                <p:nvPr/>
              </p:nvGrpSpPr>
              <p:grpSpPr>
                <a:xfrm>
                  <a:off x="-655566" y="3895060"/>
                  <a:ext cx="761727" cy="430956"/>
                  <a:chOff x="10867216" y="6204939"/>
                  <a:chExt cx="791499" cy="447800"/>
                </a:xfrm>
              </p:grpSpPr>
              <p:sp>
                <p:nvSpPr>
                  <p:cNvPr id="252" name="Round Same Side Corner Rectangle 206">
                    <a:extLst>
                      <a:ext uri="{FF2B5EF4-FFF2-40B4-BE49-F238E27FC236}">
                        <a16:creationId xmlns:a16="http://schemas.microsoft.com/office/drawing/2014/main" id="{875B215F-FF49-4A8C-B419-45E33571EF9F}"/>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53" name="Group 223">
                    <a:extLst>
                      <a:ext uri="{FF2B5EF4-FFF2-40B4-BE49-F238E27FC236}">
                        <a16:creationId xmlns:a16="http://schemas.microsoft.com/office/drawing/2014/main" id="{AAC8D76E-B7D8-4934-9586-9F8A49F92E88}"/>
                      </a:ext>
                    </a:extLst>
                  </p:cNvPr>
                  <p:cNvGrpSpPr/>
                  <p:nvPr/>
                </p:nvGrpSpPr>
                <p:grpSpPr>
                  <a:xfrm>
                    <a:off x="10924674" y="6204939"/>
                    <a:ext cx="676584" cy="420187"/>
                    <a:chOff x="10924674" y="6204939"/>
                    <a:chExt cx="676584" cy="420187"/>
                  </a:xfrm>
                </p:grpSpPr>
                <p:grpSp>
                  <p:nvGrpSpPr>
                    <p:cNvPr id="255" name="Group 225">
                      <a:extLst>
                        <a:ext uri="{FF2B5EF4-FFF2-40B4-BE49-F238E27FC236}">
                          <a16:creationId xmlns:a16="http://schemas.microsoft.com/office/drawing/2014/main" id="{805816E5-1FB2-4F0B-8E0D-D9774A3B38B2}"/>
                        </a:ext>
                      </a:extLst>
                    </p:cNvPr>
                    <p:cNvGrpSpPr/>
                    <p:nvPr/>
                  </p:nvGrpSpPr>
                  <p:grpSpPr>
                    <a:xfrm>
                      <a:off x="10924674" y="6204939"/>
                      <a:ext cx="676584" cy="406447"/>
                      <a:chOff x="15402433" y="3770727"/>
                      <a:chExt cx="3379343" cy="2030084"/>
                    </a:xfrm>
                  </p:grpSpPr>
                  <p:sp>
                    <p:nvSpPr>
                      <p:cNvPr id="257" name="Round Same Side Corner Rectangle 211">
                        <a:extLst>
                          <a:ext uri="{FF2B5EF4-FFF2-40B4-BE49-F238E27FC236}">
                            <a16:creationId xmlns:a16="http://schemas.microsoft.com/office/drawing/2014/main" id="{4F0C4702-9742-4958-B465-B583A41E970E}"/>
                          </a:ext>
                        </a:extLst>
                      </p:cNvPr>
                      <p:cNvSpPr/>
                      <p:nvPr/>
                    </p:nvSpPr>
                    <p:spPr bwMode="auto">
                      <a:xfrm>
                        <a:off x="15402433" y="3770727"/>
                        <a:ext cx="3379343" cy="2030084"/>
                      </a:xfrm>
                      <a:prstGeom prst="round2SameRect">
                        <a:avLst>
                          <a:gd name="adj1" fmla="val 6117"/>
                          <a:gd name="adj2" fmla="val 0"/>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8" name="Rectangle 228">
                        <a:extLst>
                          <a:ext uri="{FF2B5EF4-FFF2-40B4-BE49-F238E27FC236}">
                            <a16:creationId xmlns:a16="http://schemas.microsoft.com/office/drawing/2014/main" id="{B30EF4E8-6B49-444E-9095-6E59E68A9646}"/>
                          </a:ext>
                        </a:extLst>
                      </p:cNvPr>
                      <p:cNvSpPr/>
                      <p:nvPr/>
                    </p:nvSpPr>
                    <p:spPr bwMode="auto">
                      <a:xfrm>
                        <a:off x="15577629" y="3912794"/>
                        <a:ext cx="3028950" cy="17577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6" name="Round Same Side Corner Rectangle 210">
                      <a:extLst>
                        <a:ext uri="{FF2B5EF4-FFF2-40B4-BE49-F238E27FC236}">
                          <a16:creationId xmlns:a16="http://schemas.microsoft.com/office/drawing/2014/main" id="{E3F79E08-A046-410F-B894-F76C826CA5AB}"/>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4" name="Round Same Side Corner Rectangle 139">
                    <a:extLst>
                      <a:ext uri="{FF2B5EF4-FFF2-40B4-BE49-F238E27FC236}">
                        <a16:creationId xmlns:a16="http://schemas.microsoft.com/office/drawing/2014/main" id="{449DA75E-A16C-408F-A1F8-6FC661F2DC73}"/>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44" name="Group 214">
                  <a:extLst>
                    <a:ext uri="{FF2B5EF4-FFF2-40B4-BE49-F238E27FC236}">
                      <a16:creationId xmlns:a16="http://schemas.microsoft.com/office/drawing/2014/main" id="{513D884E-98E8-427C-9606-73E51A42A5F1}"/>
                    </a:ext>
                  </a:extLst>
                </p:cNvPr>
                <p:cNvGrpSpPr/>
                <p:nvPr/>
              </p:nvGrpSpPr>
              <p:grpSpPr>
                <a:xfrm>
                  <a:off x="-571796" y="3917872"/>
                  <a:ext cx="588901" cy="343249"/>
                  <a:chOff x="11780774" y="6292409"/>
                  <a:chExt cx="518383" cy="373899"/>
                </a:xfrm>
              </p:grpSpPr>
              <p:sp>
                <p:nvSpPr>
                  <p:cNvPr id="245" name="Rectangle 215">
                    <a:extLst>
                      <a:ext uri="{FF2B5EF4-FFF2-40B4-BE49-F238E27FC236}">
                        <a16:creationId xmlns:a16="http://schemas.microsoft.com/office/drawing/2014/main" id="{470D9133-EACB-44D6-AF01-1F243F0B48C4}"/>
                      </a:ext>
                    </a:extLst>
                  </p:cNvPr>
                  <p:cNvSpPr/>
                  <p:nvPr/>
                </p:nvSpPr>
                <p:spPr bwMode="auto">
                  <a:xfrm>
                    <a:off x="11780775" y="6292409"/>
                    <a:ext cx="518382" cy="37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6" name="Rectangle 216">
                    <a:extLst>
                      <a:ext uri="{FF2B5EF4-FFF2-40B4-BE49-F238E27FC236}">
                        <a16:creationId xmlns:a16="http://schemas.microsoft.com/office/drawing/2014/main" id="{937FE7A8-8637-459B-87BB-3E7FE38CA94D}"/>
                      </a:ext>
                    </a:extLst>
                  </p:cNvPr>
                  <p:cNvSpPr/>
                  <p:nvPr/>
                </p:nvSpPr>
                <p:spPr bwMode="auto">
                  <a:xfrm>
                    <a:off x="12007521" y="6336304"/>
                    <a:ext cx="291635" cy="317698"/>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7" name="Rectangle 217">
                    <a:extLst>
                      <a:ext uri="{FF2B5EF4-FFF2-40B4-BE49-F238E27FC236}">
                        <a16:creationId xmlns:a16="http://schemas.microsoft.com/office/drawing/2014/main" id="{51FD483F-137C-4AE8-8373-2DE5B7B6D224}"/>
                      </a:ext>
                    </a:extLst>
                  </p:cNvPr>
                  <p:cNvSpPr/>
                  <p:nvPr/>
                </p:nvSpPr>
                <p:spPr bwMode="auto">
                  <a:xfrm>
                    <a:off x="11780775" y="6292410"/>
                    <a:ext cx="518382" cy="84822"/>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8" name="Rectangle 218">
                    <a:extLst>
                      <a:ext uri="{FF2B5EF4-FFF2-40B4-BE49-F238E27FC236}">
                        <a16:creationId xmlns:a16="http://schemas.microsoft.com/office/drawing/2014/main" id="{C478C900-E554-4946-8C7A-4991E5508280}"/>
                      </a:ext>
                    </a:extLst>
                  </p:cNvPr>
                  <p:cNvSpPr/>
                  <p:nvPr/>
                </p:nvSpPr>
                <p:spPr bwMode="auto">
                  <a:xfrm>
                    <a:off x="11780774" y="6427712"/>
                    <a:ext cx="231247" cy="49801"/>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9" name="Rounded Rectangle 203">
                    <a:extLst>
                      <a:ext uri="{FF2B5EF4-FFF2-40B4-BE49-F238E27FC236}">
                        <a16:creationId xmlns:a16="http://schemas.microsoft.com/office/drawing/2014/main" id="{FA1CCEA8-2BCD-4941-BEE6-CAB344588F57}"/>
                      </a:ext>
                    </a:extLst>
                  </p:cNvPr>
                  <p:cNvSpPr/>
                  <p:nvPr/>
                </p:nvSpPr>
                <p:spPr bwMode="auto">
                  <a:xfrm>
                    <a:off x="12023779" y="6427712"/>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0" name="Rounded Rectangle 204">
                    <a:extLst>
                      <a:ext uri="{FF2B5EF4-FFF2-40B4-BE49-F238E27FC236}">
                        <a16:creationId xmlns:a16="http://schemas.microsoft.com/office/drawing/2014/main" id="{7ACE19EF-8DC4-4B96-A7B1-8650EEC21929}"/>
                      </a:ext>
                    </a:extLst>
                  </p:cNvPr>
                  <p:cNvSpPr/>
                  <p:nvPr/>
                </p:nvSpPr>
                <p:spPr bwMode="auto">
                  <a:xfrm>
                    <a:off x="12023779" y="6482254"/>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1" name="Rounded Rectangle 205">
                    <a:extLst>
                      <a:ext uri="{FF2B5EF4-FFF2-40B4-BE49-F238E27FC236}">
                        <a16:creationId xmlns:a16="http://schemas.microsoft.com/office/drawing/2014/main" id="{568D9E6C-E18B-4E93-80CA-D55E2F070DCA}"/>
                      </a:ext>
                    </a:extLst>
                  </p:cNvPr>
                  <p:cNvSpPr/>
                  <p:nvPr/>
                </p:nvSpPr>
                <p:spPr bwMode="auto">
                  <a:xfrm>
                    <a:off x="12013407" y="6541679"/>
                    <a:ext cx="148745"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1" name="Group 181">
                <a:extLst>
                  <a:ext uri="{FF2B5EF4-FFF2-40B4-BE49-F238E27FC236}">
                    <a16:creationId xmlns:a16="http://schemas.microsoft.com/office/drawing/2014/main" id="{E048FDEC-ED67-4EE3-81CC-FE06E61E29DA}"/>
                  </a:ext>
                </a:extLst>
              </p:cNvPr>
              <p:cNvGrpSpPr/>
              <p:nvPr/>
            </p:nvGrpSpPr>
            <p:grpSpPr>
              <a:xfrm>
                <a:off x="959876" y="3055549"/>
                <a:ext cx="217476" cy="328226"/>
                <a:chOff x="-296232" y="3492549"/>
                <a:chExt cx="211588" cy="319338"/>
              </a:xfrm>
            </p:grpSpPr>
            <p:sp>
              <p:nvSpPr>
                <p:cNvPr id="233" name="Rounded Rectangle 182">
                  <a:extLst>
                    <a:ext uri="{FF2B5EF4-FFF2-40B4-BE49-F238E27FC236}">
                      <a16:creationId xmlns:a16="http://schemas.microsoft.com/office/drawing/2014/main" id="{A65BA57B-196E-422B-A8E9-C8328587C745}"/>
                    </a:ext>
                  </a:extLst>
                </p:cNvPr>
                <p:cNvSpPr/>
                <p:nvPr/>
              </p:nvSpPr>
              <p:spPr>
                <a:xfrm>
                  <a:off x="-296232" y="3492549"/>
                  <a:ext cx="211588" cy="319338"/>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34" name="Oval 204">
                  <a:extLst>
                    <a:ext uri="{FF2B5EF4-FFF2-40B4-BE49-F238E27FC236}">
                      <a16:creationId xmlns:a16="http://schemas.microsoft.com/office/drawing/2014/main" id="{A46A97C2-3E8F-4C69-B35B-1AF33C25F5DE}"/>
                    </a:ext>
                  </a:extLst>
                </p:cNvPr>
                <p:cNvSpPr/>
                <p:nvPr/>
              </p:nvSpPr>
              <p:spPr>
                <a:xfrm>
                  <a:off x="-204881" y="3775409"/>
                  <a:ext cx="28885" cy="28113"/>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35" name="Rounded Rectangle 184">
                  <a:extLst>
                    <a:ext uri="{FF2B5EF4-FFF2-40B4-BE49-F238E27FC236}">
                      <a16:creationId xmlns:a16="http://schemas.microsoft.com/office/drawing/2014/main" id="{22666F34-C76C-42C2-8A68-0DEF32D58115}"/>
                    </a:ext>
                  </a:extLst>
                </p:cNvPr>
                <p:cNvSpPr/>
                <p:nvPr/>
              </p:nvSpPr>
              <p:spPr>
                <a:xfrm>
                  <a:off x="-228162" y="3504194"/>
                  <a:ext cx="75447" cy="9371"/>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36" name="Group 206">
                  <a:extLst>
                    <a:ext uri="{FF2B5EF4-FFF2-40B4-BE49-F238E27FC236}">
                      <a16:creationId xmlns:a16="http://schemas.microsoft.com/office/drawing/2014/main" id="{A1E798CB-3583-4545-9AB2-36865B817813}"/>
                    </a:ext>
                  </a:extLst>
                </p:cNvPr>
                <p:cNvGrpSpPr/>
                <p:nvPr/>
              </p:nvGrpSpPr>
              <p:grpSpPr>
                <a:xfrm>
                  <a:off x="-267082" y="3531358"/>
                  <a:ext cx="152122" cy="225695"/>
                  <a:chOff x="11279466" y="5630123"/>
                  <a:chExt cx="137117" cy="225695"/>
                </a:xfrm>
              </p:grpSpPr>
              <p:sp>
                <p:nvSpPr>
                  <p:cNvPr id="237" name="Rectangle 207">
                    <a:extLst>
                      <a:ext uri="{FF2B5EF4-FFF2-40B4-BE49-F238E27FC236}">
                        <a16:creationId xmlns:a16="http://schemas.microsoft.com/office/drawing/2014/main" id="{218FCEF1-48CB-4B7B-AA6F-F8E2FD251CBF}"/>
                      </a:ext>
                    </a:extLst>
                  </p:cNvPr>
                  <p:cNvSpPr/>
                  <p:nvPr/>
                </p:nvSpPr>
                <p:spPr bwMode="auto">
                  <a:xfrm>
                    <a:off x="11279466" y="5630123"/>
                    <a:ext cx="137117" cy="2256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8" name="Rectangle 208">
                    <a:extLst>
                      <a:ext uri="{FF2B5EF4-FFF2-40B4-BE49-F238E27FC236}">
                        <a16:creationId xmlns:a16="http://schemas.microsoft.com/office/drawing/2014/main" id="{CE42CB81-992F-4F25-8D99-6E2F8368EBC8}"/>
                      </a:ext>
                    </a:extLst>
                  </p:cNvPr>
                  <p:cNvSpPr/>
                  <p:nvPr/>
                </p:nvSpPr>
                <p:spPr bwMode="auto">
                  <a:xfrm>
                    <a:off x="11279466" y="5630123"/>
                    <a:ext cx="137117" cy="45719"/>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9" name="Rounded Rectangle 195">
                    <a:extLst>
                      <a:ext uri="{FF2B5EF4-FFF2-40B4-BE49-F238E27FC236}">
                        <a16:creationId xmlns:a16="http://schemas.microsoft.com/office/drawing/2014/main" id="{5B3DFBEE-1B31-48B5-B0C7-74F869C73CDD}"/>
                      </a:ext>
                    </a:extLst>
                  </p:cNvPr>
                  <p:cNvSpPr/>
                  <p:nvPr/>
                </p:nvSpPr>
                <p:spPr bwMode="auto">
                  <a:xfrm>
                    <a:off x="11281572" y="5786471"/>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0" name="Rounded Rectangle 196">
                    <a:extLst>
                      <a:ext uri="{FF2B5EF4-FFF2-40B4-BE49-F238E27FC236}">
                        <a16:creationId xmlns:a16="http://schemas.microsoft.com/office/drawing/2014/main" id="{C71FFBCB-8055-4E88-9E34-1A9DC03B9FFA}"/>
                      </a:ext>
                    </a:extLst>
                  </p:cNvPr>
                  <p:cNvSpPr/>
                  <p:nvPr/>
                </p:nvSpPr>
                <p:spPr bwMode="auto">
                  <a:xfrm>
                    <a:off x="11281572" y="5817696"/>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1" name="Rounded Rectangle 197">
                    <a:extLst>
                      <a:ext uri="{FF2B5EF4-FFF2-40B4-BE49-F238E27FC236}">
                        <a16:creationId xmlns:a16="http://schemas.microsoft.com/office/drawing/2014/main" id="{6A05E555-4A25-4358-9B7F-FA6A4ECD1057}"/>
                      </a:ext>
                    </a:extLst>
                  </p:cNvPr>
                  <p:cNvSpPr/>
                  <p:nvPr/>
                </p:nvSpPr>
                <p:spPr bwMode="auto">
                  <a:xfrm>
                    <a:off x="11281572" y="5745403"/>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2" name="Rounded Rectangle 198">
                    <a:extLst>
                      <a:ext uri="{FF2B5EF4-FFF2-40B4-BE49-F238E27FC236}">
                        <a16:creationId xmlns:a16="http://schemas.microsoft.com/office/drawing/2014/main" id="{6261A7E8-4F94-4207-98CC-C404CCF39DD5}"/>
                      </a:ext>
                    </a:extLst>
                  </p:cNvPr>
                  <p:cNvSpPr/>
                  <p:nvPr/>
                </p:nvSpPr>
                <p:spPr bwMode="auto">
                  <a:xfrm>
                    <a:off x="11281572" y="5711088"/>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2" name="Group 182">
                <a:extLst>
                  <a:ext uri="{FF2B5EF4-FFF2-40B4-BE49-F238E27FC236}">
                    <a16:creationId xmlns:a16="http://schemas.microsoft.com/office/drawing/2014/main" id="{42A7FA4D-F4D0-4EB9-8DD1-5DD353FA85E4}"/>
                  </a:ext>
                </a:extLst>
              </p:cNvPr>
              <p:cNvGrpSpPr/>
              <p:nvPr/>
            </p:nvGrpSpPr>
            <p:grpSpPr>
              <a:xfrm>
                <a:off x="505834" y="3069727"/>
                <a:ext cx="408640" cy="294744"/>
                <a:chOff x="505834" y="3069727"/>
                <a:chExt cx="408640" cy="294744"/>
              </a:xfrm>
            </p:grpSpPr>
            <p:sp>
              <p:nvSpPr>
                <p:cNvPr id="226" name="Rectangle 196">
                  <a:extLst>
                    <a:ext uri="{FF2B5EF4-FFF2-40B4-BE49-F238E27FC236}">
                      <a16:creationId xmlns:a16="http://schemas.microsoft.com/office/drawing/2014/main" id="{88156FCF-BE31-4ED3-A3EA-67E46884697D}"/>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7" name="Rectangle 197">
                  <a:extLst>
                    <a:ext uri="{FF2B5EF4-FFF2-40B4-BE49-F238E27FC236}">
                      <a16:creationId xmlns:a16="http://schemas.microsoft.com/office/drawing/2014/main" id="{940EE6DA-77C5-4C95-8D97-8D19ABCCA445}"/>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8" name="Rectangle 198">
                  <a:extLst>
                    <a:ext uri="{FF2B5EF4-FFF2-40B4-BE49-F238E27FC236}">
                      <a16:creationId xmlns:a16="http://schemas.microsoft.com/office/drawing/2014/main" id="{2855EBEF-8858-4BF3-BEC4-83D006FFA146}"/>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9" name="Rectangle 199">
                  <a:extLst>
                    <a:ext uri="{FF2B5EF4-FFF2-40B4-BE49-F238E27FC236}">
                      <a16:creationId xmlns:a16="http://schemas.microsoft.com/office/drawing/2014/main" id="{80192F75-35A1-49DB-9C50-6FCB95B95B68}"/>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0" name="Rounded Rectangle 176">
                  <a:extLst>
                    <a:ext uri="{FF2B5EF4-FFF2-40B4-BE49-F238E27FC236}">
                      <a16:creationId xmlns:a16="http://schemas.microsoft.com/office/drawing/2014/main" id="{1B1A6522-0033-452E-A6A1-7FC0B55D7FBE}"/>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1" name="Rounded Rectangle 177">
                  <a:extLst>
                    <a:ext uri="{FF2B5EF4-FFF2-40B4-BE49-F238E27FC236}">
                      <a16:creationId xmlns:a16="http://schemas.microsoft.com/office/drawing/2014/main" id="{017CB179-72BB-4643-ABBE-329C7E06DF9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2" name="Rounded Rectangle 178">
                  <a:extLst>
                    <a:ext uri="{FF2B5EF4-FFF2-40B4-BE49-F238E27FC236}">
                      <a16:creationId xmlns:a16="http://schemas.microsoft.com/office/drawing/2014/main" id="{0B8C5422-3DFA-42B0-B554-177CE1232C04}"/>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13" name="Freeform 179">
                <a:extLst>
                  <a:ext uri="{FF2B5EF4-FFF2-40B4-BE49-F238E27FC236}">
                    <a16:creationId xmlns:a16="http://schemas.microsoft.com/office/drawing/2014/main" id="{71A08F6F-04A3-442B-9C97-DE0DD85168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14" name="Group 184">
                <a:extLst>
                  <a:ext uri="{FF2B5EF4-FFF2-40B4-BE49-F238E27FC236}">
                    <a16:creationId xmlns:a16="http://schemas.microsoft.com/office/drawing/2014/main" id="{AB180AE0-A5A3-4CF1-AB60-9CBDE9C6FF19}"/>
                  </a:ext>
                </a:extLst>
              </p:cNvPr>
              <p:cNvGrpSpPr/>
              <p:nvPr/>
            </p:nvGrpSpPr>
            <p:grpSpPr>
              <a:xfrm>
                <a:off x="501923" y="3414781"/>
                <a:ext cx="268776" cy="244565"/>
                <a:chOff x="501923" y="3414781"/>
                <a:chExt cx="268776" cy="244565"/>
              </a:xfrm>
            </p:grpSpPr>
            <p:sp>
              <p:nvSpPr>
                <p:cNvPr id="215" name="Rounded Rectangle 182">
                  <a:extLst>
                    <a:ext uri="{FF2B5EF4-FFF2-40B4-BE49-F238E27FC236}">
                      <a16:creationId xmlns:a16="http://schemas.microsoft.com/office/drawing/2014/main" id="{6B973824-3E1D-4EAF-A4C5-B2DB72369014}"/>
                    </a:ext>
                  </a:extLst>
                </p:cNvPr>
                <p:cNvSpPr/>
                <p:nvPr/>
              </p:nvSpPr>
              <p:spPr>
                <a:xfrm rot="16200000">
                  <a:off x="514028" y="3402676"/>
                  <a:ext cx="244565" cy="268776"/>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16" name="Oval 186">
                  <a:extLst>
                    <a:ext uri="{FF2B5EF4-FFF2-40B4-BE49-F238E27FC236}">
                      <a16:creationId xmlns:a16="http://schemas.microsoft.com/office/drawing/2014/main" id="{081C84C3-B886-4B2B-8F85-DB6417F64D11}"/>
                    </a:ext>
                  </a:extLst>
                </p:cNvPr>
                <p:cNvSpPr/>
                <p:nvPr/>
              </p:nvSpPr>
              <p:spPr>
                <a:xfrm>
                  <a:off x="625239" y="3634136"/>
                  <a:ext cx="22143" cy="21551"/>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17" name="Rounded Rectangle 184">
                  <a:extLst>
                    <a:ext uri="{FF2B5EF4-FFF2-40B4-BE49-F238E27FC236}">
                      <a16:creationId xmlns:a16="http://schemas.microsoft.com/office/drawing/2014/main" id="{023E9551-5B95-4F1D-8C94-D90D308DEAD1}"/>
                    </a:ext>
                  </a:extLst>
                </p:cNvPr>
                <p:cNvSpPr/>
                <p:nvPr/>
              </p:nvSpPr>
              <p:spPr>
                <a:xfrm>
                  <a:off x="607392" y="3426226"/>
                  <a:ext cx="57836" cy="7184"/>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18" name="Group 188">
                  <a:extLst>
                    <a:ext uri="{FF2B5EF4-FFF2-40B4-BE49-F238E27FC236}">
                      <a16:creationId xmlns:a16="http://schemas.microsoft.com/office/drawing/2014/main" id="{F6FF04BC-756B-47B9-A699-0C0FF1CCD379}"/>
                    </a:ext>
                  </a:extLst>
                </p:cNvPr>
                <p:cNvGrpSpPr/>
                <p:nvPr/>
              </p:nvGrpSpPr>
              <p:grpSpPr>
                <a:xfrm>
                  <a:off x="518311" y="3459175"/>
                  <a:ext cx="235999" cy="157484"/>
                  <a:chOff x="505834" y="3069727"/>
                  <a:chExt cx="408640" cy="294744"/>
                </a:xfrm>
              </p:grpSpPr>
              <p:sp>
                <p:nvSpPr>
                  <p:cNvPr id="219" name="Rectangle 189">
                    <a:extLst>
                      <a:ext uri="{FF2B5EF4-FFF2-40B4-BE49-F238E27FC236}">
                        <a16:creationId xmlns:a16="http://schemas.microsoft.com/office/drawing/2014/main" id="{7939AAF7-CF12-4B8E-85CD-980DB7284494}"/>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0" name="Rectangle 190">
                    <a:extLst>
                      <a:ext uri="{FF2B5EF4-FFF2-40B4-BE49-F238E27FC236}">
                        <a16:creationId xmlns:a16="http://schemas.microsoft.com/office/drawing/2014/main" id="{C0C3013A-4003-465E-A688-893BBFB926F8}"/>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1" name="Rectangle 191">
                    <a:extLst>
                      <a:ext uri="{FF2B5EF4-FFF2-40B4-BE49-F238E27FC236}">
                        <a16:creationId xmlns:a16="http://schemas.microsoft.com/office/drawing/2014/main" id="{DDC35667-222C-413D-9A41-4EB1C6B7A8B7}"/>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2" name="Rectangle 192">
                    <a:extLst>
                      <a:ext uri="{FF2B5EF4-FFF2-40B4-BE49-F238E27FC236}">
                        <a16:creationId xmlns:a16="http://schemas.microsoft.com/office/drawing/2014/main" id="{749CE634-3D0A-48D6-AE65-71B388C05C09}"/>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3" name="Rounded Rectangle 176">
                    <a:extLst>
                      <a:ext uri="{FF2B5EF4-FFF2-40B4-BE49-F238E27FC236}">
                        <a16:creationId xmlns:a16="http://schemas.microsoft.com/office/drawing/2014/main" id="{3C28EE2F-51D6-4F62-A986-FD82D61ED068}"/>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4" name="Rounded Rectangle 177">
                    <a:extLst>
                      <a:ext uri="{FF2B5EF4-FFF2-40B4-BE49-F238E27FC236}">
                        <a16:creationId xmlns:a16="http://schemas.microsoft.com/office/drawing/2014/main" id="{6FA76664-EA60-40E4-8158-63D4A84A54A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5" name="Rounded Rectangle 178">
                    <a:extLst>
                      <a:ext uri="{FF2B5EF4-FFF2-40B4-BE49-F238E27FC236}">
                        <a16:creationId xmlns:a16="http://schemas.microsoft.com/office/drawing/2014/main" id="{AD85613D-E30F-44FE-BEDD-7411585703BE}"/>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grpSp>
      <p:sp>
        <p:nvSpPr>
          <p:cNvPr id="268" name="TextBox 239">
            <a:extLst>
              <a:ext uri="{FF2B5EF4-FFF2-40B4-BE49-F238E27FC236}">
                <a16:creationId xmlns:a16="http://schemas.microsoft.com/office/drawing/2014/main" id="{28DC97F1-2811-42F7-A011-6B07E36945ED}"/>
              </a:ext>
            </a:extLst>
          </p:cNvPr>
          <p:cNvSpPr txBox="1"/>
          <p:nvPr/>
        </p:nvSpPr>
        <p:spPr>
          <a:xfrm>
            <a:off x="314637" y="3920754"/>
            <a:ext cx="1475072" cy="5078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ltLang="ja-JP" dirty="0">
                <a:solidFill>
                  <a:srgbClr val="505050"/>
                </a:solidFill>
              </a:rPr>
              <a:t>WEB</a:t>
            </a:r>
            <a:endParaRPr kumimoji="0" lang="en-US" dirty="0">
              <a:solidFill>
                <a:srgbClr val="505050"/>
              </a:solidFill>
            </a:endParaRPr>
          </a:p>
          <a:p>
            <a:pPr defTabSz="914225">
              <a:defRPr/>
            </a:pPr>
            <a:r>
              <a:rPr kumimoji="0" lang="en-US" dirty="0">
                <a:solidFill>
                  <a:srgbClr val="505050"/>
                </a:solidFill>
              </a:rPr>
              <a:t>LOGS, FILES AND MEDIA</a:t>
            </a:r>
            <a:br>
              <a:rPr kumimoji="0" lang="en-US" dirty="0">
                <a:solidFill>
                  <a:srgbClr val="505050"/>
                </a:solidFill>
              </a:rPr>
            </a:br>
            <a:r>
              <a:rPr kumimoji="0" lang="en-US" dirty="0">
                <a:solidFill>
                  <a:srgbClr val="505050"/>
                </a:solidFill>
              </a:rPr>
              <a:t>(UNSTRUCTURED)</a:t>
            </a:r>
          </a:p>
        </p:txBody>
      </p:sp>
      <p:grpSp>
        <p:nvGrpSpPr>
          <p:cNvPr id="269" name="Group 240">
            <a:extLst>
              <a:ext uri="{FF2B5EF4-FFF2-40B4-BE49-F238E27FC236}">
                <a16:creationId xmlns:a16="http://schemas.microsoft.com/office/drawing/2014/main" id="{98C0D56F-4300-4B05-A3C0-C02513CB486D}"/>
              </a:ext>
            </a:extLst>
          </p:cNvPr>
          <p:cNvGrpSpPr/>
          <p:nvPr/>
        </p:nvGrpSpPr>
        <p:grpSpPr>
          <a:xfrm>
            <a:off x="482205" y="3562197"/>
            <a:ext cx="1139936" cy="311935"/>
            <a:chOff x="149010" y="2104220"/>
            <a:chExt cx="1139936" cy="311980"/>
          </a:xfrm>
        </p:grpSpPr>
        <p:pic>
          <p:nvPicPr>
            <p:cNvPr id="270" name="Graphic 241">
              <a:extLst>
                <a:ext uri="{FF2B5EF4-FFF2-40B4-BE49-F238E27FC236}">
                  <a16:creationId xmlns:a16="http://schemas.microsoft.com/office/drawing/2014/main" id="{80413216-4DB6-4BFA-A18F-761B27BFD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71" name="Freeform: Shape 242">
              <a:extLst>
                <a:ext uri="{FF2B5EF4-FFF2-40B4-BE49-F238E27FC236}">
                  <a16:creationId xmlns:a16="http://schemas.microsoft.com/office/drawing/2014/main" id="{6155368B-DACC-4708-9A3D-286BC74D0648}"/>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w="9525" cap="flat" cmpd="sng" algn="ctr">
              <a:noFill/>
              <a:prstDash val="solid"/>
            </a:ln>
            <a:effectLst/>
          </p:spPr>
          <p:txBody>
            <a:bodyPr rtlCol="0" anchor="ctr"/>
            <a:lstStyle/>
            <a:p>
              <a:pPr algn="ctr" defTabSz="896386">
                <a:defRPr/>
              </a:pPr>
              <a:r>
                <a:rPr kumimoji="0" lang="en-US" kern="0">
                  <a:solidFill>
                    <a:srgbClr val="505050"/>
                  </a:solidFill>
                  <a:latin typeface="Segoe UI Semilight"/>
                </a:rPr>
                <a:t>r</a:t>
              </a:r>
            </a:p>
          </p:txBody>
        </p:sp>
        <p:pic>
          <p:nvPicPr>
            <p:cNvPr id="272" name="Picture 243">
              <a:extLst>
                <a:ext uri="{FF2B5EF4-FFF2-40B4-BE49-F238E27FC236}">
                  <a16:creationId xmlns:a16="http://schemas.microsoft.com/office/drawing/2014/main" id="{2883C8F5-14D7-431E-9AAF-6992E4337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73" name="TextBox 245">
            <a:extLst>
              <a:ext uri="{FF2B5EF4-FFF2-40B4-BE49-F238E27FC236}">
                <a16:creationId xmlns:a16="http://schemas.microsoft.com/office/drawing/2014/main" id="{6E5F20B7-674E-4D6A-B94C-D9B6FDEB4665}"/>
              </a:ext>
            </a:extLst>
          </p:cNvPr>
          <p:cNvSpPr txBox="1"/>
          <p:nvPr/>
        </p:nvSpPr>
        <p:spPr>
          <a:xfrm>
            <a:off x="525125" y="2524439"/>
            <a:ext cx="1087157" cy="343379"/>
          </a:xfrm>
          <a:prstGeom prst="rect">
            <a:avLst/>
          </a:prstGeom>
          <a:noFill/>
        </p:spPr>
        <p:txBody>
          <a:bodyPr wrap="none" lIns="89642" tIns="44821" rIns="89642" bIns="44821" rtlCol="0">
            <a:spAutoFit/>
          </a:bodyPr>
          <a:lstStyle/>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46">
            <a:extLst>
              <a:ext uri="{FF2B5EF4-FFF2-40B4-BE49-F238E27FC236}">
                <a16:creationId xmlns:a16="http://schemas.microsoft.com/office/drawing/2014/main" id="{160FB79A-F389-4BD8-9B78-7837F0F6E659}"/>
              </a:ext>
            </a:extLst>
          </p:cNvPr>
          <p:cNvGrpSpPr/>
          <p:nvPr/>
        </p:nvGrpSpPr>
        <p:grpSpPr>
          <a:xfrm>
            <a:off x="802808" y="2060376"/>
            <a:ext cx="661839" cy="466960"/>
            <a:chOff x="490076" y="4279014"/>
            <a:chExt cx="903210" cy="637350"/>
          </a:xfrm>
        </p:grpSpPr>
        <p:grpSp>
          <p:nvGrpSpPr>
            <p:cNvPr id="275" name="Group 248">
              <a:extLst>
                <a:ext uri="{FF2B5EF4-FFF2-40B4-BE49-F238E27FC236}">
                  <a16:creationId xmlns:a16="http://schemas.microsoft.com/office/drawing/2014/main" id="{053BA2E6-DF4C-4599-907A-E80A824AB6EE}"/>
                </a:ext>
              </a:extLst>
            </p:cNvPr>
            <p:cNvGrpSpPr/>
            <p:nvPr/>
          </p:nvGrpSpPr>
          <p:grpSpPr>
            <a:xfrm>
              <a:off x="490076" y="4279014"/>
              <a:ext cx="709853" cy="637350"/>
              <a:chOff x="8331639" y="4886641"/>
              <a:chExt cx="1370300" cy="1230341"/>
            </a:xfrm>
          </p:grpSpPr>
          <p:grpSp>
            <p:nvGrpSpPr>
              <p:cNvPr id="286" name="Group 259">
                <a:extLst>
                  <a:ext uri="{FF2B5EF4-FFF2-40B4-BE49-F238E27FC236}">
                    <a16:creationId xmlns:a16="http://schemas.microsoft.com/office/drawing/2014/main" id="{38DD1262-0A30-44D9-8499-6D2ABBC4F494}"/>
                  </a:ext>
                </a:extLst>
              </p:cNvPr>
              <p:cNvGrpSpPr/>
              <p:nvPr/>
            </p:nvGrpSpPr>
            <p:grpSpPr>
              <a:xfrm>
                <a:off x="8331639" y="4886641"/>
                <a:ext cx="1370300" cy="1230341"/>
                <a:chOff x="-2759707" y="1099472"/>
                <a:chExt cx="7926138" cy="6799719"/>
              </a:xfrm>
            </p:grpSpPr>
            <p:sp>
              <p:nvSpPr>
                <p:cNvPr id="291" name="Rectangle 317">
                  <a:extLst>
                    <a:ext uri="{FF2B5EF4-FFF2-40B4-BE49-F238E27FC236}">
                      <a16:creationId xmlns:a16="http://schemas.microsoft.com/office/drawing/2014/main" id="{8264C715-4793-4AE2-B5EA-2EE5A4E0817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2" name="Rounded Rectangle 162">
                  <a:extLst>
                    <a:ext uri="{FF2B5EF4-FFF2-40B4-BE49-F238E27FC236}">
                      <a16:creationId xmlns:a16="http://schemas.microsoft.com/office/drawing/2014/main" id="{AD345C73-DDF9-4BE6-B6EA-E9C8025C57F8}"/>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3" name="Rectangle 266">
                  <a:extLst>
                    <a:ext uri="{FF2B5EF4-FFF2-40B4-BE49-F238E27FC236}">
                      <a16:creationId xmlns:a16="http://schemas.microsoft.com/office/drawing/2014/main" id="{4246F07C-96BE-4DAF-88D3-303EFCA38F72}"/>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4" name="Rectangle 267">
                  <a:extLst>
                    <a:ext uri="{FF2B5EF4-FFF2-40B4-BE49-F238E27FC236}">
                      <a16:creationId xmlns:a16="http://schemas.microsoft.com/office/drawing/2014/main" id="{E8DAE8F7-478A-4A39-91CC-057F403F4896}"/>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87" name="Group 260">
                <a:extLst>
                  <a:ext uri="{FF2B5EF4-FFF2-40B4-BE49-F238E27FC236}">
                    <a16:creationId xmlns:a16="http://schemas.microsoft.com/office/drawing/2014/main" id="{677D78CB-1F5A-4F24-8396-CF30B5966530}"/>
                  </a:ext>
                </a:extLst>
              </p:cNvPr>
              <p:cNvGrpSpPr/>
              <p:nvPr/>
            </p:nvGrpSpPr>
            <p:grpSpPr>
              <a:xfrm>
                <a:off x="8809547" y="5122604"/>
                <a:ext cx="418607" cy="484954"/>
                <a:chOff x="8008997" y="3602971"/>
                <a:chExt cx="1156786" cy="1376926"/>
              </a:xfrm>
            </p:grpSpPr>
            <p:sp>
              <p:nvSpPr>
                <p:cNvPr id="288" name="Freeform 112">
                  <a:extLst>
                    <a:ext uri="{FF2B5EF4-FFF2-40B4-BE49-F238E27FC236}">
                      <a16:creationId xmlns:a16="http://schemas.microsoft.com/office/drawing/2014/main" id="{376A5229-E3AC-44EE-A647-F48AA20D8D44}"/>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89" name="Freeform 113">
                  <a:extLst>
                    <a:ext uri="{FF2B5EF4-FFF2-40B4-BE49-F238E27FC236}">
                      <a16:creationId xmlns:a16="http://schemas.microsoft.com/office/drawing/2014/main" id="{D80E6727-A635-40A4-9426-D0174CF54F21}"/>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90" name="Freeform 114">
                  <a:extLst>
                    <a:ext uri="{FF2B5EF4-FFF2-40B4-BE49-F238E27FC236}">
                      <a16:creationId xmlns:a16="http://schemas.microsoft.com/office/drawing/2014/main" id="{BB4DAAA6-BA26-48E3-BECB-D790873006E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grpSp>
          <p:nvGrpSpPr>
            <p:cNvPr id="276" name="Group 249">
              <a:extLst>
                <a:ext uri="{FF2B5EF4-FFF2-40B4-BE49-F238E27FC236}">
                  <a16:creationId xmlns:a16="http://schemas.microsoft.com/office/drawing/2014/main" id="{BEC39072-0553-4B44-9B6B-1BED766DC737}"/>
                </a:ext>
              </a:extLst>
            </p:cNvPr>
            <p:cNvGrpSpPr/>
            <p:nvPr/>
          </p:nvGrpSpPr>
          <p:grpSpPr>
            <a:xfrm>
              <a:off x="1121287" y="4532810"/>
              <a:ext cx="271999" cy="271999"/>
              <a:chOff x="6734349" y="1631589"/>
              <a:chExt cx="2704850" cy="2704850"/>
            </a:xfrm>
          </p:grpSpPr>
          <p:sp>
            <p:nvSpPr>
              <p:cNvPr id="277" name="Rectangle 250">
                <a:extLst>
                  <a:ext uri="{FF2B5EF4-FFF2-40B4-BE49-F238E27FC236}">
                    <a16:creationId xmlns:a16="http://schemas.microsoft.com/office/drawing/2014/main" id="{A8DBF583-AFEE-4887-AE6A-38E6FE9E98AB}"/>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78" name="Rectangle 251">
                <a:extLst>
                  <a:ext uri="{FF2B5EF4-FFF2-40B4-BE49-F238E27FC236}">
                    <a16:creationId xmlns:a16="http://schemas.microsoft.com/office/drawing/2014/main" id="{E2770AFC-0A12-441C-8681-1ADE1411CA7B}"/>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79" name="Group 252">
                <a:extLst>
                  <a:ext uri="{FF2B5EF4-FFF2-40B4-BE49-F238E27FC236}">
                    <a16:creationId xmlns:a16="http://schemas.microsoft.com/office/drawing/2014/main" id="{DB2927AB-B87B-42CA-B55C-223FB8778EEC}"/>
                  </a:ext>
                </a:extLst>
              </p:cNvPr>
              <p:cNvGrpSpPr/>
              <p:nvPr/>
            </p:nvGrpSpPr>
            <p:grpSpPr>
              <a:xfrm rot="16200000">
                <a:off x="6733543" y="2161430"/>
                <a:ext cx="2704850" cy="1645167"/>
                <a:chOff x="6734349" y="2021473"/>
                <a:chExt cx="2704850" cy="1645167"/>
              </a:xfrm>
            </p:grpSpPr>
            <p:sp>
              <p:nvSpPr>
                <p:cNvPr id="284" name="Rectangle 257">
                  <a:extLst>
                    <a:ext uri="{FF2B5EF4-FFF2-40B4-BE49-F238E27FC236}">
                      <a16:creationId xmlns:a16="http://schemas.microsoft.com/office/drawing/2014/main" id="{483C463B-35EF-4E94-BFB7-40224CD20625}"/>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5" name="Rectangle 258">
                  <a:extLst>
                    <a:ext uri="{FF2B5EF4-FFF2-40B4-BE49-F238E27FC236}">
                      <a16:creationId xmlns:a16="http://schemas.microsoft.com/office/drawing/2014/main" id="{1303FC63-6C2F-49EC-B4C4-B17147654775}"/>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80" name="Rectangle 253">
                <a:extLst>
                  <a:ext uri="{FF2B5EF4-FFF2-40B4-BE49-F238E27FC236}">
                    <a16:creationId xmlns:a16="http://schemas.microsoft.com/office/drawing/2014/main" id="{404D492B-02D8-4AB2-AC07-975AE75CF49E}"/>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1" name="Rounded Rectangle 263">
                <a:extLst>
                  <a:ext uri="{FF2B5EF4-FFF2-40B4-BE49-F238E27FC236}">
                    <a16:creationId xmlns:a16="http://schemas.microsoft.com/office/drawing/2014/main" id="{336A63D8-2F9A-497C-863D-46EB3ECA7501}"/>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2" name="Rounded Rectangle 264">
                <a:extLst>
                  <a:ext uri="{FF2B5EF4-FFF2-40B4-BE49-F238E27FC236}">
                    <a16:creationId xmlns:a16="http://schemas.microsoft.com/office/drawing/2014/main" id="{8A0F7030-A0D1-49A7-AF9B-143593219BA9}"/>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3" name="Freeform 265">
                <a:extLst>
                  <a:ext uri="{FF2B5EF4-FFF2-40B4-BE49-F238E27FC236}">
                    <a16:creationId xmlns:a16="http://schemas.microsoft.com/office/drawing/2014/main" id="{288692F3-7735-4E74-98FB-54A0579281E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pic>
        <p:nvPicPr>
          <p:cNvPr id="295" name="Picture 247">
            <a:extLst>
              <a:ext uri="{FF2B5EF4-FFF2-40B4-BE49-F238E27FC236}">
                <a16:creationId xmlns:a16="http://schemas.microsoft.com/office/drawing/2014/main" id="{19A74322-836C-4D79-A3E5-F19069F457B9}"/>
              </a:ext>
            </a:extLst>
          </p:cNvPr>
          <p:cNvPicPr>
            <a:picLocks noChangeAspect="1"/>
          </p:cNvPicPr>
          <p:nvPr/>
        </p:nvPicPr>
        <p:blipFill>
          <a:blip r:embed="rId6"/>
          <a:stretch>
            <a:fillRect/>
          </a:stretch>
        </p:blipFill>
        <p:spPr>
          <a:xfrm>
            <a:off x="1112994" y="2381631"/>
            <a:ext cx="268901" cy="173641"/>
          </a:xfrm>
          <a:prstGeom prst="rect">
            <a:avLst/>
          </a:prstGeom>
        </p:spPr>
      </p:pic>
      <p:cxnSp>
        <p:nvCxnSpPr>
          <p:cNvPr id="297" name="Straight Connector 67">
            <a:extLst>
              <a:ext uri="{FF2B5EF4-FFF2-40B4-BE49-F238E27FC236}">
                <a16:creationId xmlns:a16="http://schemas.microsoft.com/office/drawing/2014/main" id="{D41615FC-D031-4EC3-83E2-F83D831BC577}"/>
              </a:ext>
            </a:extLst>
          </p:cNvPr>
          <p:cNvCxnSpPr>
            <a:cxnSpLocks/>
          </p:cNvCxnSpPr>
          <p:nvPr/>
        </p:nvCxnSpPr>
        <p:spPr>
          <a:xfrm>
            <a:off x="1654276" y="1831066"/>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8" name="Straight Connector 285">
            <a:extLst>
              <a:ext uri="{FF2B5EF4-FFF2-40B4-BE49-F238E27FC236}">
                <a16:creationId xmlns:a16="http://schemas.microsoft.com/office/drawing/2014/main" id="{6C456FE3-BD00-4A06-AF8D-E920E1E0AF8E}"/>
              </a:ext>
            </a:extLst>
          </p:cNvPr>
          <p:cNvCxnSpPr>
            <a:cxnSpLocks/>
          </p:cNvCxnSpPr>
          <p:nvPr/>
        </p:nvCxnSpPr>
        <p:spPr>
          <a:xfrm>
            <a:off x="1654276" y="589165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9" name="Straight Connector 297">
            <a:extLst>
              <a:ext uri="{FF2B5EF4-FFF2-40B4-BE49-F238E27FC236}">
                <a16:creationId xmlns:a16="http://schemas.microsoft.com/office/drawing/2014/main" id="{E18A5047-F957-44F9-965C-70EE469D58B8}"/>
              </a:ext>
            </a:extLst>
          </p:cNvPr>
          <p:cNvCxnSpPr>
            <a:cxnSpLocks/>
          </p:cNvCxnSpPr>
          <p:nvPr/>
        </p:nvCxnSpPr>
        <p:spPr>
          <a:xfrm>
            <a:off x="10704799" y="1875794"/>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0" name="Straight Connector 298">
            <a:extLst>
              <a:ext uri="{FF2B5EF4-FFF2-40B4-BE49-F238E27FC236}">
                <a16:creationId xmlns:a16="http://schemas.microsoft.com/office/drawing/2014/main" id="{6006B662-D59D-435B-B4B1-72A904AC2EB2}"/>
              </a:ext>
            </a:extLst>
          </p:cNvPr>
          <p:cNvCxnSpPr>
            <a:cxnSpLocks/>
          </p:cNvCxnSpPr>
          <p:nvPr/>
        </p:nvCxnSpPr>
        <p:spPr>
          <a:xfrm>
            <a:off x="10698056" y="187579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1" name="Straight Connector 299">
            <a:extLst>
              <a:ext uri="{FF2B5EF4-FFF2-40B4-BE49-F238E27FC236}">
                <a16:creationId xmlns:a16="http://schemas.microsoft.com/office/drawing/2014/main" id="{C512E08F-A765-4B3C-A3E4-7F881DEF538D}"/>
              </a:ext>
            </a:extLst>
          </p:cNvPr>
          <p:cNvCxnSpPr>
            <a:cxnSpLocks/>
          </p:cNvCxnSpPr>
          <p:nvPr/>
        </p:nvCxnSpPr>
        <p:spPr>
          <a:xfrm>
            <a:off x="10704795" y="5929642"/>
            <a:ext cx="141541" cy="0"/>
          </a:xfrm>
          <a:prstGeom prst="line">
            <a:avLst/>
          </a:prstGeom>
          <a:noFill/>
          <a:ln w="9525" cap="flat" cmpd="sng" algn="ctr">
            <a:solidFill>
              <a:srgbClr val="002050">
                <a:lumMod val="75000"/>
                <a:lumOff val="25000"/>
              </a:srgbClr>
            </a:solidFill>
            <a:prstDash val="lgDash"/>
            <a:headEnd type="none"/>
            <a:tailEnd type="none"/>
          </a:ln>
          <a:effectLst/>
        </p:spPr>
      </p:cxnSp>
      <p:sp>
        <p:nvSpPr>
          <p:cNvPr id="305" name="TextBox 74">
            <a:extLst>
              <a:ext uri="{FF2B5EF4-FFF2-40B4-BE49-F238E27FC236}">
                <a16:creationId xmlns:a16="http://schemas.microsoft.com/office/drawing/2014/main" id="{D44BBB6E-2B52-498A-AB1B-69C4957F9216}"/>
              </a:ext>
            </a:extLst>
          </p:cNvPr>
          <p:cNvSpPr txBox="1"/>
          <p:nvPr/>
        </p:nvSpPr>
        <p:spPr>
          <a:xfrm>
            <a:off x="3032727" y="4034796"/>
            <a:ext cx="720063"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STORAGE</a:t>
            </a:r>
          </a:p>
        </p:txBody>
      </p:sp>
      <p:sp>
        <p:nvSpPr>
          <p:cNvPr id="307" name="Rectangle 268">
            <a:extLst>
              <a:ext uri="{FF2B5EF4-FFF2-40B4-BE49-F238E27FC236}">
                <a16:creationId xmlns:a16="http://schemas.microsoft.com/office/drawing/2014/main" id="{06E57938-6DB2-4735-951D-DA8F2E7EA6CC}"/>
              </a:ext>
            </a:extLst>
          </p:cNvPr>
          <p:cNvSpPr/>
          <p:nvPr/>
        </p:nvSpPr>
        <p:spPr>
          <a:xfrm>
            <a:off x="6809050" y="4040709"/>
            <a:ext cx="853119" cy="228076"/>
          </a:xfrm>
          <a:prstGeom prst="rect">
            <a:avLst/>
          </a:prstGeom>
        </p:spPr>
        <p:txBody>
          <a:bodyPr wrap="none">
            <a:spAutoFit/>
          </a:bodyPr>
          <a:lstStyle/>
          <a:p>
            <a:pP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309" name="TextBox 58">
            <a:extLst>
              <a:ext uri="{FF2B5EF4-FFF2-40B4-BE49-F238E27FC236}">
                <a16:creationId xmlns:a16="http://schemas.microsoft.com/office/drawing/2014/main" id="{86C179DB-CE59-4AD3-A070-7575358961C0}"/>
              </a:ext>
            </a:extLst>
          </p:cNvPr>
          <p:cNvSpPr txBox="1"/>
          <p:nvPr/>
        </p:nvSpPr>
        <p:spPr>
          <a:xfrm>
            <a:off x="5303912" y="2130678"/>
            <a:ext cx="988980" cy="650250"/>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MACHINE LEARNING</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SERVICE  </a:t>
            </a:r>
          </a:p>
        </p:txBody>
      </p:sp>
      <p:sp>
        <p:nvSpPr>
          <p:cNvPr id="312" name="Rectangle: Rounded Corners 14">
            <a:extLst>
              <a:ext uri="{FF2B5EF4-FFF2-40B4-BE49-F238E27FC236}">
                <a16:creationId xmlns:a16="http://schemas.microsoft.com/office/drawing/2014/main" id="{0E16F4F7-32D3-4C14-AB23-C5CED566C84E}"/>
              </a:ext>
            </a:extLst>
          </p:cNvPr>
          <p:cNvSpPr/>
          <p:nvPr/>
        </p:nvSpPr>
        <p:spPr bwMode="auto">
          <a:xfrm>
            <a:off x="2092258" y="3362460"/>
            <a:ext cx="2702123" cy="108905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4" name="Rectangle: Rounded Corners 275">
            <a:extLst>
              <a:ext uri="{FF2B5EF4-FFF2-40B4-BE49-F238E27FC236}">
                <a16:creationId xmlns:a16="http://schemas.microsoft.com/office/drawing/2014/main" id="{1559CBD6-A5DA-4314-B406-C664A4D69C94}"/>
              </a:ext>
            </a:extLst>
          </p:cNvPr>
          <p:cNvSpPr/>
          <p:nvPr/>
        </p:nvSpPr>
        <p:spPr bwMode="auto">
          <a:xfrm>
            <a:off x="5274058" y="3365407"/>
            <a:ext cx="2918842" cy="10817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Rectangle: Rounded Corners 276">
            <a:extLst>
              <a:ext uri="{FF2B5EF4-FFF2-40B4-BE49-F238E27FC236}">
                <a16:creationId xmlns:a16="http://schemas.microsoft.com/office/drawing/2014/main" id="{61330912-3103-48C9-A3FB-306016FE3329}"/>
              </a:ext>
            </a:extLst>
          </p:cNvPr>
          <p:cNvSpPr/>
          <p:nvPr/>
        </p:nvSpPr>
        <p:spPr bwMode="auto">
          <a:xfrm>
            <a:off x="5264768" y="1553925"/>
            <a:ext cx="2919464" cy="1125182"/>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9" name="Straight Arrow Connector 290">
            <a:extLst>
              <a:ext uri="{FF2B5EF4-FFF2-40B4-BE49-F238E27FC236}">
                <a16:creationId xmlns:a16="http://schemas.microsoft.com/office/drawing/2014/main" id="{8715123B-F304-427F-9A65-5DFEF868D031}"/>
              </a:ext>
            </a:extLst>
          </p:cNvPr>
          <p:cNvCxnSpPr>
            <a:cxnSpLocks/>
            <a:stCxn id="312" idx="3"/>
            <a:endCxn id="314" idx="1"/>
          </p:cNvCxnSpPr>
          <p:nvPr/>
        </p:nvCxnSpPr>
        <p:spPr>
          <a:xfrm flipV="1">
            <a:off x="4794381" y="3906305"/>
            <a:ext cx="479677" cy="683"/>
          </a:xfrm>
          <a:prstGeom prst="straightConnector1">
            <a:avLst/>
          </a:prstGeom>
          <a:noFill/>
          <a:ln w="9525" cap="flat" cmpd="sng" algn="ctr">
            <a:solidFill>
              <a:srgbClr val="002050">
                <a:lumMod val="75000"/>
                <a:lumOff val="25000"/>
              </a:srgbClr>
            </a:solidFill>
            <a:prstDash val="lgDash"/>
            <a:headEnd type="triangle" w="med" len="med"/>
            <a:tailEnd type="triangle" w="med" len="med"/>
          </a:ln>
          <a:effectLst/>
        </p:spPr>
      </p:cxnSp>
      <p:sp>
        <p:nvSpPr>
          <p:cNvPr id="321" name="TextBox 295">
            <a:extLst>
              <a:ext uri="{FF2B5EF4-FFF2-40B4-BE49-F238E27FC236}">
                <a16:creationId xmlns:a16="http://schemas.microsoft.com/office/drawing/2014/main" id="{78E63AEA-09C4-4A7B-B440-477B8C3A428D}"/>
              </a:ext>
            </a:extLst>
          </p:cNvPr>
          <p:cNvSpPr txBox="1"/>
          <p:nvPr/>
        </p:nvSpPr>
        <p:spPr>
          <a:xfrm>
            <a:off x="5264768" y="1124744"/>
            <a:ext cx="1757555" cy="479745"/>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MODEL TRAINING</a:t>
            </a:r>
          </a:p>
        </p:txBody>
      </p:sp>
      <p:sp>
        <p:nvSpPr>
          <p:cNvPr id="322" name="TextBox 302">
            <a:extLst>
              <a:ext uri="{FF2B5EF4-FFF2-40B4-BE49-F238E27FC236}">
                <a16:creationId xmlns:a16="http://schemas.microsoft.com/office/drawing/2014/main" id="{83C42ADE-D787-4249-9D6C-FDF20DF705E9}"/>
              </a:ext>
            </a:extLst>
          </p:cNvPr>
          <p:cNvSpPr txBox="1"/>
          <p:nvPr/>
        </p:nvSpPr>
        <p:spPr>
          <a:xfrm>
            <a:off x="2092259" y="2828625"/>
            <a:ext cx="1291764" cy="66976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LONG TERM</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STORAGE</a:t>
            </a:r>
          </a:p>
        </p:txBody>
      </p:sp>
      <p:sp>
        <p:nvSpPr>
          <p:cNvPr id="323" name="TextBox 304">
            <a:extLst>
              <a:ext uri="{FF2B5EF4-FFF2-40B4-BE49-F238E27FC236}">
                <a16:creationId xmlns:a16="http://schemas.microsoft.com/office/drawing/2014/main" id="{9683C27C-ED46-4A84-9C87-BAE318D463A7}"/>
              </a:ext>
            </a:extLst>
          </p:cNvPr>
          <p:cNvSpPr txBox="1"/>
          <p:nvPr/>
        </p:nvSpPr>
        <p:spPr>
          <a:xfrm>
            <a:off x="5172230" y="2987282"/>
            <a:ext cx="1897364" cy="479709"/>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PREPARATION</a:t>
            </a:r>
          </a:p>
        </p:txBody>
      </p:sp>
      <p:cxnSp>
        <p:nvCxnSpPr>
          <p:cNvPr id="324" name="Straight Arrow Connector 284">
            <a:extLst>
              <a:ext uri="{FF2B5EF4-FFF2-40B4-BE49-F238E27FC236}">
                <a16:creationId xmlns:a16="http://schemas.microsoft.com/office/drawing/2014/main" id="{389D5FD3-224B-4928-A57B-3A97580BB92E}"/>
              </a:ext>
            </a:extLst>
          </p:cNvPr>
          <p:cNvCxnSpPr>
            <a:cxnSpLocks/>
          </p:cNvCxnSpPr>
          <p:nvPr/>
        </p:nvCxnSpPr>
        <p:spPr>
          <a:xfrm flipV="1">
            <a:off x="1804090" y="3870328"/>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pic>
        <p:nvPicPr>
          <p:cNvPr id="326" name="Picture 26" descr="Image result for Azure Blob Storage icon">
            <a:extLst>
              <a:ext uri="{FF2B5EF4-FFF2-40B4-BE49-F238E27FC236}">
                <a16:creationId xmlns:a16="http://schemas.microsoft.com/office/drawing/2014/main" id="{2D56497A-444A-4D6D-913A-3BCE805DCA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59688" y="3514891"/>
            <a:ext cx="466141" cy="466141"/>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55">
            <a:extLst>
              <a:ext uri="{FF2B5EF4-FFF2-40B4-BE49-F238E27FC236}">
                <a16:creationId xmlns:a16="http://schemas.microsoft.com/office/drawing/2014/main" id="{22C3F4E0-6EDA-419A-8694-20C7CD3D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1944" y="1748816"/>
            <a:ext cx="466141" cy="466141"/>
          </a:xfrm>
          <a:prstGeom prst="rect">
            <a:avLst/>
          </a:prstGeom>
        </p:spPr>
      </p:pic>
      <p:sp>
        <p:nvSpPr>
          <p:cNvPr id="334" name="TextBox 159">
            <a:extLst>
              <a:ext uri="{FF2B5EF4-FFF2-40B4-BE49-F238E27FC236}">
                <a16:creationId xmlns:a16="http://schemas.microsoft.com/office/drawing/2014/main" id="{E1EB1CC2-762D-44EC-A324-3DCC75B904FE}"/>
              </a:ext>
            </a:extLst>
          </p:cNvPr>
          <p:cNvSpPr txBox="1"/>
          <p:nvPr/>
        </p:nvSpPr>
        <p:spPr>
          <a:xfrm>
            <a:off x="6154669" y="2130678"/>
            <a:ext cx="1220264" cy="528201"/>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DATABRICKS</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(Spark ML)</a:t>
            </a:r>
          </a:p>
        </p:txBody>
      </p:sp>
      <p:sp>
        <p:nvSpPr>
          <p:cNvPr id="336" name="TextBox 162">
            <a:extLst>
              <a:ext uri="{FF2B5EF4-FFF2-40B4-BE49-F238E27FC236}">
                <a16:creationId xmlns:a16="http://schemas.microsoft.com/office/drawing/2014/main" id="{AB78F865-F1D1-4AF4-B614-F0C6DF1D6CB0}"/>
              </a:ext>
            </a:extLst>
          </p:cNvPr>
          <p:cNvSpPr txBox="1"/>
          <p:nvPr/>
        </p:nvSpPr>
        <p:spPr>
          <a:xfrm>
            <a:off x="7185624" y="2130678"/>
            <a:ext cx="843922" cy="405952"/>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NOTEBOOKS</a:t>
            </a:r>
          </a:p>
        </p:txBody>
      </p:sp>
      <p:sp>
        <p:nvSpPr>
          <p:cNvPr id="338" name="Rectangle: Rounded Corners 283">
            <a:extLst>
              <a:ext uri="{FF2B5EF4-FFF2-40B4-BE49-F238E27FC236}">
                <a16:creationId xmlns:a16="http://schemas.microsoft.com/office/drawing/2014/main" id="{5C4155AF-2F12-4201-9B40-CC63E2A788F0}"/>
              </a:ext>
            </a:extLst>
          </p:cNvPr>
          <p:cNvSpPr/>
          <p:nvPr/>
        </p:nvSpPr>
        <p:spPr bwMode="auto">
          <a:xfrm>
            <a:off x="8643773" y="1516844"/>
            <a:ext cx="1633075" cy="210614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TextBox 286">
            <a:extLst>
              <a:ext uri="{FF2B5EF4-FFF2-40B4-BE49-F238E27FC236}">
                <a16:creationId xmlns:a16="http://schemas.microsoft.com/office/drawing/2014/main" id="{28FA90E5-555E-4A4C-BC79-73A1092BCA13}"/>
              </a:ext>
            </a:extLst>
          </p:cNvPr>
          <p:cNvSpPr txBox="1"/>
          <p:nvPr/>
        </p:nvSpPr>
        <p:spPr>
          <a:xfrm>
            <a:off x="9007024" y="1124744"/>
            <a:ext cx="1269821" cy="479709"/>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MART</a:t>
            </a:r>
          </a:p>
        </p:txBody>
      </p:sp>
      <p:sp>
        <p:nvSpPr>
          <p:cNvPr id="350" name="TextBox 311">
            <a:extLst>
              <a:ext uri="{FF2B5EF4-FFF2-40B4-BE49-F238E27FC236}">
                <a16:creationId xmlns:a16="http://schemas.microsoft.com/office/drawing/2014/main" id="{1A7E302A-D9AE-4D73-A7EE-A97225F169A9}"/>
              </a:ext>
            </a:extLst>
          </p:cNvPr>
          <p:cNvSpPr txBox="1"/>
          <p:nvPr/>
        </p:nvSpPr>
        <p:spPr>
          <a:xfrm>
            <a:off x="8712277" y="2191278"/>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DB </a:t>
            </a:r>
          </a:p>
        </p:txBody>
      </p:sp>
      <p:grpSp>
        <p:nvGrpSpPr>
          <p:cNvPr id="351" name="Group 312">
            <a:extLst>
              <a:ext uri="{FF2B5EF4-FFF2-40B4-BE49-F238E27FC236}">
                <a16:creationId xmlns:a16="http://schemas.microsoft.com/office/drawing/2014/main" id="{2353CA97-EF19-4BB4-9696-564A6BF42BA8}"/>
              </a:ext>
            </a:extLst>
          </p:cNvPr>
          <p:cNvGrpSpPr>
            <a:grpSpLocks noChangeAspect="1"/>
          </p:cNvGrpSpPr>
          <p:nvPr/>
        </p:nvGrpSpPr>
        <p:grpSpPr>
          <a:xfrm>
            <a:off x="8959338" y="1763157"/>
            <a:ext cx="352011" cy="466141"/>
            <a:chOff x="6372224" y="3082295"/>
            <a:chExt cx="1533525" cy="2030732"/>
          </a:xfrm>
        </p:grpSpPr>
        <p:sp>
          <p:nvSpPr>
            <p:cNvPr id="352" name="Freeform: Shape 313">
              <a:extLst>
                <a:ext uri="{FF2B5EF4-FFF2-40B4-BE49-F238E27FC236}">
                  <a16:creationId xmlns:a16="http://schemas.microsoft.com/office/drawing/2014/main" id="{7FB83BAF-01E6-4F83-9906-B567ADCBAE70}"/>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3" name="Freeform: Shape 314">
              <a:extLst>
                <a:ext uri="{FF2B5EF4-FFF2-40B4-BE49-F238E27FC236}">
                  <a16:creationId xmlns:a16="http://schemas.microsoft.com/office/drawing/2014/main" id="{174F22E3-7FA3-4AC7-B20E-030D161718B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4" name="Freeform: Shape 315">
              <a:extLst>
                <a:ext uri="{FF2B5EF4-FFF2-40B4-BE49-F238E27FC236}">
                  <a16:creationId xmlns:a16="http://schemas.microsoft.com/office/drawing/2014/main" id="{2F3E4D40-23D9-4DA7-B64E-4334EB11B027}"/>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5" name="Freeform: Shape 316">
              <a:extLst>
                <a:ext uri="{FF2B5EF4-FFF2-40B4-BE49-F238E27FC236}">
                  <a16:creationId xmlns:a16="http://schemas.microsoft.com/office/drawing/2014/main" id="{A0C5A37A-4AAB-4026-B115-52BDA123CE0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6" name="Freeform: Shape 317">
              <a:extLst>
                <a:ext uri="{FF2B5EF4-FFF2-40B4-BE49-F238E27FC236}">
                  <a16:creationId xmlns:a16="http://schemas.microsoft.com/office/drawing/2014/main" id="{6F5C35F3-C9E2-4A80-BDF5-98E08CD83B3D}"/>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7" name="Freeform: Shape 318">
              <a:extLst>
                <a:ext uri="{FF2B5EF4-FFF2-40B4-BE49-F238E27FC236}">
                  <a16:creationId xmlns:a16="http://schemas.microsoft.com/office/drawing/2014/main" id="{6921D373-27B5-4ADC-A579-FB4273F3AA18}"/>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8" name="Freeform: Shape 319">
              <a:extLst>
                <a:ext uri="{FF2B5EF4-FFF2-40B4-BE49-F238E27FC236}">
                  <a16:creationId xmlns:a16="http://schemas.microsoft.com/office/drawing/2014/main" id="{12A33517-0EAD-4E1D-BD56-A9F8E4004F9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9" name="Freeform: Shape 320">
              <a:extLst>
                <a:ext uri="{FF2B5EF4-FFF2-40B4-BE49-F238E27FC236}">
                  <a16:creationId xmlns:a16="http://schemas.microsoft.com/office/drawing/2014/main" id="{EF0012DE-2F41-497E-BA78-F8DC158B0EE0}"/>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grpSp>
      <p:pic>
        <p:nvPicPr>
          <p:cNvPr id="360" name="Picture 324">
            <a:extLst>
              <a:ext uri="{FF2B5EF4-FFF2-40B4-BE49-F238E27FC236}">
                <a16:creationId xmlns:a16="http://schemas.microsoft.com/office/drawing/2014/main" id="{0BF8B6BD-9440-4FCB-8D8D-DF6E194E20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83210" y="2051204"/>
            <a:ext cx="485593" cy="485593"/>
          </a:xfrm>
          <a:prstGeom prst="rect">
            <a:avLst/>
          </a:prstGeom>
        </p:spPr>
      </p:pic>
      <p:sp>
        <p:nvSpPr>
          <p:cNvPr id="361" name="TextBox 325">
            <a:extLst>
              <a:ext uri="{FF2B5EF4-FFF2-40B4-BE49-F238E27FC236}">
                <a16:creationId xmlns:a16="http://schemas.microsoft.com/office/drawing/2014/main" id="{497CBF80-AD4A-4820-9788-6DD1D4E891F9}"/>
              </a:ext>
            </a:extLst>
          </p:cNvPr>
          <p:cNvSpPr txBox="1"/>
          <p:nvPr/>
        </p:nvSpPr>
        <p:spPr>
          <a:xfrm>
            <a:off x="9475958" y="2461811"/>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DW </a:t>
            </a:r>
          </a:p>
        </p:txBody>
      </p:sp>
      <p:pic>
        <p:nvPicPr>
          <p:cNvPr id="362" name="Picture 56">
            <a:extLst>
              <a:ext uri="{FF2B5EF4-FFF2-40B4-BE49-F238E27FC236}">
                <a16:creationId xmlns:a16="http://schemas.microsoft.com/office/drawing/2014/main" id="{6F46E20C-3B53-4C47-B68D-178A0F2948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03235" y="2695439"/>
            <a:ext cx="506015" cy="391236"/>
          </a:xfrm>
          <a:prstGeom prst="rect">
            <a:avLst/>
          </a:prstGeom>
        </p:spPr>
      </p:pic>
      <p:sp>
        <p:nvSpPr>
          <p:cNvPr id="363" name="TextBox 327">
            <a:extLst>
              <a:ext uri="{FF2B5EF4-FFF2-40B4-BE49-F238E27FC236}">
                <a16:creationId xmlns:a16="http://schemas.microsoft.com/office/drawing/2014/main" id="{BB9251EA-255F-4A51-96D8-0EF9EFC1FBC6}"/>
              </a:ext>
            </a:extLst>
          </p:cNvPr>
          <p:cNvSpPr txBox="1"/>
          <p:nvPr/>
        </p:nvSpPr>
        <p:spPr>
          <a:xfrm>
            <a:off x="8734281" y="3140925"/>
            <a:ext cx="843922" cy="528100"/>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ANALYSIS SERVICES</a:t>
            </a:r>
          </a:p>
        </p:txBody>
      </p:sp>
      <p:sp>
        <p:nvSpPr>
          <p:cNvPr id="365" name="TextBox 329">
            <a:extLst>
              <a:ext uri="{FF2B5EF4-FFF2-40B4-BE49-F238E27FC236}">
                <a16:creationId xmlns:a16="http://schemas.microsoft.com/office/drawing/2014/main" id="{B49F3195-9714-413D-8D6E-E230FB4E05A4}"/>
              </a:ext>
            </a:extLst>
          </p:cNvPr>
          <p:cNvSpPr txBox="1"/>
          <p:nvPr/>
        </p:nvSpPr>
        <p:spPr>
          <a:xfrm>
            <a:off x="3766662" y="4034796"/>
            <a:ext cx="861492" cy="226294"/>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239">
              <a:defRPr/>
            </a:pPr>
            <a:r>
              <a:rPr kumimoji="0" lang="en-US" sz="882">
                <a:solidFill>
                  <a:srgbClr val="505050"/>
                </a:solidFill>
              </a:rPr>
              <a:t>COSMOS DB </a:t>
            </a:r>
          </a:p>
        </p:txBody>
      </p:sp>
      <p:pic>
        <p:nvPicPr>
          <p:cNvPr id="366" name="Picture 330">
            <a:extLst>
              <a:ext uri="{FF2B5EF4-FFF2-40B4-BE49-F238E27FC236}">
                <a16:creationId xmlns:a16="http://schemas.microsoft.com/office/drawing/2014/main" id="{D50C180C-790D-44D8-9AAF-E84809D6E0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7445" y="3514891"/>
            <a:ext cx="519926" cy="466141"/>
          </a:xfrm>
          <a:prstGeom prst="rect">
            <a:avLst/>
          </a:prstGeom>
        </p:spPr>
      </p:pic>
      <p:sp>
        <p:nvSpPr>
          <p:cNvPr id="380" name="TextBox 345">
            <a:extLst>
              <a:ext uri="{FF2B5EF4-FFF2-40B4-BE49-F238E27FC236}">
                <a16:creationId xmlns:a16="http://schemas.microsoft.com/office/drawing/2014/main" id="{65B8A7BD-128A-441A-A020-4F27D6EB5F3C}"/>
              </a:ext>
            </a:extLst>
          </p:cNvPr>
          <p:cNvSpPr txBox="1"/>
          <p:nvPr/>
        </p:nvSpPr>
        <p:spPr>
          <a:xfrm>
            <a:off x="5126748" y="5368293"/>
            <a:ext cx="827068" cy="36207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FACTORY</a:t>
            </a:r>
          </a:p>
        </p:txBody>
      </p:sp>
      <p:sp>
        <p:nvSpPr>
          <p:cNvPr id="381" name="TextBox 347">
            <a:extLst>
              <a:ext uri="{FF2B5EF4-FFF2-40B4-BE49-F238E27FC236}">
                <a16:creationId xmlns:a16="http://schemas.microsoft.com/office/drawing/2014/main" id="{5C09C6B8-7DB7-4C35-BA25-0C78EA9B0355}"/>
              </a:ext>
            </a:extLst>
          </p:cNvPr>
          <p:cNvSpPr txBox="1"/>
          <p:nvPr/>
        </p:nvSpPr>
        <p:spPr>
          <a:xfrm>
            <a:off x="1997396" y="4655124"/>
            <a:ext cx="1803076"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ORCHESTRATION</a:t>
            </a:r>
          </a:p>
        </p:txBody>
      </p:sp>
      <p:pic>
        <p:nvPicPr>
          <p:cNvPr id="382" name="Picture 348">
            <a:extLst>
              <a:ext uri="{FF2B5EF4-FFF2-40B4-BE49-F238E27FC236}">
                <a16:creationId xmlns:a16="http://schemas.microsoft.com/office/drawing/2014/main" id="{269E57C9-9769-4175-8BDD-B763E555DC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8320" y="5193385"/>
            <a:ext cx="466141" cy="466141"/>
          </a:xfrm>
          <a:prstGeom prst="rect">
            <a:avLst/>
          </a:prstGeom>
        </p:spPr>
      </p:pic>
      <p:cxnSp>
        <p:nvCxnSpPr>
          <p:cNvPr id="383" name="Connector: Elbow 349">
            <a:extLst>
              <a:ext uri="{FF2B5EF4-FFF2-40B4-BE49-F238E27FC236}">
                <a16:creationId xmlns:a16="http://schemas.microsoft.com/office/drawing/2014/main" id="{241101A4-9F44-4410-98CB-D9B08FEA0E29}"/>
              </a:ext>
            </a:extLst>
          </p:cNvPr>
          <p:cNvCxnSpPr>
            <a:cxnSpLocks/>
            <a:stCxn id="384" idx="0"/>
            <a:endCxn id="312" idx="2"/>
          </p:cNvCxnSpPr>
          <p:nvPr/>
        </p:nvCxnSpPr>
        <p:spPr>
          <a:xfrm rot="16200000" flipV="1">
            <a:off x="4274388" y="3620448"/>
            <a:ext cx="595803" cy="2257937"/>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384" name="Rectangle: Rounded Corners 350">
            <a:extLst>
              <a:ext uri="{FF2B5EF4-FFF2-40B4-BE49-F238E27FC236}">
                <a16:creationId xmlns:a16="http://schemas.microsoft.com/office/drawing/2014/main" id="{B3155993-DB4E-4F58-8DFE-B27A7C5BCEF1}"/>
              </a:ext>
            </a:extLst>
          </p:cNvPr>
          <p:cNvSpPr/>
          <p:nvPr/>
        </p:nvSpPr>
        <p:spPr bwMode="auto">
          <a:xfrm>
            <a:off x="2092257" y="5047318"/>
            <a:ext cx="7218000" cy="728100"/>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TextBox 351">
            <a:extLst>
              <a:ext uri="{FF2B5EF4-FFF2-40B4-BE49-F238E27FC236}">
                <a16:creationId xmlns:a16="http://schemas.microsoft.com/office/drawing/2014/main" id="{20FFFC55-C91C-4164-8A75-F7E638BF7223}"/>
              </a:ext>
            </a:extLst>
          </p:cNvPr>
          <p:cNvSpPr txBox="1"/>
          <p:nvPr/>
        </p:nvSpPr>
        <p:spPr>
          <a:xfrm>
            <a:off x="9120336" y="5343510"/>
            <a:ext cx="1503672"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KUBERNETES </a:t>
            </a:r>
            <a:br>
              <a:rPr kumimoji="0" lang="en-US" sz="882" dirty="0">
                <a:solidFill>
                  <a:srgbClr val="505050"/>
                </a:solidFill>
              </a:rPr>
            </a:br>
            <a:r>
              <a:rPr kumimoji="0" lang="en-US" sz="882" dirty="0">
                <a:solidFill>
                  <a:srgbClr val="505050"/>
                </a:solidFill>
              </a:rPr>
              <a:t>SERVICE</a:t>
            </a:r>
          </a:p>
        </p:txBody>
      </p:sp>
      <p:sp>
        <p:nvSpPr>
          <p:cNvPr id="386" name="TextBox 353">
            <a:extLst>
              <a:ext uri="{FF2B5EF4-FFF2-40B4-BE49-F238E27FC236}">
                <a16:creationId xmlns:a16="http://schemas.microsoft.com/office/drawing/2014/main" id="{996D3C80-B30B-4235-9260-5F1B104193B1}"/>
              </a:ext>
            </a:extLst>
          </p:cNvPr>
          <p:cNvSpPr txBox="1"/>
          <p:nvPr/>
        </p:nvSpPr>
        <p:spPr>
          <a:xfrm>
            <a:off x="8688856" y="5661248"/>
            <a:ext cx="1670122" cy="669761"/>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TRAINED MODEL</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 HOSTING</a:t>
            </a:r>
          </a:p>
        </p:txBody>
      </p:sp>
      <p:pic>
        <p:nvPicPr>
          <p:cNvPr id="387" name="Picture 354">
            <a:extLst>
              <a:ext uri="{FF2B5EF4-FFF2-40B4-BE49-F238E27FC236}">
                <a16:creationId xmlns:a16="http://schemas.microsoft.com/office/drawing/2014/main" id="{5A1D8DF4-86CA-42D1-B236-5717EBC5A6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111" y="4877370"/>
            <a:ext cx="462122" cy="437328"/>
          </a:xfrm>
          <a:prstGeom prst="rect">
            <a:avLst/>
          </a:prstGeom>
        </p:spPr>
      </p:pic>
      <p:sp>
        <p:nvSpPr>
          <p:cNvPr id="388" name="Rectangle: Rounded Corners 355">
            <a:extLst>
              <a:ext uri="{FF2B5EF4-FFF2-40B4-BE49-F238E27FC236}">
                <a16:creationId xmlns:a16="http://schemas.microsoft.com/office/drawing/2014/main" id="{633F0497-B574-4434-97EC-CAA8BC9E2A35}"/>
              </a:ext>
            </a:extLst>
          </p:cNvPr>
          <p:cNvSpPr/>
          <p:nvPr/>
        </p:nvSpPr>
        <p:spPr bwMode="auto">
          <a:xfrm>
            <a:off x="9409250" y="3739768"/>
            <a:ext cx="867595" cy="1990598"/>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9" name="Connector: Elbow 52">
            <a:extLst>
              <a:ext uri="{FF2B5EF4-FFF2-40B4-BE49-F238E27FC236}">
                <a16:creationId xmlns:a16="http://schemas.microsoft.com/office/drawing/2014/main" id="{9025D089-7DD2-4775-93EF-22318FE3E874}"/>
              </a:ext>
            </a:extLst>
          </p:cNvPr>
          <p:cNvCxnSpPr>
            <a:cxnSpLocks/>
            <a:stCxn id="203" idx="1"/>
            <a:endCxn id="388" idx="3"/>
          </p:cNvCxnSpPr>
          <p:nvPr/>
        </p:nvCxnSpPr>
        <p:spPr>
          <a:xfrm rot="10800000" flipV="1">
            <a:off x="10276846" y="3890521"/>
            <a:ext cx="479895" cy="844545"/>
          </a:xfrm>
          <a:prstGeom prst="bentConnector3">
            <a:avLst>
              <a:gd name="adj1" fmla="val 50000"/>
            </a:avLst>
          </a:prstGeom>
          <a:noFill/>
          <a:ln w="9525" cap="flat" cmpd="sng" algn="ctr">
            <a:solidFill>
              <a:srgbClr val="002050">
                <a:lumMod val="75000"/>
                <a:lumOff val="25000"/>
              </a:srgbClr>
            </a:solidFill>
            <a:prstDash val="lgDash"/>
            <a:headEnd type="none"/>
            <a:tailEnd type="triangle"/>
          </a:ln>
          <a:effectLst/>
        </p:spPr>
      </p:cxnSp>
      <p:pic>
        <p:nvPicPr>
          <p:cNvPr id="195" name="Picture 18">
            <a:extLst>
              <a:ext uri="{FF2B5EF4-FFF2-40B4-BE49-F238E27FC236}">
                <a16:creationId xmlns:a16="http://schemas.microsoft.com/office/drawing/2014/main" id="{B45A46DF-E7E6-4B5D-BDB4-5038CDD5BF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7239" y="3457340"/>
            <a:ext cx="526806" cy="581242"/>
          </a:xfrm>
          <a:prstGeom prst="rect">
            <a:avLst/>
          </a:prstGeom>
        </p:spPr>
      </p:pic>
      <p:pic>
        <p:nvPicPr>
          <p:cNvPr id="196" name="Picture 18">
            <a:extLst>
              <a:ext uri="{FF2B5EF4-FFF2-40B4-BE49-F238E27FC236}">
                <a16:creationId xmlns:a16="http://schemas.microsoft.com/office/drawing/2014/main" id="{8D68517A-F12A-4C81-950D-58D3527446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8590" y="1726766"/>
            <a:ext cx="462455" cy="510241"/>
          </a:xfrm>
          <a:prstGeom prst="rect">
            <a:avLst/>
          </a:prstGeom>
        </p:spPr>
      </p:pic>
      <p:sp>
        <p:nvSpPr>
          <p:cNvPr id="303" name="Rectangle 268">
            <a:extLst>
              <a:ext uri="{FF2B5EF4-FFF2-40B4-BE49-F238E27FC236}">
                <a16:creationId xmlns:a16="http://schemas.microsoft.com/office/drawing/2014/main" id="{635EF7F7-0EFE-4339-82E7-2C370C180B00}"/>
              </a:ext>
            </a:extLst>
          </p:cNvPr>
          <p:cNvSpPr/>
          <p:nvPr/>
        </p:nvSpPr>
        <p:spPr>
          <a:xfrm>
            <a:off x="5626566" y="4040709"/>
            <a:ext cx="1045478" cy="228076"/>
          </a:xfrm>
          <a:prstGeom prst="rect">
            <a:avLst/>
          </a:prstGeom>
        </p:spPr>
        <p:txBody>
          <a:bodyPr wrap="none">
            <a:spAutoFit/>
          </a:bodyPr>
          <a:lstStyle/>
          <a:p>
            <a:pPr algn="ct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a:t>
            </a:r>
            <a:r>
              <a:rPr lang="ja-JP" alt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altLang="ja-JP"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EXPLORER</a:t>
            </a:r>
            <a:endPar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 name="図 14">
            <a:extLst>
              <a:ext uri="{FF2B5EF4-FFF2-40B4-BE49-F238E27FC236}">
                <a16:creationId xmlns:a16="http://schemas.microsoft.com/office/drawing/2014/main" id="{B905C4A3-DD86-423E-8086-E908029C1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4505" y="3443161"/>
            <a:ext cx="609600" cy="609600"/>
          </a:xfrm>
          <a:prstGeom prst="rect">
            <a:avLst/>
          </a:prstGeom>
        </p:spPr>
      </p:pic>
      <p:pic>
        <p:nvPicPr>
          <p:cNvPr id="19" name="図 18" descr="テキスト が含まれている画像&#10;&#10;自動的に生成された説明">
            <a:extLst>
              <a:ext uri="{FF2B5EF4-FFF2-40B4-BE49-F238E27FC236}">
                <a16:creationId xmlns:a16="http://schemas.microsoft.com/office/drawing/2014/main" id="{2794E037-7F15-4E1C-8F37-9C037F7A32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87794" y="4077072"/>
            <a:ext cx="565392" cy="530444"/>
          </a:xfrm>
          <a:prstGeom prst="rect">
            <a:avLst/>
          </a:prstGeom>
        </p:spPr>
      </p:pic>
      <p:sp>
        <p:nvSpPr>
          <p:cNvPr id="308" name="TextBox 351">
            <a:extLst>
              <a:ext uri="{FF2B5EF4-FFF2-40B4-BE49-F238E27FC236}">
                <a16:creationId xmlns:a16="http://schemas.microsoft.com/office/drawing/2014/main" id="{A8371EA6-1E47-4822-BBE2-29518D517CB2}"/>
              </a:ext>
            </a:extLst>
          </p:cNvPr>
          <p:cNvSpPr txBox="1"/>
          <p:nvPr/>
        </p:nvSpPr>
        <p:spPr>
          <a:xfrm>
            <a:off x="9132880" y="4546287"/>
            <a:ext cx="1503672"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FUNCTIONS</a:t>
            </a:r>
          </a:p>
        </p:txBody>
      </p:sp>
      <p:pic>
        <p:nvPicPr>
          <p:cNvPr id="21" name="図 20" descr="名刺 が含まれている画像&#10;&#10;自動的に生成された説明">
            <a:extLst>
              <a:ext uri="{FF2B5EF4-FFF2-40B4-BE49-F238E27FC236}">
                <a16:creationId xmlns:a16="http://schemas.microsoft.com/office/drawing/2014/main" id="{36A1C2AB-28DC-4F9D-93F2-FF17EB4B1CB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7933" y="3473460"/>
            <a:ext cx="549002" cy="549002"/>
          </a:xfrm>
          <a:prstGeom prst="rect">
            <a:avLst/>
          </a:prstGeom>
        </p:spPr>
      </p:pic>
      <p:sp>
        <p:nvSpPr>
          <p:cNvPr id="311" name="TextBox 74">
            <a:extLst>
              <a:ext uri="{FF2B5EF4-FFF2-40B4-BE49-F238E27FC236}">
                <a16:creationId xmlns:a16="http://schemas.microsoft.com/office/drawing/2014/main" id="{6DE6048A-3C47-4A6F-9932-C746660A0F6A}"/>
              </a:ext>
            </a:extLst>
          </p:cNvPr>
          <p:cNvSpPr txBox="1"/>
          <p:nvPr/>
        </p:nvSpPr>
        <p:spPr>
          <a:xfrm>
            <a:off x="2135560" y="4034796"/>
            <a:ext cx="1033748"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LAKE</a:t>
            </a:r>
            <a:br>
              <a:rPr kumimoji="0" lang="en-US" sz="882" dirty="0">
                <a:solidFill>
                  <a:srgbClr val="505050"/>
                </a:solidFill>
              </a:rPr>
            </a:br>
            <a:r>
              <a:rPr kumimoji="0" lang="en-US" sz="882" dirty="0">
                <a:solidFill>
                  <a:srgbClr val="505050"/>
                </a:solidFill>
              </a:rPr>
              <a:t>STORAGE</a:t>
            </a:r>
          </a:p>
        </p:txBody>
      </p:sp>
      <p:pic>
        <p:nvPicPr>
          <p:cNvPr id="405" name="グラフィックス 404">
            <a:extLst>
              <a:ext uri="{FF2B5EF4-FFF2-40B4-BE49-F238E27FC236}">
                <a16:creationId xmlns:a16="http://schemas.microsoft.com/office/drawing/2014/main" id="{E9E02BE4-5A6A-4C10-A1E5-42D315779E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98618" y="1769646"/>
            <a:ext cx="424480" cy="424480"/>
          </a:xfrm>
          <a:prstGeom prst="rect">
            <a:avLst/>
          </a:prstGeom>
        </p:spPr>
      </p:pic>
      <p:sp>
        <p:nvSpPr>
          <p:cNvPr id="406" name="Rectangle: Rounded Corners 14">
            <a:extLst>
              <a:ext uri="{FF2B5EF4-FFF2-40B4-BE49-F238E27FC236}">
                <a16:creationId xmlns:a16="http://schemas.microsoft.com/office/drawing/2014/main" id="{44C8C9A6-A427-4274-8C75-D77F846C181A}"/>
              </a:ext>
            </a:extLst>
          </p:cNvPr>
          <p:cNvSpPr/>
          <p:nvPr/>
        </p:nvSpPr>
        <p:spPr bwMode="auto">
          <a:xfrm>
            <a:off x="2092258" y="1553924"/>
            <a:ext cx="2626827" cy="11294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TextBox 302">
            <a:extLst>
              <a:ext uri="{FF2B5EF4-FFF2-40B4-BE49-F238E27FC236}">
                <a16:creationId xmlns:a16="http://schemas.microsoft.com/office/drawing/2014/main" id="{6408EC91-3620-4F36-BA8F-7D87A7A22903}"/>
              </a:ext>
            </a:extLst>
          </p:cNvPr>
          <p:cNvSpPr txBox="1"/>
          <p:nvPr/>
        </p:nvSpPr>
        <p:spPr>
          <a:xfrm>
            <a:off x="1997396" y="1123723"/>
            <a:ext cx="2246499"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STREAM PROCESS</a:t>
            </a:r>
          </a:p>
        </p:txBody>
      </p:sp>
      <p:sp>
        <p:nvSpPr>
          <p:cNvPr id="408" name="TextBox 74">
            <a:extLst>
              <a:ext uri="{FF2B5EF4-FFF2-40B4-BE49-F238E27FC236}">
                <a16:creationId xmlns:a16="http://schemas.microsoft.com/office/drawing/2014/main" id="{664D69F9-0560-46E5-B221-F004B09A0F16}"/>
              </a:ext>
            </a:extLst>
          </p:cNvPr>
          <p:cNvSpPr txBox="1"/>
          <p:nvPr/>
        </p:nvSpPr>
        <p:spPr>
          <a:xfrm>
            <a:off x="2442696" y="2202686"/>
            <a:ext cx="701072" cy="234769"/>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IOT HUB</a:t>
            </a:r>
          </a:p>
        </p:txBody>
      </p:sp>
      <p:pic>
        <p:nvPicPr>
          <p:cNvPr id="410" name="図 409">
            <a:extLst>
              <a:ext uri="{FF2B5EF4-FFF2-40B4-BE49-F238E27FC236}">
                <a16:creationId xmlns:a16="http://schemas.microsoft.com/office/drawing/2014/main" id="{AA61FD55-EE93-40E1-B40F-435227C03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24016" y="1693324"/>
            <a:ext cx="577124" cy="577124"/>
          </a:xfrm>
          <a:prstGeom prst="rect">
            <a:avLst/>
          </a:prstGeom>
        </p:spPr>
      </p:pic>
      <p:sp>
        <p:nvSpPr>
          <p:cNvPr id="411" name="TextBox 74">
            <a:extLst>
              <a:ext uri="{FF2B5EF4-FFF2-40B4-BE49-F238E27FC236}">
                <a16:creationId xmlns:a16="http://schemas.microsoft.com/office/drawing/2014/main" id="{6755B81C-B352-4E02-9329-94AFD2EFD8CF}"/>
              </a:ext>
            </a:extLst>
          </p:cNvPr>
          <p:cNvSpPr txBox="1"/>
          <p:nvPr/>
        </p:nvSpPr>
        <p:spPr>
          <a:xfrm>
            <a:off x="3325718" y="2202686"/>
            <a:ext cx="1117157" cy="363818"/>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STREAM ANALYTICS</a:t>
            </a:r>
          </a:p>
        </p:txBody>
      </p:sp>
      <p:cxnSp>
        <p:nvCxnSpPr>
          <p:cNvPr id="412" name="Straight Arrow Connector 284">
            <a:extLst>
              <a:ext uri="{FF2B5EF4-FFF2-40B4-BE49-F238E27FC236}">
                <a16:creationId xmlns:a16="http://schemas.microsoft.com/office/drawing/2014/main" id="{1C38E683-6B86-4625-BF65-D444DF3A2488}"/>
              </a:ext>
            </a:extLst>
          </p:cNvPr>
          <p:cNvCxnSpPr>
            <a:cxnSpLocks/>
          </p:cNvCxnSpPr>
          <p:nvPr/>
        </p:nvCxnSpPr>
        <p:spPr>
          <a:xfrm flipV="1">
            <a:off x="1812947" y="2149933"/>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cxnSp>
        <p:nvCxnSpPr>
          <p:cNvPr id="415" name="Connector: Elbow 349">
            <a:extLst>
              <a:ext uri="{FF2B5EF4-FFF2-40B4-BE49-F238E27FC236}">
                <a16:creationId xmlns:a16="http://schemas.microsoft.com/office/drawing/2014/main" id="{0B6461ED-9311-44EF-89E2-85887873B43E}"/>
              </a:ext>
            </a:extLst>
          </p:cNvPr>
          <p:cNvCxnSpPr>
            <a:cxnSpLocks/>
            <a:stCxn id="406" idx="2"/>
            <a:endCxn id="312" idx="0"/>
          </p:cNvCxnSpPr>
          <p:nvPr/>
        </p:nvCxnSpPr>
        <p:spPr>
          <a:xfrm rot="16200000" flipH="1">
            <a:off x="3084976" y="3004115"/>
            <a:ext cx="679041" cy="3764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416" name="TextBox 245">
            <a:extLst>
              <a:ext uri="{FF2B5EF4-FFF2-40B4-BE49-F238E27FC236}">
                <a16:creationId xmlns:a16="http://schemas.microsoft.com/office/drawing/2014/main" id="{C31AC214-2496-4AB7-B3D5-33B16C2F605C}"/>
              </a:ext>
            </a:extLst>
          </p:cNvPr>
          <p:cNvSpPr txBox="1"/>
          <p:nvPr/>
        </p:nvSpPr>
        <p:spPr>
          <a:xfrm>
            <a:off x="10700128" y="2250339"/>
            <a:ext cx="1064290" cy="213628"/>
          </a:xfrm>
          <a:prstGeom prst="rect">
            <a:avLst/>
          </a:prstGeom>
          <a:noFill/>
        </p:spPr>
        <p:txBody>
          <a:bodyPr wrap="none" lIns="89642" tIns="44821" rIns="89642" bIns="44821" rtlCol="0">
            <a:spAutoFit/>
          </a:bodyPr>
          <a:lstStyle/>
          <a:p>
            <a:pPr algn="ctr" defTabSz="932418">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p:txBody>
      </p:sp>
      <p:grpSp>
        <p:nvGrpSpPr>
          <p:cNvPr id="419" name="Group 249">
            <a:extLst>
              <a:ext uri="{FF2B5EF4-FFF2-40B4-BE49-F238E27FC236}">
                <a16:creationId xmlns:a16="http://schemas.microsoft.com/office/drawing/2014/main" id="{F697D754-E843-4FAD-B5E1-C57C8A003064}"/>
              </a:ext>
            </a:extLst>
          </p:cNvPr>
          <p:cNvGrpSpPr/>
          <p:nvPr/>
        </p:nvGrpSpPr>
        <p:grpSpPr>
          <a:xfrm>
            <a:off x="11179079" y="1888802"/>
            <a:ext cx="199311" cy="199283"/>
            <a:chOff x="6734349" y="1631589"/>
            <a:chExt cx="2704850" cy="2704850"/>
          </a:xfrm>
        </p:grpSpPr>
        <p:sp>
          <p:nvSpPr>
            <p:cNvPr id="420" name="Rectangle 250">
              <a:extLst>
                <a:ext uri="{FF2B5EF4-FFF2-40B4-BE49-F238E27FC236}">
                  <a16:creationId xmlns:a16="http://schemas.microsoft.com/office/drawing/2014/main" id="{1A991A18-C870-439F-85B9-DA85A7F21718}"/>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1" name="Rectangle 251">
              <a:extLst>
                <a:ext uri="{FF2B5EF4-FFF2-40B4-BE49-F238E27FC236}">
                  <a16:creationId xmlns:a16="http://schemas.microsoft.com/office/drawing/2014/main" id="{5BCA44DE-DA6A-4D3A-9AF2-B39E85FCAB05}"/>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422" name="Group 252">
              <a:extLst>
                <a:ext uri="{FF2B5EF4-FFF2-40B4-BE49-F238E27FC236}">
                  <a16:creationId xmlns:a16="http://schemas.microsoft.com/office/drawing/2014/main" id="{00A49650-52A7-4929-86E1-91F690368249}"/>
                </a:ext>
              </a:extLst>
            </p:cNvPr>
            <p:cNvGrpSpPr/>
            <p:nvPr/>
          </p:nvGrpSpPr>
          <p:grpSpPr>
            <a:xfrm rot="16200000">
              <a:off x="6733543" y="2161430"/>
              <a:ext cx="2704850" cy="1645167"/>
              <a:chOff x="6734349" y="2021473"/>
              <a:chExt cx="2704850" cy="1645167"/>
            </a:xfrm>
          </p:grpSpPr>
          <p:sp>
            <p:nvSpPr>
              <p:cNvPr id="427" name="Rectangle 257">
                <a:extLst>
                  <a:ext uri="{FF2B5EF4-FFF2-40B4-BE49-F238E27FC236}">
                    <a16:creationId xmlns:a16="http://schemas.microsoft.com/office/drawing/2014/main" id="{67FAAADA-8158-446B-BACB-0189AF043199}"/>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8" name="Rectangle 258">
                <a:extLst>
                  <a:ext uri="{FF2B5EF4-FFF2-40B4-BE49-F238E27FC236}">
                    <a16:creationId xmlns:a16="http://schemas.microsoft.com/office/drawing/2014/main" id="{D8213DF5-9D22-4435-B423-A85E6532DFBB}"/>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423" name="Rectangle 253">
              <a:extLst>
                <a:ext uri="{FF2B5EF4-FFF2-40B4-BE49-F238E27FC236}">
                  <a16:creationId xmlns:a16="http://schemas.microsoft.com/office/drawing/2014/main" id="{DE613EE8-C3F9-4AA2-830B-584705D77F89}"/>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4" name="Rounded Rectangle 263">
              <a:extLst>
                <a:ext uri="{FF2B5EF4-FFF2-40B4-BE49-F238E27FC236}">
                  <a16:creationId xmlns:a16="http://schemas.microsoft.com/office/drawing/2014/main" id="{9B709396-EE8F-4185-B46D-875E00D4B503}"/>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5" name="Rounded Rectangle 264">
              <a:extLst>
                <a:ext uri="{FF2B5EF4-FFF2-40B4-BE49-F238E27FC236}">
                  <a16:creationId xmlns:a16="http://schemas.microsoft.com/office/drawing/2014/main" id="{03295A72-F009-4E9A-B049-25DDFF5F54FB}"/>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6" name="Freeform 265">
              <a:extLst>
                <a:ext uri="{FF2B5EF4-FFF2-40B4-BE49-F238E27FC236}">
                  <a16:creationId xmlns:a16="http://schemas.microsoft.com/office/drawing/2014/main" id="{C006E738-8317-447A-9F98-1FA02A18917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pic>
        <p:nvPicPr>
          <p:cNvPr id="438" name="Picture 247">
            <a:extLst>
              <a:ext uri="{FF2B5EF4-FFF2-40B4-BE49-F238E27FC236}">
                <a16:creationId xmlns:a16="http://schemas.microsoft.com/office/drawing/2014/main" id="{B0F43983-A957-4BFB-A4C5-58FD839E0372}"/>
              </a:ext>
            </a:extLst>
          </p:cNvPr>
          <p:cNvPicPr>
            <a:picLocks noChangeAspect="1"/>
          </p:cNvPicPr>
          <p:nvPr/>
        </p:nvPicPr>
        <p:blipFill>
          <a:blip r:embed="rId6"/>
          <a:stretch>
            <a:fillRect/>
          </a:stretch>
        </p:blipFill>
        <p:spPr>
          <a:xfrm>
            <a:off x="11026735" y="2024108"/>
            <a:ext cx="268901" cy="173641"/>
          </a:xfrm>
          <a:prstGeom prst="rect">
            <a:avLst/>
          </a:prstGeom>
        </p:spPr>
      </p:pic>
      <p:pic>
        <p:nvPicPr>
          <p:cNvPr id="442" name="図 441" descr="クリップアート が含まれている画像&#10;&#10;自動的に生成された説明">
            <a:extLst>
              <a:ext uri="{FF2B5EF4-FFF2-40B4-BE49-F238E27FC236}">
                <a16:creationId xmlns:a16="http://schemas.microsoft.com/office/drawing/2014/main" id="{0665E240-D365-4F02-9DED-699773AA9D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1550" y="1707866"/>
            <a:ext cx="403156" cy="548040"/>
          </a:xfrm>
          <a:prstGeom prst="rect">
            <a:avLst/>
          </a:prstGeom>
        </p:spPr>
      </p:pic>
      <p:cxnSp>
        <p:nvCxnSpPr>
          <p:cNvPr id="445" name="Connector: Elbow 349">
            <a:extLst>
              <a:ext uri="{FF2B5EF4-FFF2-40B4-BE49-F238E27FC236}">
                <a16:creationId xmlns:a16="http://schemas.microsoft.com/office/drawing/2014/main" id="{9D332F34-B35B-4670-8EDB-5421BD9A5A26}"/>
              </a:ext>
            </a:extLst>
          </p:cNvPr>
          <p:cNvCxnSpPr>
            <a:cxnSpLocks/>
            <a:stCxn id="384" idx="0"/>
            <a:endCxn id="314" idx="2"/>
          </p:cNvCxnSpPr>
          <p:nvPr/>
        </p:nvCxnSpPr>
        <p:spPr>
          <a:xfrm rot="5400000" flipH="1" flipV="1">
            <a:off x="5917310" y="4231149"/>
            <a:ext cx="600116" cy="1032222"/>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grpSp>
        <p:nvGrpSpPr>
          <p:cNvPr id="452" name="Group 248">
            <a:extLst>
              <a:ext uri="{FF2B5EF4-FFF2-40B4-BE49-F238E27FC236}">
                <a16:creationId xmlns:a16="http://schemas.microsoft.com/office/drawing/2014/main" id="{30C48CB5-B0B9-4AF8-BBB4-77003117B955}"/>
              </a:ext>
            </a:extLst>
          </p:cNvPr>
          <p:cNvGrpSpPr/>
          <p:nvPr/>
        </p:nvGrpSpPr>
        <p:grpSpPr>
          <a:xfrm>
            <a:off x="10972196" y="3244686"/>
            <a:ext cx="520154" cy="466960"/>
            <a:chOff x="8331639" y="4886641"/>
            <a:chExt cx="1370300" cy="1230341"/>
          </a:xfrm>
        </p:grpSpPr>
        <p:grpSp>
          <p:nvGrpSpPr>
            <p:cNvPr id="463" name="Group 259">
              <a:extLst>
                <a:ext uri="{FF2B5EF4-FFF2-40B4-BE49-F238E27FC236}">
                  <a16:creationId xmlns:a16="http://schemas.microsoft.com/office/drawing/2014/main" id="{2B4CBDDF-A84D-4B45-B085-A033F402F09D}"/>
                </a:ext>
              </a:extLst>
            </p:cNvPr>
            <p:cNvGrpSpPr/>
            <p:nvPr/>
          </p:nvGrpSpPr>
          <p:grpSpPr>
            <a:xfrm>
              <a:off x="8331639" y="4886641"/>
              <a:ext cx="1370300" cy="1230341"/>
              <a:chOff x="-2759707" y="1099472"/>
              <a:chExt cx="7926138" cy="6799719"/>
            </a:xfrm>
          </p:grpSpPr>
          <p:sp>
            <p:nvSpPr>
              <p:cNvPr id="468" name="Rectangle 317">
                <a:extLst>
                  <a:ext uri="{FF2B5EF4-FFF2-40B4-BE49-F238E27FC236}">
                    <a16:creationId xmlns:a16="http://schemas.microsoft.com/office/drawing/2014/main" id="{30967406-DB1B-419D-8BF8-5CDFB303AAB8}"/>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69" name="Rounded Rectangle 162">
                <a:extLst>
                  <a:ext uri="{FF2B5EF4-FFF2-40B4-BE49-F238E27FC236}">
                    <a16:creationId xmlns:a16="http://schemas.microsoft.com/office/drawing/2014/main" id="{B86868FC-2FAF-421F-ADD6-122FB6B79885}"/>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0" name="Rectangle 266">
                <a:extLst>
                  <a:ext uri="{FF2B5EF4-FFF2-40B4-BE49-F238E27FC236}">
                    <a16:creationId xmlns:a16="http://schemas.microsoft.com/office/drawing/2014/main" id="{4FD12661-1241-4A16-B118-499BBD145CC7}"/>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1" name="Rectangle 267">
                <a:extLst>
                  <a:ext uri="{FF2B5EF4-FFF2-40B4-BE49-F238E27FC236}">
                    <a16:creationId xmlns:a16="http://schemas.microsoft.com/office/drawing/2014/main" id="{CB417B36-5C04-4870-80AF-C6544862B86D}"/>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464" name="Group 260">
              <a:extLst>
                <a:ext uri="{FF2B5EF4-FFF2-40B4-BE49-F238E27FC236}">
                  <a16:creationId xmlns:a16="http://schemas.microsoft.com/office/drawing/2014/main" id="{C2C998AD-2B0A-4E40-AB91-7E004725E81F}"/>
                </a:ext>
              </a:extLst>
            </p:cNvPr>
            <p:cNvGrpSpPr/>
            <p:nvPr/>
          </p:nvGrpSpPr>
          <p:grpSpPr>
            <a:xfrm>
              <a:off x="8809547" y="5122604"/>
              <a:ext cx="418607" cy="484954"/>
              <a:chOff x="8008997" y="3602971"/>
              <a:chExt cx="1156786" cy="1376926"/>
            </a:xfrm>
          </p:grpSpPr>
          <p:sp>
            <p:nvSpPr>
              <p:cNvPr id="465" name="Freeform 112">
                <a:extLst>
                  <a:ext uri="{FF2B5EF4-FFF2-40B4-BE49-F238E27FC236}">
                    <a16:creationId xmlns:a16="http://schemas.microsoft.com/office/drawing/2014/main" id="{0BDE84E5-E935-4B6D-A476-B17C82120672}"/>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6" name="Freeform 113">
                <a:extLst>
                  <a:ext uri="{FF2B5EF4-FFF2-40B4-BE49-F238E27FC236}">
                    <a16:creationId xmlns:a16="http://schemas.microsoft.com/office/drawing/2014/main" id="{F6BCE38D-2C40-41CF-BF24-05DE250AF86A}"/>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7" name="Freeform 114">
                <a:extLst>
                  <a:ext uri="{FF2B5EF4-FFF2-40B4-BE49-F238E27FC236}">
                    <a16:creationId xmlns:a16="http://schemas.microsoft.com/office/drawing/2014/main" id="{1944B7C8-1C30-41CD-81C1-CDD580B00CAB}"/>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cxnSp>
        <p:nvCxnSpPr>
          <p:cNvPr id="475" name="Straight Connector 297">
            <a:extLst>
              <a:ext uri="{FF2B5EF4-FFF2-40B4-BE49-F238E27FC236}">
                <a16:creationId xmlns:a16="http://schemas.microsoft.com/office/drawing/2014/main" id="{E057E221-A0B1-4E96-9D58-F782F74D4BCA}"/>
              </a:ext>
            </a:extLst>
          </p:cNvPr>
          <p:cNvCxnSpPr>
            <a:cxnSpLocks/>
          </p:cNvCxnSpPr>
          <p:nvPr/>
        </p:nvCxnSpPr>
        <p:spPr>
          <a:xfrm>
            <a:off x="1812947" y="1832898"/>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476" name="Connector: Elbow 349">
            <a:extLst>
              <a:ext uri="{FF2B5EF4-FFF2-40B4-BE49-F238E27FC236}">
                <a16:creationId xmlns:a16="http://schemas.microsoft.com/office/drawing/2014/main" id="{266D2EF6-9B09-4AEC-A62B-0A0F1E9CDAF9}"/>
              </a:ext>
            </a:extLst>
          </p:cNvPr>
          <p:cNvCxnSpPr>
            <a:cxnSpLocks/>
            <a:stCxn id="314" idx="3"/>
            <a:endCxn id="338" idx="1"/>
          </p:cNvCxnSpPr>
          <p:nvPr/>
        </p:nvCxnSpPr>
        <p:spPr>
          <a:xfrm flipV="1">
            <a:off x="8192900" y="2569917"/>
            <a:ext cx="450873" cy="133638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cxnSp>
        <p:nvCxnSpPr>
          <p:cNvPr id="491" name="Connector: Elbow 349">
            <a:extLst>
              <a:ext uri="{FF2B5EF4-FFF2-40B4-BE49-F238E27FC236}">
                <a16:creationId xmlns:a16="http://schemas.microsoft.com/office/drawing/2014/main" id="{88B10A8B-93E0-45A4-9098-E95D33DDCDA9}"/>
              </a:ext>
            </a:extLst>
          </p:cNvPr>
          <p:cNvCxnSpPr>
            <a:cxnSpLocks/>
            <a:stCxn id="315" idx="2"/>
            <a:endCxn id="312" idx="0"/>
          </p:cNvCxnSpPr>
          <p:nvPr/>
        </p:nvCxnSpPr>
        <p:spPr>
          <a:xfrm rot="5400000">
            <a:off x="4742234" y="1380193"/>
            <a:ext cx="683353" cy="3281180"/>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Tree>
    <p:extLst>
      <p:ext uri="{BB962C8B-B14F-4D97-AF65-F5344CB8AC3E}">
        <p14:creationId xmlns:p14="http://schemas.microsoft.com/office/powerpoint/2010/main" val="20683009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367863"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0879575" cy="1785104"/>
          </a:xfrm>
          <a:prstGeom prst="rect">
            <a:avLst/>
          </a:prstGeom>
        </p:spPr>
        <p:txBody>
          <a:bodyPr wrap="square">
            <a:spAutoFit/>
          </a:bodyPr>
          <a:lstStyle/>
          <a:p>
            <a:pPr>
              <a:spcAft>
                <a:spcPts val="600"/>
              </a:spcAft>
            </a:pPr>
            <a:r>
              <a:rPr lang="ja-JP" altLang="en-US" sz="1800" dirty="0">
                <a:latin typeface="Segoe UI Semilight" panose="020B0402040204020203" pitchFamily="34" charset="0"/>
                <a:cs typeface="Segoe UI Semilight" panose="020B0402040204020203" pitchFamily="34" charset="0"/>
              </a:rPr>
              <a:t>ファイルを</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err="1">
                <a:solidFill>
                  <a:schemeClr val="accent1"/>
                </a:solidFill>
                <a:latin typeface="Segoe UI Semilight" panose="020B0402040204020203" pitchFamily="34" charset="0"/>
                <a:cs typeface="Segoe UI Semilight" panose="020B0402040204020203" pitchFamily="34" charset="0"/>
              </a:rPr>
              <a:t>sklearn_mnist_model.pkl</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へ出力。</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ディレクトリーは、ジョブを実行した仮想マシンの中</a:t>
            </a:r>
            <a:r>
              <a:rPr lang="en-US" sz="1800" dirty="0">
                <a:latin typeface="Segoe UI Semilight" panose="020B0402040204020203" pitchFamily="34" charset="0"/>
                <a:cs typeface="Segoe UI Semilight" panose="020B0402040204020203" pitchFamily="34" charset="0"/>
              </a:rPr>
              <a:t>. </a:t>
            </a:r>
          </a:p>
          <a:p>
            <a:pPr marL="285750" indent="-285750">
              <a:spcAft>
                <a:spcPts val="600"/>
              </a:spcAft>
              <a:buFont typeface="Arial" panose="020B0604020202020204" pitchFamily="34" charset="0"/>
              <a:buChar char="•"/>
            </a:pP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は特別なディレクトリー。この中の全てのファイルは、</a:t>
            </a:r>
            <a:r>
              <a:rPr lang="en-US" altLang="ja-JP" dirty="0">
                <a:latin typeface="Segoe UI Semilight" panose="020B0402040204020203" pitchFamily="34" charset="0"/>
                <a:cs typeface="Segoe UI Semilight" panose="020B0402040204020203" pitchFamily="34" charset="0"/>
              </a:rPr>
              <a:t>Workspace </a:t>
            </a:r>
            <a:r>
              <a:rPr lang="ja-JP" altLang="en-US" dirty="0">
                <a:latin typeface="Segoe UI Semilight" panose="020B0402040204020203" pitchFamily="34" charset="0"/>
                <a:cs typeface="Segoe UI Semilight" panose="020B0402040204020203" pitchFamily="34" charset="0"/>
              </a:rPr>
              <a:t>のストレージへコピーされる</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実行ジョブ履歴</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en-US" altLang="ja-JP" dirty="0">
                <a:latin typeface="Segoe UI Semilight" panose="020B0402040204020203" pitchFamily="34" charset="0"/>
                <a:cs typeface="Segoe UI Semilight" panose="020B0402040204020203" pitchFamily="34" charset="0"/>
              </a:rPr>
              <a:t>Model</a:t>
            </a:r>
            <a:r>
              <a:rPr lang="ja-JP" altLang="en-US" dirty="0">
                <a:latin typeface="Segoe UI Semilight" panose="020B0402040204020203" pitchFamily="34" charset="0"/>
                <a:cs typeface="Segoe UI Semilight" panose="020B0402040204020203" pitchFamily="34" charset="0"/>
              </a:rPr>
              <a:t>ファイル</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など</a:t>
            </a:r>
            <a:endParaRPr lang="en-US"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AAF9D1A-E26D-4EC6-B419-CF8E712704E8}"/>
              </a:ext>
            </a:extLst>
          </p:cNvPr>
          <p:cNvSpPr/>
          <p:nvPr/>
        </p:nvSpPr>
        <p:spPr>
          <a:xfrm>
            <a:off x="367863" y="1717461"/>
            <a:ext cx="10879575" cy="338554"/>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148893" cy="369332"/>
          </a:xfrm>
          <a:prstGeom prst="rect">
            <a:avLst/>
          </a:prstGeom>
        </p:spPr>
        <p:txBody>
          <a:bodyPr wrap="none">
            <a:spAutoFit/>
          </a:bodyPr>
          <a:lstStyle/>
          <a:p>
            <a:r>
              <a:rPr lang="ja-JP" altLang="en-US" dirty="0">
                <a:latin typeface="Segoe UI Semilight" panose="020B0402040204020203" pitchFamily="34" charset="0"/>
                <a:cs typeface="Segoe UI Semilight" panose="020B0402040204020203" pitchFamily="34" charset="0"/>
              </a:rPr>
              <a:t>トレーニングジョブの最終ステップを呼び出し</a:t>
            </a:r>
            <a:r>
              <a:rPr lang="en-US" dirty="0">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84E33CB6-1B0E-491E-851F-5531E7E19790}"/>
              </a:ext>
            </a:extLst>
          </p:cNvPr>
          <p:cNvSpPr/>
          <p:nvPr/>
        </p:nvSpPr>
        <p:spPr>
          <a:xfrm>
            <a:off x="367863" y="4149080"/>
            <a:ext cx="10879575" cy="1077218"/>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301208"/>
            <a:ext cx="5424370" cy="369332"/>
          </a:xfrm>
          <a:prstGeom prst="rect">
            <a:avLst/>
          </a:prstGeom>
        </p:spPr>
        <p:txBody>
          <a:bodyPr wrap="none">
            <a:spAutoFit/>
          </a:bodyPr>
          <a:lstStyle/>
          <a:p>
            <a:r>
              <a:rPr lang="en-US" sz="1800" dirty="0">
                <a:latin typeface="Segoe UI Semilight" panose="020B0402040204020203" pitchFamily="34" charset="0"/>
                <a:cs typeface="Segoe UI Semilight" panose="020B0402040204020203" pitchFamily="34" charset="0"/>
              </a:rPr>
              <a:t>Model </a:t>
            </a:r>
            <a:r>
              <a:rPr lang="ja-JP" altLang="en-US" sz="1800" dirty="0">
                <a:latin typeface="Segoe UI Semilight" panose="020B0402040204020203" pitchFamily="34" charset="0"/>
                <a:cs typeface="Segoe UI Semilight" panose="020B0402040204020203" pitchFamily="34" charset="0"/>
              </a:rPr>
              <a:t>が </a:t>
            </a:r>
            <a:r>
              <a:rPr lang="en-US" altLang="ja-JP" dirty="0">
                <a:latin typeface="Segoe UI Semilight" panose="020B0402040204020203" pitchFamily="34" charset="0"/>
                <a:cs typeface="Segoe UI Semilight" panose="020B0402040204020203" pitchFamily="34" charset="0"/>
              </a:rPr>
              <a:t>Workspace </a:t>
            </a:r>
            <a:r>
              <a:rPr lang="ja-JP" altLang="en-US" dirty="0" err="1">
                <a:latin typeface="Segoe UI Semilight" panose="020B0402040204020203" pitchFamily="34" charset="0"/>
                <a:cs typeface="Segoe UI Semilight" panose="020B0402040204020203" pitchFamily="34" charset="0"/>
              </a:rPr>
              <a:t>に登</a:t>
            </a:r>
            <a:r>
              <a:rPr lang="ja-JP" altLang="en-US" dirty="0">
                <a:latin typeface="Segoe UI Semilight" panose="020B0402040204020203" pitchFamily="34" charset="0"/>
                <a:cs typeface="Segoe UI Semilight" panose="020B0402040204020203" pitchFamily="34" charset="0"/>
              </a:rPr>
              <a:t>録され、クエリできるようになる</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4"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5" y="1137179"/>
            <a:ext cx="1054918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Container Instance (ACI) </a:t>
            </a:r>
            <a:r>
              <a:rPr lang="ja-JP" alt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へ展開する例</a:t>
            </a:r>
            <a:endPar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42783478-5925-4091-9494-780C1199DD8F}"/>
              </a:ext>
            </a:extLst>
          </p:cNvPr>
          <p:cNvSpPr/>
          <p:nvPr/>
        </p:nvSpPr>
        <p:spPr>
          <a:xfrm>
            <a:off x="587374" y="170080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Scoring </a:t>
            </a:r>
            <a:r>
              <a:rPr lang="ja-JP" altLang="en-US" sz="2000" dirty="0">
                <a:latin typeface="Segoe UI Light" panose="020B0502040204020203" pitchFamily="34" charset="0"/>
                <a:cs typeface="Segoe UI Light" panose="020B0502040204020203" pitchFamily="34" charset="0"/>
              </a:rPr>
              <a:t>用の </a:t>
            </a:r>
            <a:r>
              <a:rPr lang="en-US" altLang="ja-JP" sz="2000" dirty="0">
                <a:latin typeface="Segoe UI Light" panose="020B0502040204020203" pitchFamily="34" charset="0"/>
                <a:cs typeface="Segoe UI Light" panose="020B0502040204020203" pitchFamily="34" charset="0"/>
              </a:rPr>
              <a:t>Script</a:t>
            </a:r>
            <a:r>
              <a:rPr lang="ja-JP" altLang="en-US" sz="2000" dirty="0">
                <a:latin typeface="Segoe UI Light" panose="020B0502040204020203" pitchFamily="34" charset="0"/>
                <a:cs typeface="Segoe UI Light" panose="020B0502040204020203" pitchFamily="34" charset="0"/>
              </a:rPr>
              <a:t>作成。</a:t>
            </a:r>
            <a:r>
              <a:rPr lang="en-US" sz="2000" dirty="0">
                <a:latin typeface="Segoe UI Light" panose="020B0502040204020203" pitchFamily="34" charset="0"/>
                <a:cs typeface="Segoe UI Light" panose="020B0502040204020203" pitchFamily="34" charset="0"/>
              </a:rPr>
              <a:t>score.py</a:t>
            </a:r>
            <a:r>
              <a:rPr lang="ja-JP" altLang="en-US" sz="2000" dirty="0" err="1">
                <a:latin typeface="Segoe UI Light" panose="020B0502040204020203" pitchFamily="34" charset="0"/>
                <a:cs typeface="Segoe UI Light" panose="020B0502040204020203" pitchFamily="34" charset="0"/>
              </a:rPr>
              <a:t>。</a:t>
            </a:r>
            <a:r>
              <a:rPr lang="en-US" altLang="ja-JP" sz="2000" dirty="0">
                <a:latin typeface="Segoe UI Light" panose="020B0502040204020203" pitchFamily="34" charset="0"/>
                <a:cs typeface="Segoe UI Light" panose="020B0502040204020203" pitchFamily="34" charset="0"/>
              </a:rPr>
              <a:t>Web Services </a:t>
            </a:r>
            <a:r>
              <a:rPr lang="ja-JP" altLang="en-US" sz="2000" dirty="0">
                <a:latin typeface="Segoe UI Light" panose="020B0502040204020203" pitchFamily="34" charset="0"/>
                <a:cs typeface="Segoe UI Light" panose="020B0502040204020203" pitchFamily="34" charset="0"/>
              </a:rPr>
              <a:t>として設定される</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必須 </a:t>
            </a:r>
            <a:r>
              <a:rPr lang="en-US" altLang="ja-JP" sz="2000" dirty="0">
                <a:latin typeface="Segoe UI Light" panose="020B0502040204020203" pitchFamily="34" charset="0"/>
                <a:cs typeface="Segoe UI Light" panose="020B0502040204020203" pitchFamily="34" charset="0"/>
              </a:rPr>
              <a:t>function: </a:t>
            </a:r>
            <a:r>
              <a:rPr lang="en-US" sz="2000" dirty="0" err="1">
                <a:solidFill>
                  <a:srgbClr val="0070C0"/>
                </a:solidFill>
                <a:latin typeface="Segoe UI Light" panose="020B0502040204020203" pitchFamily="34" charset="0"/>
                <a:cs typeface="Segoe UI Light" panose="020B0502040204020203" pitchFamily="34" charset="0"/>
              </a:rPr>
              <a:t>init</a:t>
            </a:r>
            <a:r>
              <a:rPr lang="en-US" sz="2000" dirty="0">
                <a:solidFill>
                  <a:srgbClr val="0070C0"/>
                </a:solidFill>
                <a:latin typeface="Segoe UI Light" panose="020B0502040204020203" pitchFamily="34" charset="0"/>
                <a:cs typeface="Segoe UI Light" panose="020B0502040204020203" pitchFamily="34" charset="0"/>
              </a:rPr>
              <a:t>()</a:t>
            </a:r>
            <a:r>
              <a:rPr lang="en-US" sz="2000" dirty="0">
                <a:solidFill>
                  <a:srgbClr val="272727"/>
                </a:solidFill>
                <a:latin typeface="Segoe UI Light" panose="020B0502040204020203" pitchFamily="34" charset="0"/>
                <a:cs typeface="Segoe UI Light" panose="020B0502040204020203" pitchFamily="34" charset="0"/>
              </a:rPr>
              <a:t> </a:t>
            </a:r>
            <a:r>
              <a:rPr lang="ja-JP" altLang="en-US" sz="2000" dirty="0">
                <a:solidFill>
                  <a:srgbClr val="272727"/>
                </a:solidFill>
                <a:latin typeface="Segoe UI Light" panose="020B0502040204020203" pitchFamily="34" charset="0"/>
                <a:cs typeface="Segoe UI Light" panose="020B0502040204020203" pitchFamily="34" charset="0"/>
              </a:rPr>
              <a:t>と</a:t>
            </a:r>
            <a:r>
              <a:rPr lang="en-US" sz="2000" dirty="0">
                <a:solidFill>
                  <a:srgbClr val="0070C0"/>
                </a:solidFill>
                <a:latin typeface="Segoe UI Light" panose="020B0502040204020203" pitchFamily="34" charset="0"/>
                <a:cs typeface="Segoe UI Light" panose="020B0502040204020203" pitchFamily="34" charset="0"/>
              </a:rPr>
              <a:t> run (input data) </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5729025" cy="553998"/>
          </a:xfrm>
          <a:prstGeom prst="rect">
            <a:avLst/>
          </a:prstGeom>
          <a:solidFill>
            <a:srgbClr val="75E4FF"/>
          </a:solidFill>
        </p:spPr>
        <p:txBody>
          <a:bodyPr wrap="square" lIns="0" tIns="0" rIns="0" bIns="0" rtlCol="0">
            <a:spAutoFit/>
          </a:bodyPr>
          <a:lstStyle/>
          <a:p>
            <a:r>
              <a:rPr lang="en-US" dirty="0" err="1">
                <a:gradFill>
                  <a:gsLst>
                    <a:gs pos="2917">
                      <a:schemeClr val="tx1"/>
                    </a:gs>
                    <a:gs pos="30000">
                      <a:schemeClr val="tx1"/>
                    </a:gs>
                  </a:gsLst>
                  <a:lin ang="5400000" scaled="0"/>
                </a:gradFill>
              </a:rPr>
              <a:t>init</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はモデルを</a:t>
            </a:r>
            <a:r>
              <a:rPr lang="en-US" altLang="ja-JP" dirty="0">
                <a:gradFill>
                  <a:gsLst>
                    <a:gs pos="2917">
                      <a:schemeClr val="tx1"/>
                    </a:gs>
                    <a:gs pos="30000">
                      <a:schemeClr val="tx1"/>
                    </a:gs>
                  </a:gsLst>
                  <a:lin ang="5400000" scaled="0"/>
                </a:gradFill>
              </a:rPr>
              <a:t>Global object</a:t>
            </a:r>
            <a:r>
              <a:rPr lang="ja-JP" altLang="en-US" dirty="0">
                <a:gradFill>
                  <a:gsLst>
                    <a:gs pos="2917">
                      <a:schemeClr val="tx1"/>
                    </a:gs>
                    <a:gs pos="30000">
                      <a:schemeClr val="tx1"/>
                    </a:gs>
                  </a:gsLst>
                  <a:lin ang="5400000" scaled="0"/>
                </a:gradFill>
              </a:rPr>
              <a:t>としてロードする処理を記載。</a:t>
            </a:r>
            <a:r>
              <a:rPr lang="en-US" altLang="ja-JP" dirty="0">
                <a:gradFill>
                  <a:gsLst>
                    <a:gs pos="2917">
                      <a:schemeClr val="tx1"/>
                    </a:gs>
                    <a:gs pos="30000">
                      <a:schemeClr val="tx1"/>
                    </a:gs>
                  </a:gsLst>
                  <a:lin ang="5400000" scaled="0"/>
                </a:gradFill>
              </a:rPr>
              <a:t>Docker Container </a:t>
            </a:r>
            <a:r>
              <a:rPr lang="ja-JP" altLang="en-US" dirty="0">
                <a:gradFill>
                  <a:gsLst>
                    <a:gs pos="2917">
                      <a:schemeClr val="tx1"/>
                    </a:gs>
                    <a:gs pos="30000">
                      <a:schemeClr val="tx1"/>
                    </a:gs>
                  </a:gsLst>
                  <a:lin ang="5400000" scaled="0"/>
                </a:gradFill>
              </a:rPr>
              <a:t>の開始時に呼び出される</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3992826" y="5684103"/>
            <a:ext cx="6096000" cy="830997"/>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run(</a:t>
            </a:r>
            <a:r>
              <a:rPr lang="en-US" dirty="0" err="1">
                <a:gradFill>
                  <a:gsLst>
                    <a:gs pos="2917">
                      <a:schemeClr val="tx1"/>
                    </a:gs>
                    <a:gs pos="30000">
                      <a:schemeClr val="tx1"/>
                    </a:gs>
                  </a:gsLst>
                  <a:lin ang="5400000" scaled="0"/>
                </a:gradFill>
              </a:rPr>
              <a:t>input_data</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は推論処理として呼び出される。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入出力は </a:t>
            </a:r>
            <a:r>
              <a:rPr lang="en-US" altLang="ja-JP" dirty="0">
                <a:gradFill>
                  <a:gsLst>
                    <a:gs pos="2917">
                      <a:schemeClr val="tx1"/>
                    </a:gs>
                    <a:gs pos="30000">
                      <a:schemeClr val="tx1"/>
                    </a:gs>
                  </a:gsLst>
                  <a:lin ang="5400000" scaled="0"/>
                </a:gradFill>
              </a:rPr>
              <a:t>JSON </a:t>
            </a:r>
            <a:r>
              <a:rPr lang="ja-JP" altLang="en-US" dirty="0">
                <a:gradFill>
                  <a:gsLst>
                    <a:gs pos="2917">
                      <a:schemeClr val="tx1"/>
                    </a:gs>
                    <a:gs pos="30000">
                      <a:schemeClr val="tx1"/>
                    </a:gs>
                  </a:gsLst>
                  <a:lin ang="5400000" scaled="0"/>
                </a:gradFill>
              </a:rPr>
              <a:t>での </a:t>
            </a:r>
            <a:r>
              <a:rPr lang="en-US" dirty="0">
                <a:gradFill>
                  <a:gsLst>
                    <a:gs pos="2917">
                      <a:schemeClr val="tx1"/>
                    </a:gs>
                    <a:gs pos="30000">
                      <a:schemeClr val="tx1"/>
                    </a:gs>
                  </a:gsLst>
                  <a:lin ang="5400000" scaled="0"/>
                </a:gradFill>
              </a:rPr>
              <a:t>serialization </a:t>
            </a:r>
            <a:r>
              <a:rPr lang="ja-JP" altLang="en-US" dirty="0">
                <a:gradFill>
                  <a:gsLst>
                    <a:gs pos="2917">
                      <a:schemeClr val="tx1"/>
                    </a:gs>
                    <a:gs pos="30000">
                      <a:schemeClr val="tx1"/>
                    </a:gs>
                  </a:gsLst>
                  <a:lin ang="5400000" scaled="0"/>
                </a:gradFill>
              </a:rPr>
              <a:t>と</a:t>
            </a:r>
            <a:r>
              <a:rPr lang="en-US" dirty="0">
                <a:gradFill>
                  <a:gsLst>
                    <a:gs pos="2917">
                      <a:schemeClr val="tx1"/>
                    </a:gs>
                    <a:gs pos="30000">
                      <a:schemeClr val="tx1"/>
                    </a:gs>
                  </a:gsLst>
                  <a:lin ang="5400000" scaled="0"/>
                </a:gradFill>
              </a:rPr>
              <a:t> de-serialization </a:t>
            </a:r>
            <a:r>
              <a:rPr lang="ja-JP" altLang="en-US" dirty="0">
                <a:gradFill>
                  <a:gsLst>
                    <a:gs pos="2917">
                      <a:schemeClr val="tx1"/>
                    </a:gs>
                    <a:gs pos="30000">
                      <a:schemeClr val="tx1"/>
                    </a:gs>
                  </a:gsLst>
                  <a:lin ang="5400000" scaled="0"/>
                </a:gradFill>
              </a:rPr>
              <a:t>が自動的に行われる。他のデータ形式もサポートされる。</a:t>
            </a:r>
            <a:endParaRPr lang="en-US"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89038" y="4615438"/>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33399" y="347173"/>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33400" y="891812"/>
            <a:ext cx="10661804" cy="923330"/>
          </a:xfrm>
          <a:prstGeom prst="rect">
            <a:avLst/>
          </a:prstGeom>
        </p:spPr>
        <p:txBody>
          <a:bodyPr wrap="square">
            <a:spAutoFit/>
          </a:bodyPr>
          <a:lstStyle/>
          <a:p>
            <a:r>
              <a:rPr lang="en-US" sz="1800" dirty="0">
                <a:latin typeface="Segoe UI Semilight" panose="020B0402040204020203" pitchFamily="34" charset="0"/>
                <a:cs typeface="Segoe UI Semilight" panose="020B0402040204020203" pitchFamily="34" charset="0"/>
              </a:rPr>
              <a:t>environment file </a:t>
            </a:r>
            <a:r>
              <a:rPr lang="ja-JP" altLang="en-US" sz="1800" dirty="0">
                <a:latin typeface="Segoe UI Semilight" panose="020B0402040204020203" pitchFamily="34" charset="0"/>
                <a:cs typeface="Segoe UI Semilight" panose="020B0402040204020203" pitchFamily="34" charset="0"/>
              </a:rPr>
              <a:t>の作成。ここでは</a:t>
            </a:r>
            <a:r>
              <a:rPr lang="en-US" sz="1800" dirty="0">
                <a:latin typeface="Segoe UI Semilight" panose="020B0402040204020203" pitchFamily="34" charset="0"/>
                <a:cs typeface="Segoe UI Semilight" panose="020B0402040204020203" pitchFamily="34" charset="0"/>
              </a:rPr>
              <a:t> </a:t>
            </a:r>
            <a:r>
              <a:rPr lang="en-US" sz="1800" i="1" dirty="0" err="1">
                <a:solidFill>
                  <a:srgbClr val="0070C0"/>
                </a:solidFill>
                <a:latin typeface="Segoe UI Semilight" panose="020B0402040204020203" pitchFamily="34" charset="0"/>
                <a:cs typeface="Segoe UI Semilight" panose="020B0402040204020203" pitchFamily="34" charset="0"/>
              </a:rPr>
              <a:t>myenv.yml</a:t>
            </a:r>
            <a:r>
              <a:rPr lang="ja-JP" altLang="en-US" sz="1800" dirty="0" err="1">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 Script</a:t>
            </a:r>
            <a:r>
              <a:rPr lang="ja-JP" altLang="en-US" sz="1800" dirty="0">
                <a:latin typeface="Segoe UI Semilight" panose="020B0402040204020203" pitchFamily="34" charset="0"/>
                <a:cs typeface="Segoe UI Semilight" panose="020B0402040204020203" pitchFamily="34" charset="0"/>
              </a:rPr>
              <a:t>実行のための依存関係 </a:t>
            </a:r>
            <a:r>
              <a:rPr lang="en-US" altLang="ja-JP" sz="1800" dirty="0">
                <a:latin typeface="Segoe UI Semilight" panose="020B0402040204020203" pitchFamily="34" charset="0"/>
                <a:cs typeface="Segoe UI Semilight" panose="020B0402040204020203" pitchFamily="34" charset="0"/>
              </a:rPr>
              <a:t>Package </a:t>
            </a:r>
            <a:r>
              <a:rPr lang="ja-JP" altLang="en-US" sz="1800" dirty="0">
                <a:latin typeface="Segoe UI Semilight" panose="020B0402040204020203" pitchFamily="34" charset="0"/>
                <a:cs typeface="Segoe UI Semilight" panose="020B0402040204020203" pitchFamily="34" charset="0"/>
              </a:rPr>
              <a:t>を指定したもの。</a:t>
            </a:r>
            <a:br>
              <a:rPr lang="en-US" altLang="ja-JP" sz="1800" dirty="0">
                <a:latin typeface="Segoe UI Semilight" panose="020B0402040204020203" pitchFamily="34" charset="0"/>
                <a:cs typeface="Segoe UI Semilight" panose="020B0402040204020203" pitchFamily="34" charset="0"/>
              </a:rPr>
            </a:br>
            <a:r>
              <a:rPr lang="en-US" altLang="ja-JP" sz="1800" dirty="0">
                <a:latin typeface="Segoe UI Semilight" panose="020B0402040204020203" pitchFamily="34" charset="0"/>
                <a:cs typeface="Segoe UI Semilight" panose="020B0402040204020203" pitchFamily="34" charset="0"/>
              </a:rPr>
              <a:t>Docker Image </a:t>
            </a:r>
            <a:r>
              <a:rPr lang="ja-JP" altLang="en-US" sz="1800" dirty="0">
                <a:latin typeface="Segoe UI Semilight" panose="020B0402040204020203" pitchFamily="34" charset="0"/>
                <a:cs typeface="Segoe UI Semilight" panose="020B0402040204020203" pitchFamily="34" charset="0"/>
              </a:rPr>
              <a:t>作成時に使用</a:t>
            </a:r>
            <a:r>
              <a:rPr lang="ja-JP" altLang="en-US" dirty="0">
                <a:latin typeface="Segoe UI Semilight" panose="020B0402040204020203" pitchFamily="34" charset="0"/>
                <a:cs typeface="Segoe UI Semilight" panose="020B0402040204020203" pitchFamily="34" charset="0"/>
              </a:rPr>
              <a:t>される。</a:t>
            </a:r>
            <a:br>
              <a:rPr lang="en-US" altLang="ja-JP" dirty="0">
                <a:latin typeface="Segoe UI Semilight" panose="020B0402040204020203" pitchFamily="34" charset="0"/>
                <a:cs typeface="Segoe UI Semilight" panose="020B0402040204020203" pitchFamily="34" charset="0"/>
              </a:rPr>
            </a:br>
            <a:r>
              <a:rPr lang="ja-JP" altLang="en-US" dirty="0">
                <a:latin typeface="Segoe UI Semilight" panose="020B0402040204020203" pitchFamily="34" charset="0"/>
                <a:cs typeface="Segoe UI Semilight" panose="020B0402040204020203" pitchFamily="34" charset="0"/>
              </a:rPr>
              <a:t>このサンプルでは、</a:t>
            </a:r>
            <a:r>
              <a:rPr lang="en-US" sz="1800" dirty="0">
                <a:latin typeface="Segoe UI Semilight" panose="020B0402040204020203" pitchFamily="34" charset="0"/>
                <a:cs typeface="Segoe UI Semilight" panose="020B0402040204020203" pitchFamily="34" charset="0"/>
              </a:rPr>
              <a:t> </a:t>
            </a:r>
            <a:r>
              <a:rPr lang="en-US" sz="1800" dirty="0" err="1">
                <a:solidFill>
                  <a:srgbClr val="0070C0"/>
                </a:solidFill>
                <a:latin typeface="Segoe UI Semilight" panose="020B0402040204020203" pitchFamily="34" charset="0"/>
                <a:cs typeface="Segoe UI Semilight" panose="020B0402040204020203" pitchFamily="34" charset="0"/>
              </a:rPr>
              <a:t>scikit</a:t>
            </a:r>
            <a:r>
              <a:rPr lang="en-US" sz="1800" dirty="0">
                <a:solidFill>
                  <a:srgbClr val="0070C0"/>
                </a:solidFill>
                <a:latin typeface="Segoe UI Semilight" panose="020B0402040204020203" pitchFamily="34" charset="0"/>
                <a:cs typeface="Segoe UI Semilight" panose="020B0402040204020203" pitchFamily="34" charset="0"/>
              </a:rPr>
              <a:t>-learn</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と </a:t>
            </a:r>
            <a:r>
              <a:rPr lang="en-US" sz="1800" dirty="0" err="1">
                <a:solidFill>
                  <a:srgbClr val="0070C0"/>
                </a:solidFill>
                <a:latin typeface="Segoe UI Semilight" panose="020B0402040204020203" pitchFamily="34" charset="0"/>
                <a:cs typeface="Segoe UI Semilight" panose="020B0402040204020203" pitchFamily="34" charset="0"/>
              </a:rPr>
              <a:t>azureml-sdk</a:t>
            </a:r>
            <a:r>
              <a:rPr lang="en-US" dirty="0">
                <a:solidFill>
                  <a:srgbClr val="272727"/>
                </a:solidFill>
                <a:latin typeface="Segoe UI Semilight" panose="020B0402040204020203" pitchFamily="34" charset="0"/>
                <a:cs typeface="Segoe UI Semilight" panose="020B0402040204020203" pitchFamily="34" charset="0"/>
              </a:rPr>
              <a:t> </a:t>
            </a:r>
            <a:r>
              <a:rPr lang="ja-JP" altLang="en-US" dirty="0">
                <a:solidFill>
                  <a:srgbClr val="272727"/>
                </a:solidFill>
                <a:latin typeface="Segoe UI Semilight" panose="020B0402040204020203" pitchFamily="34" charset="0"/>
                <a:cs typeface="Segoe UI Semilight" panose="020B0402040204020203" pitchFamily="34" charset="0"/>
              </a:rPr>
              <a:t>が指定されている</a:t>
            </a:r>
            <a:endParaRPr lang="en-US" sz="1800" dirty="0">
              <a:solidFill>
                <a:srgbClr val="27272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937F89C-0526-43F6-BF93-D24F1E020607}"/>
              </a:ext>
            </a:extLst>
          </p:cNvPr>
          <p:cNvSpPr/>
          <p:nvPr/>
        </p:nvSpPr>
        <p:spPr>
          <a:xfrm>
            <a:off x="533399" y="1868643"/>
            <a:ext cx="10714039"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533399" y="37051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33399" y="4167176"/>
            <a:ext cx="11017250" cy="646331"/>
          </a:xfrm>
          <a:prstGeom prst="rect">
            <a:avLst/>
          </a:prstGeom>
        </p:spPr>
        <p:txBody>
          <a:bodyPr wrap="square">
            <a:spAutoFit/>
          </a:bodyPr>
          <a:lstStyle/>
          <a:p>
            <a:r>
              <a:rPr lang="ja-JP" altLang="en-US" sz="1800" dirty="0">
                <a:latin typeface="Segoe UI Semilight" panose="020B0402040204020203" pitchFamily="34" charset="0"/>
                <a:cs typeface="Segoe UI Semilight" panose="020B0402040204020203" pitchFamily="34" charset="0"/>
              </a:rPr>
              <a:t>展開用の </a:t>
            </a:r>
            <a:r>
              <a:rPr lang="en-US" sz="1800" dirty="0">
                <a:latin typeface="Segoe UI Semilight" panose="020B0402040204020203" pitchFamily="34" charset="0"/>
                <a:cs typeface="Segoe UI Semilight" panose="020B0402040204020203" pitchFamily="34" charset="0"/>
              </a:rPr>
              <a:t>configuration </a:t>
            </a:r>
            <a:r>
              <a:rPr lang="ja-JP" altLang="en-US" sz="1800" dirty="0">
                <a:latin typeface="Segoe UI Semilight" panose="020B0402040204020203" pitchFamily="34" charset="0"/>
                <a:cs typeface="Segoe UI Semilight" panose="020B0402040204020203" pitchFamily="34" charset="0"/>
              </a:rPr>
              <a:t>ファイルと、</a:t>
            </a:r>
            <a:r>
              <a:rPr lang="en-US" altLang="ja-JP" sz="1800" dirty="0">
                <a:latin typeface="Segoe UI Semilight" panose="020B0402040204020203" pitchFamily="34" charset="0"/>
                <a:cs typeface="Segoe UI Semilight" panose="020B0402040204020203" pitchFamily="34" charset="0"/>
              </a:rPr>
              <a:t>CPU</a:t>
            </a:r>
            <a:r>
              <a:rPr lang="ja-JP" altLang="en-US" sz="1800" dirty="0">
                <a:latin typeface="Segoe UI Semilight" panose="020B0402040204020203" pitchFamily="34" charset="0"/>
                <a:cs typeface="Segoe UI Semilight" panose="020B0402040204020203" pitchFamily="34" charset="0"/>
              </a:rPr>
              <a:t>数、</a:t>
            </a:r>
            <a:r>
              <a:rPr lang="en-US" altLang="ja-JP" sz="1800" dirty="0">
                <a:latin typeface="Segoe UI Semilight" panose="020B0402040204020203" pitchFamily="34" charset="0"/>
                <a:cs typeface="Segoe UI Semilight" panose="020B0402040204020203" pitchFamily="34" charset="0"/>
              </a:rPr>
              <a:t>GB</a:t>
            </a:r>
            <a:r>
              <a:rPr lang="ja-JP" altLang="en-US" sz="1800" dirty="0">
                <a:latin typeface="Segoe UI Semilight" panose="020B0402040204020203" pitchFamily="34" charset="0"/>
                <a:cs typeface="Segoe UI Semilight" panose="020B0402040204020203" pitchFamily="34" charset="0"/>
              </a:rPr>
              <a:t>単位の</a:t>
            </a:r>
            <a:r>
              <a:rPr lang="en-US" altLang="ja-JP" sz="1800" dirty="0">
                <a:latin typeface="Segoe UI Semilight" panose="020B0402040204020203" pitchFamily="34" charset="0"/>
                <a:cs typeface="Segoe UI Semilight" panose="020B0402040204020203" pitchFamily="34" charset="0"/>
              </a:rPr>
              <a:t>RAM</a:t>
            </a:r>
            <a:r>
              <a:rPr lang="ja-JP" altLang="en-US" sz="1800" dirty="0">
                <a:latin typeface="Segoe UI Semilight" panose="020B0402040204020203" pitchFamily="34" charset="0"/>
                <a:cs typeface="Segoe UI Semilight" panose="020B0402040204020203" pitchFamily="34" charset="0"/>
              </a:rPr>
              <a:t>容量など、</a:t>
            </a:r>
            <a:r>
              <a:rPr lang="en-US" altLang="ja-JP" sz="1800" dirty="0">
                <a:latin typeface="Segoe UI Semilight" panose="020B0402040204020203" pitchFamily="34" charset="0"/>
                <a:cs typeface="Segoe UI Semilight" panose="020B0402040204020203" pitchFamily="34" charset="0"/>
              </a:rPr>
              <a:t>ACI </a:t>
            </a:r>
            <a:r>
              <a:rPr lang="ja-JP" altLang="en-US" sz="1800" dirty="0">
                <a:latin typeface="Segoe UI Semilight" panose="020B0402040204020203" pitchFamily="34" charset="0"/>
                <a:cs typeface="Segoe UI Semilight" panose="020B0402040204020203" pitchFamily="34" charset="0"/>
              </a:rPr>
              <a:t>作成に必要なパラメーターを設定。</a:t>
            </a:r>
            <a:br>
              <a:rPr lang="en-US" altLang="ja-JP" sz="1800" dirty="0">
                <a:latin typeface="Segoe UI Semilight" panose="020B0402040204020203" pitchFamily="34" charset="0"/>
                <a:cs typeface="Segoe UI Semilight" panose="020B0402040204020203" pitchFamily="34" charset="0"/>
              </a:rPr>
            </a:br>
            <a:r>
              <a:rPr lang="ja-JP" altLang="en-US" sz="1800" dirty="0">
                <a:latin typeface="Segoe UI Semilight" panose="020B0402040204020203" pitchFamily="34" charset="0"/>
                <a:cs typeface="Segoe UI Semilight" panose="020B0402040204020203" pitchFamily="34" charset="0"/>
              </a:rPr>
              <a:t>デフォルト値</a:t>
            </a:r>
            <a:r>
              <a:rPr lang="en-US" altLang="ja-JP"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1 core 1 gigabyte RAM</a:t>
            </a:r>
          </a:p>
        </p:txBody>
      </p:sp>
      <p:sp>
        <p:nvSpPr>
          <p:cNvPr id="11" name="Rectangle 10">
            <a:extLst>
              <a:ext uri="{FF2B5EF4-FFF2-40B4-BE49-F238E27FC236}">
                <a16:creationId xmlns:a16="http://schemas.microsoft.com/office/drawing/2014/main" id="{A7FA0047-7D46-4623-90A0-57C73A049A54}"/>
              </a:ext>
            </a:extLst>
          </p:cNvPr>
          <p:cNvSpPr/>
          <p:nvPr/>
        </p:nvSpPr>
        <p:spPr>
          <a:xfrm>
            <a:off x="533399" y="4877592"/>
            <a:ext cx="10661804" cy="1374222"/>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AciWebservice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AciWebservice.deploy_configuration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cpu_cores</a:t>
            </a:r>
            <a:r>
              <a:rPr lang="en-US" sz="1600" dirty="0">
                <a:solidFill>
                  <a:srgbClr val="000000"/>
                </a:solidFill>
                <a:latin typeface="Consolas" panose="020B0609020204030204" pitchFamily="49" charset="0"/>
              </a:rPr>
              <a:t>=1, </a:t>
            </a:r>
            <a:r>
              <a:rPr lang="en-US" sz="1600" dirty="0" err="1">
                <a:solidFill>
                  <a:srgbClr val="000000"/>
                </a:solidFill>
                <a:latin typeface="Consolas" panose="020B0609020204030204" pitchFamily="49" charset="0"/>
              </a:rPr>
              <a:t>memory_gb</a:t>
            </a:r>
            <a:r>
              <a:rPr lang="en-US" sz="1600" dirty="0">
                <a:solidFill>
                  <a:srgbClr val="000000"/>
                </a:solidFill>
                <a:latin typeface="Consolas" panose="020B0609020204030204" pitchFamily="49" charset="0"/>
              </a:rPr>
              <a:t>=1, </a:t>
            </a:r>
          </a:p>
          <a:p>
            <a:r>
              <a:rPr lang="en-US" sz="1600" dirty="0">
                <a:solidFill>
                  <a:srgbClr val="000000"/>
                </a:solidFill>
                <a:latin typeface="Consolas" panose="020B0609020204030204" pitchFamily="49" charset="0"/>
              </a:rPr>
              <a:t>                                   tags={</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"MNIST"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"method"</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description=</a:t>
            </a:r>
            <a:r>
              <a:rPr lang="en-US" sz="1600" dirty="0">
                <a:solidFill>
                  <a:srgbClr val="A31515"/>
                </a:solidFill>
                <a:latin typeface="Consolas" panose="020B0609020204030204" pitchFamily="49" charset="0"/>
              </a:rPr>
              <a:t>'Predict MNIST with </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Webservice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azureml.core.image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ContainerImage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configure the image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ContainerImage.image_configuration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execution_script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"score.py"</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runtime =</a:t>
            </a:r>
            <a:r>
              <a:rPr lang="en-US" sz="1600" dirty="0">
                <a:solidFill>
                  <a:srgbClr val="A31515"/>
                </a:solidFill>
                <a:latin typeface="Consolas" panose="020B0609020204030204" pitchFamily="49" charset="0"/>
              </a:rPr>
              <a:t>"python"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conda_file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myenv.yml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service = </a:t>
            </a:r>
            <a:r>
              <a:rPr lang="en-US" sz="1600" dirty="0" err="1">
                <a:solidFill>
                  <a:srgbClr val="000000"/>
                </a:solidFill>
                <a:latin typeface="Consolas" panose="020B0609020204030204" pitchFamily="49" charset="0"/>
              </a:rPr>
              <a:t>Webservice.deploy_from_model</a:t>
            </a:r>
            <a:r>
              <a:rPr lang="en-US" sz="1600" dirty="0">
                <a:solidFill>
                  <a:srgbClr val="000000"/>
                </a:solidFill>
                <a:latin typeface="Consolas" panose="020B0609020204030204" pitchFamily="49" charset="0"/>
              </a:rPr>
              <a:t>(workspace=</a:t>
            </a:r>
            <a:r>
              <a:rPr lang="en-US" sz="1600" dirty="0" err="1">
                <a:solidFill>
                  <a:srgbClr val="000000"/>
                </a:solidFill>
                <a:latin typeface="Consolas" panose="020B0609020204030204" pitchFamily="49" charset="0"/>
              </a:rPr>
              <a:t>ws</a:t>
            </a:r>
            <a:r>
              <a:rPr lang="en-US" sz="1600" dirty="0">
                <a:solidFill>
                  <a:srgbClr val="000000"/>
                </a:solidFill>
                <a:latin typeface="Consolas" panose="020B0609020204030204" pitchFamily="49" charset="0"/>
              </a:rPr>
              <a:t>, name=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-svc’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deployment_config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models=[model],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service.wait_for_deployment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show_output</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1107996"/>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以下を使って </a:t>
            </a:r>
            <a:r>
              <a:rPr lang="en-US" altLang="ja-JP" dirty="0">
                <a:gradFill>
                  <a:gsLst>
                    <a:gs pos="2917">
                      <a:schemeClr val="tx1"/>
                    </a:gs>
                    <a:gs pos="30000">
                      <a:schemeClr val="tx1"/>
                    </a:gs>
                  </a:gsLst>
                  <a:lin ang="5400000" scaled="0"/>
                </a:gradFill>
                <a:latin typeface="+mn-ea"/>
              </a:rPr>
              <a:t>Image Build:</a:t>
            </a:r>
            <a:endParaRPr lang="en-US" dirty="0">
              <a:gradFill>
                <a:gsLst>
                  <a:gs pos="2917">
                    <a:schemeClr val="tx1"/>
                  </a:gs>
                  <a:gs pos="30000">
                    <a:schemeClr val="tx1"/>
                  </a:gs>
                </a:gsLst>
                <a:lin ang="5400000" scaled="0"/>
              </a:gradFill>
              <a:latin typeface="+mn-ea"/>
            </a:endParaRP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scoring file (score.py)</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environment file (</a:t>
            </a:r>
            <a:r>
              <a:rPr lang="en-US" dirty="0" err="1">
                <a:gradFill>
                  <a:gsLst>
                    <a:gs pos="2917">
                      <a:schemeClr val="tx1"/>
                    </a:gs>
                    <a:gs pos="30000">
                      <a:schemeClr val="tx1"/>
                    </a:gs>
                  </a:gsLst>
                  <a:lin ang="5400000" scaled="0"/>
                </a:gradFill>
                <a:latin typeface="+mn-ea"/>
              </a:rPr>
              <a:t>myenv.yml</a:t>
            </a:r>
            <a:r>
              <a:rPr lang="en-US" dirty="0">
                <a:gradFill>
                  <a:gsLst>
                    <a:gs pos="2917">
                      <a:schemeClr val="tx1"/>
                    </a:gs>
                    <a:gs pos="30000">
                      <a:schemeClr val="tx1"/>
                    </a:gs>
                  </a:gsLst>
                  <a:lin ang="5400000" scaled="0"/>
                </a:gradFill>
                <a:latin typeface="+mn-ea"/>
              </a:rPr>
              <a:t>)</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8656161" y="2968270"/>
            <a:ext cx="3063557" cy="553998"/>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Workspace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を登録。</a:t>
            </a:r>
            <a:r>
              <a:rPr lang="en-US" altLang="ja-JP" dirty="0">
                <a:gradFill>
                  <a:gsLst>
                    <a:gs pos="2917">
                      <a:schemeClr val="tx1"/>
                    </a:gs>
                    <a:gs pos="30000">
                      <a:schemeClr val="tx1"/>
                    </a:gs>
                  </a:gsLst>
                  <a:lin ang="5400000" scaled="0"/>
                </a:gradFill>
              </a:rPr>
              <a:t>ACI Container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を送信</a:t>
            </a:r>
            <a:endParaRPr lang="en-US" dirty="0">
              <a:gradFill>
                <a:gsLst>
                  <a:gs pos="2917">
                    <a:schemeClr val="tx1"/>
                  </a:gs>
                  <a:gs pos="30000">
                    <a:schemeClr val="tx1"/>
                  </a:gs>
                </a:gsLst>
                <a:lin ang="5400000" scaled="0"/>
              </a:gradFill>
            </a:endParaRP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1" y="5651433"/>
            <a:ext cx="1320904"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ACI </a:t>
            </a:r>
            <a:r>
              <a:rPr lang="ja-JP" altLang="en-US" dirty="0">
                <a:gradFill>
                  <a:gsLst>
                    <a:gs pos="2917">
                      <a:schemeClr val="tx1"/>
                    </a:gs>
                    <a:gs pos="30000">
                      <a:schemeClr val="tx1"/>
                    </a:gs>
                  </a:gsLst>
                  <a:lin ang="5400000" scaled="0"/>
                </a:gradFill>
              </a:rPr>
              <a:t>の起動</a:t>
            </a:r>
            <a:endParaRPr lang="en-US"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4" y="504152"/>
            <a:ext cx="11017250"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4" name="Rectangle 3">
            <a:extLst>
              <a:ext uri="{FF2B5EF4-FFF2-40B4-BE49-F238E27FC236}">
                <a16:creationId xmlns:a16="http://schemas.microsoft.com/office/drawing/2014/main" id="{7627F153-FD61-4D8C-86E3-E20BFC785940}"/>
              </a:ext>
            </a:extLst>
          </p:cNvPr>
          <p:cNvSpPr/>
          <p:nvPr/>
        </p:nvSpPr>
        <p:spPr>
          <a:xfrm>
            <a:off x="587374" y="1844824"/>
            <a:ext cx="10751820" cy="3811043"/>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requests </a:t>
            </a:r>
          </a:p>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json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send a random row from the test set to score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np.random.randint</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len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)-1) </a:t>
            </a:r>
          </a:p>
          <a:p>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"{\"data\": ["</a:t>
            </a:r>
            <a:r>
              <a:rPr lang="en-US" sz="1600" dirty="0">
                <a:solidFill>
                  <a:srgbClr val="000000"/>
                </a:solidFill>
                <a:latin typeface="Consolas" panose="020B0609020204030204" pitchFamily="49" charset="0"/>
              </a:rPr>
              <a:t> + str(list(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headers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Content-Type'</a:t>
            </a:r>
            <a:r>
              <a:rPr lang="en-US" sz="1600" dirty="0" err="1">
                <a:solidFill>
                  <a:srgbClr val="000000"/>
                </a:solidFill>
                <a:latin typeface="Consolas" panose="020B0609020204030204" pitchFamily="49" charset="0"/>
              </a:rPr>
              <a:t>:</a:t>
            </a:r>
            <a:r>
              <a:rPr lang="en-US" sz="1600" dirty="0" err="1">
                <a:solidFill>
                  <a:srgbClr val="A31515"/>
                </a:solidFill>
                <a:latin typeface="Consolas" panose="020B0609020204030204" pitchFamily="49" charset="0"/>
              </a:rPr>
              <a:t>'application</a:t>
            </a:r>
            <a:r>
              <a:rPr lang="en-US" sz="1600" dirty="0">
                <a:solidFill>
                  <a:srgbClr val="A31515"/>
                </a:solidFill>
                <a:latin typeface="Consolas" panose="020B0609020204030204" pitchFamily="49" charset="0"/>
              </a:rPr>
              <a:t>/json’</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resp = </a:t>
            </a:r>
            <a:r>
              <a:rPr lang="en-US" sz="1600" dirty="0" err="1">
                <a:solidFill>
                  <a:srgbClr val="000000"/>
                </a:solidFill>
                <a:latin typeface="Consolas" panose="020B0609020204030204" pitchFamily="49" charset="0"/>
              </a:rPr>
              <a:t>requests.post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headers=headers)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"POST to </a:t>
            </a:r>
            <a:r>
              <a:rPr lang="en-US" sz="1600" dirty="0" err="1">
                <a:solidFill>
                  <a:srgbClr val="A31515"/>
                </a:solidFill>
                <a:latin typeface="Consolas" panose="020B0609020204030204" pitchFamily="49" charset="0"/>
              </a:rPr>
              <a:t>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p>
          <a:p>
            <a:r>
              <a:rPr lang="en-US" sz="1600" dirty="0">
                <a:solidFill>
                  <a:srgbClr val="008000"/>
                </a:solidFill>
                <a:latin typeface="Consolas" panose="020B0609020204030204" pitchFamily="49" charset="0"/>
              </a:rPr>
              <a:t>#print("input data:", </a:t>
            </a:r>
            <a:r>
              <a:rPr lang="en-US" sz="1600" dirty="0" err="1">
                <a:solidFill>
                  <a:srgbClr val="008000"/>
                </a:solidFill>
                <a:latin typeface="Consolas" panose="020B0609020204030204" pitchFamily="49" charset="0"/>
              </a:rPr>
              <a:t>input_data</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"label:"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resp.text</a:t>
            </a:r>
            <a:r>
              <a:rPr lang="en-US" sz="1600" dirty="0">
                <a:solidFill>
                  <a:srgbClr val="000000"/>
                </a:solidFill>
                <a:latin typeface="Consolas" panose="020B0609020204030204" pitchFamily="49" charset="0"/>
              </a:rPr>
              <a:t>)</a:t>
            </a:r>
            <a:endParaRPr lang="en-US" sz="1600" dirty="0"/>
          </a:p>
        </p:txBody>
      </p:sp>
      <p:sp>
        <p:nvSpPr>
          <p:cNvPr id="5" name="Rectangle 4">
            <a:extLst>
              <a:ext uri="{FF2B5EF4-FFF2-40B4-BE49-F238E27FC236}">
                <a16:creationId xmlns:a16="http://schemas.microsoft.com/office/drawing/2014/main" id="{5C8F4D0E-5028-4731-923E-E8BB684A737D}"/>
              </a:ext>
            </a:extLst>
          </p:cNvPr>
          <p:cNvSpPr/>
          <p:nvPr/>
        </p:nvSpPr>
        <p:spPr>
          <a:xfrm>
            <a:off x="6857999" y="5051924"/>
            <a:ext cx="3992881"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HTTP</a:t>
            </a:r>
            <a:r>
              <a:rPr lang="ja-JP" altLang="en-US" dirty="0">
                <a:gradFill>
                  <a:gsLst>
                    <a:gs pos="2917">
                      <a:schemeClr val="tx1"/>
                    </a:gs>
                    <a:gs pos="30000">
                      <a:schemeClr val="tx1"/>
                    </a:gs>
                  </a:gsLst>
                  <a:lin ang="5400000" scaled="0"/>
                </a:gradFill>
              </a:rPr>
              <a:t>エンドポイントへ推論用データ送信</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648585"/>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61D41-02B5-482E-876F-91A81A049A7D}"/>
              </a:ext>
            </a:extLst>
          </p:cNvPr>
          <p:cNvSpPr>
            <a:spLocks noGrp="1"/>
          </p:cNvSpPr>
          <p:nvPr>
            <p:ph type="title"/>
          </p:nvPr>
        </p:nvSpPr>
        <p:spPr>
          <a:xfrm>
            <a:off x="695400" y="2099405"/>
            <a:ext cx="5400600" cy="1329595"/>
          </a:xfrm>
        </p:spPr>
        <p:txBody>
          <a:bodyPr/>
          <a:lstStyle/>
          <a:p>
            <a:r>
              <a:rPr kumimoji="1" lang="en-US" altLang="ja-JP" dirty="0"/>
              <a:t>Automated Machine Learning</a:t>
            </a:r>
            <a:endParaRPr kumimoji="1" lang="ja-JP" altLang="en-US" dirty="0"/>
          </a:p>
        </p:txBody>
      </p:sp>
    </p:spTree>
    <p:extLst>
      <p:ext uri="{BB962C8B-B14F-4D97-AF65-F5344CB8AC3E}">
        <p14:creationId xmlns:p14="http://schemas.microsoft.com/office/powerpoint/2010/main" val="2395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499" y="4221088"/>
            <a:ext cx="6885001" cy="568809"/>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ja-JP" altLang="en-US" sz="2800" spc="-50" dirty="0">
                <a:solidFill>
                  <a:srgbClr val="0078D4"/>
                </a:solidFill>
                <a:latin typeface="+mn-ea"/>
                <a:cs typeface="Segoe UI Semibold" panose="020B0702040204020203" pitchFamily="34" charset="0"/>
              </a:rPr>
              <a:t>この車の妥当な価格は</a:t>
            </a:r>
            <a:r>
              <a:rPr lang="en-US" altLang="ja-JP" sz="2800" spc="-50" dirty="0">
                <a:solidFill>
                  <a:srgbClr val="0078D4"/>
                </a:solidFill>
                <a:latin typeface="+mn-ea"/>
                <a:cs typeface="Segoe UI Semibold" panose="020B0702040204020203" pitchFamily="34" charset="0"/>
              </a:rPr>
              <a:t>?</a:t>
            </a:r>
            <a:endParaRPr lang="en-US" sz="2800" spc="-50" dirty="0">
              <a:solidFill>
                <a:srgbClr val="0078D4"/>
              </a:solidFill>
              <a:latin typeface="+mn-ea"/>
              <a:cs typeface="Segoe UI Semibold" panose="020B0702040204020203" pitchFamily="34" charset="0"/>
            </a:endParaRP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266" y="2007604"/>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mn-ea"/>
            </a:endParaRPr>
          </a:p>
        </p:txBody>
      </p:sp>
    </p:spTree>
    <p:extLst>
      <p:ext uri="{BB962C8B-B14F-4D97-AF65-F5344CB8AC3E}">
        <p14:creationId xmlns:p14="http://schemas.microsoft.com/office/powerpoint/2010/main" val="19564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00CFE3-4E11-4F55-8ECB-D1D5506410EC}"/>
              </a:ext>
            </a:extLst>
          </p:cNvPr>
          <p:cNvSpPr>
            <a:spLocks noGrp="1"/>
          </p:cNvSpPr>
          <p:nvPr>
            <p:ph type="title"/>
          </p:nvPr>
        </p:nvSpPr>
        <p:spPr/>
        <p:txBody>
          <a:bodyPr/>
          <a:lstStyle/>
          <a:p>
            <a:r>
              <a:rPr kumimoji="1" lang="en-US" altLang="ja-JP" dirty="0"/>
              <a:t>Azure Machine Learning Services</a:t>
            </a:r>
            <a:endParaRPr kumimoji="1" lang="ja-JP" altLang="en-US" dirty="0"/>
          </a:p>
        </p:txBody>
      </p:sp>
    </p:spTree>
    <p:extLst>
      <p:ext uri="{BB962C8B-B14F-4D97-AF65-F5344CB8AC3E}">
        <p14:creationId xmlns:p14="http://schemas.microsoft.com/office/powerpoint/2010/main" val="31230385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lang="ja-JP" altLang="en-US" dirty="0"/>
              <a:t>効果的なアルゴリズム はどれ</a:t>
            </a:r>
            <a:r>
              <a:rPr lang="en-US" altLang="ja-JP" dirty="0"/>
              <a:t>?</a:t>
            </a:r>
            <a:endParaRPr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695400" y="923045"/>
            <a:ext cx="10873208" cy="5433156"/>
          </a:xfrm>
          <a:prstGeom prst="rect">
            <a:avLst/>
          </a:prstGeom>
        </p:spPr>
      </p:pic>
      <p:sp>
        <p:nvSpPr>
          <p:cNvPr id="5" name="タイトル 4">
            <a:extLst>
              <a:ext uri="{FF2B5EF4-FFF2-40B4-BE49-F238E27FC236}">
                <a16:creationId xmlns:a16="http://schemas.microsoft.com/office/drawing/2014/main" id="{233CC4AD-5F9D-4788-9E03-DE9AFD719E1C}"/>
              </a:ext>
            </a:extLst>
          </p:cNvPr>
          <p:cNvSpPr>
            <a:spLocks noGrp="1"/>
          </p:cNvSpPr>
          <p:nvPr>
            <p:ph type="title"/>
          </p:nvPr>
        </p:nvSpPr>
        <p:spPr/>
        <p:txBody>
          <a:bodyPr/>
          <a:lstStyle/>
          <a:p>
            <a:r>
              <a:rPr lang="ja-JP" altLang="en-US" dirty="0"/>
              <a:t>ジョブ出力例</a:t>
            </a:r>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ja-JP" altLang="en-US" dirty="0"/>
              <a:t>ジョブの管理</a:t>
            </a:r>
            <a:endParaRPr lang="en-US" dirty="0"/>
          </a:p>
        </p:txBody>
      </p:sp>
      <p:sp>
        <p:nvSpPr>
          <p:cNvPr id="6" name="Text Placeholder 5"/>
          <p:cNvSpPr>
            <a:spLocks noGrp="1"/>
          </p:cNvSpPr>
          <p:nvPr>
            <p:ph sz="quarter" idx="10"/>
          </p:nvPr>
        </p:nvSpPr>
        <p:spPr/>
        <p:txBody>
          <a:bodyPr>
            <a:normAutofit/>
          </a:bodyPr>
          <a:lstStyle/>
          <a:p>
            <a:r>
              <a:rPr lang="ja-JP" altLang="en-US" dirty="0"/>
              <a:t>監視メトリックスと</a:t>
            </a:r>
            <a:br>
              <a:rPr lang="en-US" altLang="ja-JP" dirty="0"/>
            </a:br>
            <a:r>
              <a:rPr lang="ja-JP" altLang="en-US" dirty="0"/>
              <a:t>閾値の設定</a:t>
            </a:r>
            <a:endParaRPr lang="en-US" dirty="0"/>
          </a:p>
          <a:p>
            <a:r>
              <a:rPr lang="ja-JP" altLang="en-US" dirty="0"/>
              <a:t>パフォーマンスの悪い</a:t>
            </a:r>
            <a:br>
              <a:rPr lang="en-US" altLang="ja-JP" dirty="0"/>
            </a:br>
            <a:r>
              <a:rPr lang="ja-JP" altLang="en-US" dirty="0"/>
              <a:t>ジョブの停止</a:t>
            </a:r>
            <a:endParaRPr lang="en-US" dirty="0"/>
          </a:p>
          <a:p>
            <a:r>
              <a:rPr lang="ja-JP" altLang="en-US" dirty="0"/>
              <a:t>空きリソースを別へ</a:t>
            </a:r>
            <a:endParaRPr lang="en-US" dirty="0"/>
          </a:p>
        </p:txBody>
      </p:sp>
      <p:sp>
        <p:nvSpPr>
          <p:cNvPr id="4" name="Text Placeholder 5">
            <a:extLst>
              <a:ext uri="{FF2B5EF4-FFF2-40B4-BE49-F238E27FC236}">
                <a16:creationId xmlns:a16="http://schemas.microsoft.com/office/drawing/2014/main" id="{2D9AF378-FB43-4997-929D-627D26592942}"/>
              </a:ext>
            </a:extLst>
          </p:cNvPr>
          <p:cNvSpPr txBox="1">
            <a:spLocks/>
          </p:cNvSpPr>
          <p:nvPr/>
        </p:nvSpPr>
        <p:spPr>
          <a:xfrm>
            <a:off x="6090089" y="4402186"/>
            <a:ext cx="5482871" cy="19820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arly termination algorithms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Bandit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Median Stopping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Truncation Selection policy</a:t>
            </a:r>
          </a:p>
        </p:txBody>
      </p:sp>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159896" y="1141650"/>
            <a:ext cx="6920173" cy="3167341"/>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456040" y="2278458"/>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Callout: Line with No Border 21">
            <a:extLst>
              <a:ext uri="{FF2B5EF4-FFF2-40B4-BE49-F238E27FC236}">
                <a16:creationId xmlns:a16="http://schemas.microsoft.com/office/drawing/2014/main" id="{F42C879D-D9A1-45F1-A2F0-A57912CA2728}"/>
              </a:ext>
            </a:extLst>
          </p:cNvPr>
          <p:cNvSpPr/>
          <p:nvPr/>
        </p:nvSpPr>
        <p:spPr>
          <a:xfrm>
            <a:off x="7104112" y="2467325"/>
            <a:ext cx="2952328" cy="523350"/>
          </a:xfrm>
          <a:prstGeom prst="callout1">
            <a:avLst>
              <a:gd name="adj1" fmla="val 105844"/>
              <a:gd name="adj2" fmla="val 9170"/>
              <a:gd name="adj3" fmla="val 162366"/>
              <a:gd name="adj4" fmla="val -262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997836348"/>
              </p:ext>
            </p:extLst>
          </p:nvPr>
        </p:nvGraphicFramePr>
        <p:xfrm>
          <a:off x="451778" y="1080951"/>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dirty="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dirty="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(Public</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Preview)</a:t>
                      </a:r>
                      <a:endPar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dirty="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dirty="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
        <p:nvSpPr>
          <p:cNvPr id="6" name="タイトル 5">
            <a:extLst>
              <a:ext uri="{FF2B5EF4-FFF2-40B4-BE49-F238E27FC236}">
                <a16:creationId xmlns:a16="http://schemas.microsoft.com/office/drawing/2014/main" id="{05D86A48-5FEF-43B3-8A08-F6F04C5AF5A5}"/>
              </a:ext>
            </a:extLst>
          </p:cNvPr>
          <p:cNvSpPr>
            <a:spLocks noGrp="1"/>
          </p:cNvSpPr>
          <p:nvPr>
            <p:ph type="title"/>
          </p:nvPr>
        </p:nvSpPr>
        <p:spPr/>
        <p:txBody>
          <a:bodyPr/>
          <a:lstStyle/>
          <a:p>
            <a:r>
              <a:rPr lang="ja-JP" altLang="en-US" dirty="0"/>
              <a:t>対応範囲</a:t>
            </a:r>
          </a:p>
        </p:txBody>
      </p:sp>
    </p:spTree>
    <p:extLst>
      <p:ext uri="{BB962C8B-B14F-4D97-AF65-F5344CB8AC3E}">
        <p14:creationId xmlns:p14="http://schemas.microsoft.com/office/powerpoint/2010/main" val="32487553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29D5369-08DE-48E6-B30E-72E28C585DBF}"/>
              </a:ext>
            </a:extLst>
          </p:cNvPr>
          <p:cNvSpPr>
            <a:spLocks noGrp="1"/>
          </p:cNvSpPr>
          <p:nvPr>
            <p:ph type="title"/>
          </p:nvPr>
        </p:nvSpPr>
        <p:spPr/>
        <p:txBody>
          <a:bodyPr/>
          <a:lstStyle/>
          <a:p>
            <a:r>
              <a:rPr lang="ja-JP" altLang="en-US" dirty="0"/>
              <a:t>アルゴリズム</a:t>
            </a:r>
          </a:p>
        </p:txBody>
      </p:sp>
      <p:graphicFrame>
        <p:nvGraphicFramePr>
          <p:cNvPr id="2" name="表 1">
            <a:extLst>
              <a:ext uri="{FF2B5EF4-FFF2-40B4-BE49-F238E27FC236}">
                <a16:creationId xmlns:a16="http://schemas.microsoft.com/office/drawing/2014/main" id="{C35667D3-6645-49AA-930D-759C7C47AE96}"/>
              </a:ext>
            </a:extLst>
          </p:cNvPr>
          <p:cNvGraphicFramePr>
            <a:graphicFrameLocks noGrp="1"/>
          </p:cNvGraphicFramePr>
          <p:nvPr>
            <p:extLst/>
          </p:nvPr>
        </p:nvGraphicFramePr>
        <p:xfrm>
          <a:off x="701476" y="1064821"/>
          <a:ext cx="10552038" cy="4470696"/>
        </p:xfrm>
        <a:graphic>
          <a:graphicData uri="http://schemas.openxmlformats.org/drawingml/2006/table">
            <a:tbl>
              <a:tblPr>
                <a:tableStyleId>{793D81CF-94F2-401A-BA57-92F5A7B2D0C5}</a:tableStyleId>
              </a:tblPr>
              <a:tblGrid>
                <a:gridCol w="3517346">
                  <a:extLst>
                    <a:ext uri="{9D8B030D-6E8A-4147-A177-3AD203B41FA5}">
                      <a16:colId xmlns:a16="http://schemas.microsoft.com/office/drawing/2014/main" val="2086048973"/>
                    </a:ext>
                  </a:extLst>
                </a:gridCol>
                <a:gridCol w="3517346">
                  <a:extLst>
                    <a:ext uri="{9D8B030D-6E8A-4147-A177-3AD203B41FA5}">
                      <a16:colId xmlns:a16="http://schemas.microsoft.com/office/drawing/2014/main" val="3730393438"/>
                    </a:ext>
                  </a:extLst>
                </a:gridCol>
                <a:gridCol w="3517346">
                  <a:extLst>
                    <a:ext uri="{9D8B030D-6E8A-4147-A177-3AD203B41FA5}">
                      <a16:colId xmlns:a16="http://schemas.microsoft.com/office/drawing/2014/main" val="1317903532"/>
                    </a:ext>
                  </a:extLst>
                </a:gridCol>
              </a:tblGrid>
              <a:tr h="372558">
                <a:tc>
                  <a:txBody>
                    <a:bodyPr/>
                    <a:lstStyle/>
                    <a:p>
                      <a:pPr algn="l" fontAlgn="b"/>
                      <a:r>
                        <a:rPr lang="ja-JP" altLang="en-US" sz="1800" dirty="0">
                          <a:effectLst/>
                        </a:rPr>
                        <a:t>分類</a:t>
                      </a:r>
                      <a:endParaRPr lang="ja-JP" altLang="en-US" sz="1800" dirty="0">
                        <a:effectLst/>
                        <a:latin typeface="+mn-ea"/>
                        <a:ea typeface="+mn-ea"/>
                      </a:endParaRPr>
                    </a:p>
                  </a:txBody>
                  <a:tcPr marL="50939" marR="50939" marT="38204" marB="38204" anchor="b"/>
                </a:tc>
                <a:tc>
                  <a:txBody>
                    <a:bodyPr/>
                    <a:lstStyle/>
                    <a:p>
                      <a:pPr algn="l" fontAlgn="b"/>
                      <a:r>
                        <a:rPr lang="ja-JP" altLang="en-US" sz="1800" dirty="0">
                          <a:effectLst/>
                        </a:rPr>
                        <a:t>回帰</a:t>
                      </a:r>
                      <a:endParaRPr lang="ja-JP" altLang="en-US" sz="1800" dirty="0">
                        <a:effectLst/>
                        <a:latin typeface="+mn-ea"/>
                        <a:ea typeface="+mn-ea"/>
                      </a:endParaRPr>
                    </a:p>
                  </a:txBody>
                  <a:tcPr marL="50939" marR="50939" marT="38204" marB="38204" anchor="b"/>
                </a:tc>
                <a:tc>
                  <a:txBody>
                    <a:bodyPr/>
                    <a:lstStyle/>
                    <a:p>
                      <a:pPr algn="l" fontAlgn="b"/>
                      <a:r>
                        <a:rPr lang="ja-JP" altLang="en-US" sz="1800">
                          <a:effectLst/>
                        </a:rPr>
                        <a:t>予測</a:t>
                      </a:r>
                      <a:endParaRPr lang="ja-JP" altLang="en-US" sz="1800">
                        <a:effectLst/>
                        <a:latin typeface="+mn-ea"/>
                        <a:ea typeface="+mn-ea"/>
                      </a:endParaRPr>
                    </a:p>
                  </a:txBody>
                  <a:tcPr marL="50939" marR="50939" marT="38204" marB="38204" anchor="b"/>
                </a:tc>
                <a:extLst>
                  <a:ext uri="{0D108BD9-81ED-4DB2-BD59-A6C34878D82A}">
                    <a16:rowId xmlns:a16="http://schemas.microsoft.com/office/drawing/2014/main" val="159334677"/>
                  </a:ext>
                </a:extLst>
              </a:tr>
              <a:tr h="372558">
                <a:tc>
                  <a:txBody>
                    <a:bodyPr/>
                    <a:lstStyle/>
                    <a:p>
                      <a:pPr fontAlgn="t"/>
                      <a:r>
                        <a:rPr lang="ja-JP" altLang="en-US" sz="1800" u="none" strike="noStrike">
                          <a:effectLst/>
                          <a:hlinkClick r:id="rId2"/>
                        </a:rPr>
                        <a:t>ロジスティック回帰</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extLst>
                  <a:ext uri="{0D108BD9-81ED-4DB2-BD59-A6C34878D82A}">
                    <a16:rowId xmlns:a16="http://schemas.microsoft.com/office/drawing/2014/main" val="1823734185"/>
                  </a:ext>
                </a:extLst>
              </a:tr>
              <a:tr h="372558">
                <a:tc>
                  <a:txBody>
                    <a:bodyPr/>
                    <a:lstStyle/>
                    <a:p>
                      <a:pPr fontAlgn="t"/>
                      <a:r>
                        <a:rPr lang="zh-TW" altLang="en-US" sz="1800" u="none" strike="noStrike">
                          <a:effectLst/>
                          <a:hlinkClick r:id="rId4"/>
                        </a:rPr>
                        <a:t>確率的勾配降下法 </a:t>
                      </a:r>
                      <a:r>
                        <a:rPr lang="en-US" altLang="zh-TW" sz="1800" u="none" strike="noStrike">
                          <a:effectLst/>
                          <a:hlinkClick r:id="rId4"/>
                        </a:rPr>
                        <a:t>(SGD)</a:t>
                      </a:r>
                      <a:endParaRPr lang="zh-TW" alt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extLst>
                  <a:ext uri="{0D108BD9-81ED-4DB2-BD59-A6C34878D82A}">
                    <a16:rowId xmlns:a16="http://schemas.microsoft.com/office/drawing/2014/main" val="2765708075"/>
                  </a:ext>
                </a:extLst>
              </a:tr>
              <a:tr h="372558">
                <a:tc>
                  <a:txBody>
                    <a:bodyPr/>
                    <a:lstStyle/>
                    <a:p>
                      <a:pPr fontAlgn="t"/>
                      <a:r>
                        <a:rPr lang="ja-JP" altLang="en-US" sz="1800" u="none" strike="noStrike">
                          <a:effectLst/>
                          <a:hlinkClick r:id="rId6"/>
                        </a:rPr>
                        <a:t>単純ベイズ</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866682583"/>
                  </a:ext>
                </a:extLst>
              </a:tr>
              <a:tr h="372558">
                <a:tc>
                  <a:txBody>
                    <a:bodyPr/>
                    <a:lstStyle/>
                    <a:p>
                      <a:pPr fontAlgn="t"/>
                      <a:r>
                        <a:rPr lang="en-US" altLang="ja-JP" sz="1800" u="none" strike="noStrike">
                          <a:effectLst/>
                          <a:hlinkClick r:id="rId8"/>
                        </a:rPr>
                        <a:t>C </a:t>
                      </a:r>
                      <a:r>
                        <a:rPr lang="ja-JP" altLang="en-US" sz="1800" u="none" strike="noStrike">
                          <a:effectLst/>
                          <a:hlinkClick r:id="rId8"/>
                        </a:rPr>
                        <a:t>のサポート ベクター分類 </a:t>
                      </a:r>
                      <a:r>
                        <a:rPr lang="en-US" altLang="ja-JP" sz="1800" u="none" strike="noStrike">
                          <a:effectLst/>
                          <a:hlinkClick r:id="rId8"/>
                        </a:rPr>
                        <a:t>(SVC)</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039973493"/>
                  </a:ext>
                </a:extLst>
              </a:tr>
              <a:tr h="372558">
                <a:tc>
                  <a:txBody>
                    <a:bodyPr/>
                    <a:lstStyle/>
                    <a:p>
                      <a:pPr fontAlgn="t"/>
                      <a:r>
                        <a:rPr lang="en-US" sz="1800" u="none" strike="noStrike">
                          <a:effectLst/>
                          <a:hlinkClick r:id="rId8"/>
                        </a:rPr>
                        <a:t>Linear SVC</a:t>
                      </a:r>
                      <a:endParaRPr 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4152960021"/>
                  </a:ext>
                </a:extLst>
              </a:tr>
              <a:tr h="372558">
                <a:tc>
                  <a:txBody>
                    <a:bodyPr/>
                    <a:lstStyle/>
                    <a:p>
                      <a:pPr fontAlgn="t"/>
                      <a:r>
                        <a:rPr lang="en-US" altLang="ja-JP" sz="1800" u="none" strike="noStrike">
                          <a:effectLst/>
                          <a:hlinkClick r:id="rId11"/>
                        </a:rPr>
                        <a:t>K </a:t>
                      </a:r>
                      <a:r>
                        <a:rPr lang="ja-JP" altLang="en-US" sz="1800" u="none" strike="noStrike">
                          <a:effectLst/>
                          <a:hlinkClick r:id="rId11"/>
                        </a:rPr>
                        <a:t>ニアレスト ネイバー</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extLst>
                  <a:ext uri="{0D108BD9-81ED-4DB2-BD59-A6C34878D82A}">
                    <a16:rowId xmlns:a16="http://schemas.microsoft.com/office/drawing/2014/main" val="1142919057"/>
                  </a:ext>
                </a:extLst>
              </a:tr>
              <a:tr h="372558">
                <a:tc>
                  <a:txBody>
                    <a:bodyPr/>
                    <a:lstStyle/>
                    <a:p>
                      <a:pPr fontAlgn="t"/>
                      <a:r>
                        <a:rPr lang="ja-JP" altLang="en-US" sz="1800" u="none" strike="noStrike">
                          <a:effectLst/>
                          <a:hlinkClick r:id="rId13"/>
                        </a:rPr>
                        <a:t>デシジョン ツリー</a:t>
                      </a:r>
                      <a:endParaRPr lang="ja-JP"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extLst>
                  <a:ext uri="{0D108BD9-81ED-4DB2-BD59-A6C34878D82A}">
                    <a16:rowId xmlns:a16="http://schemas.microsoft.com/office/drawing/2014/main" val="1150314585"/>
                  </a:ext>
                </a:extLst>
              </a:tr>
              <a:tr h="372558">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973503394"/>
                  </a:ext>
                </a:extLst>
              </a:tr>
              <a:tr h="372558">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extLst>
                  <a:ext uri="{0D108BD9-81ED-4DB2-BD59-A6C34878D82A}">
                    <a16:rowId xmlns:a16="http://schemas.microsoft.com/office/drawing/2014/main" val="981238388"/>
                  </a:ext>
                </a:extLst>
              </a:tr>
              <a:tr h="372558">
                <a:tc>
                  <a:txBody>
                    <a:bodyPr/>
                    <a:lstStyle/>
                    <a:p>
                      <a:pPr fontAlgn="t"/>
                      <a:r>
                        <a:rPr lang="ja-JP" altLang="en-US" sz="1800" u="none" strike="noStrike">
                          <a:effectLst/>
                          <a:hlinkClick r:id="rId17"/>
                        </a:rPr>
                        <a:t>勾配ブースティング</a:t>
                      </a:r>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extLst>
                  <a:ext uri="{0D108BD9-81ED-4DB2-BD59-A6C34878D82A}">
                    <a16:rowId xmlns:a16="http://schemas.microsoft.com/office/drawing/2014/main" val="1424876757"/>
                  </a:ext>
                </a:extLst>
              </a:tr>
              <a:tr h="372558">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endParaRPr kumimoji="1" lang="ja-JP" altLang="en-US" sz="1800">
                        <a:latin typeface="+mn-ea"/>
                        <a:ea typeface="+mn-ea"/>
                      </a:endParaRPr>
                    </a:p>
                  </a:txBody>
                  <a:tcPr marL="45845" marR="45845" marT="22923" marB="22923"/>
                </a:tc>
                <a:tc>
                  <a:txBody>
                    <a:bodyPr/>
                    <a:lstStyle/>
                    <a:p>
                      <a:endParaRPr kumimoji="1" lang="ja-JP" altLang="en-US" sz="1800" dirty="0">
                        <a:latin typeface="+mn-ea"/>
                        <a:ea typeface="+mn-ea"/>
                      </a:endParaRPr>
                    </a:p>
                  </a:txBody>
                  <a:tcPr marL="45845" marR="45845" marT="22923" marB="22923"/>
                </a:tc>
                <a:extLst>
                  <a:ext uri="{0D108BD9-81ED-4DB2-BD59-A6C34878D82A}">
                    <a16:rowId xmlns:a16="http://schemas.microsoft.com/office/drawing/2014/main" val="1599681932"/>
                  </a:ext>
                </a:extLst>
              </a:tr>
            </a:tbl>
          </a:graphicData>
        </a:graphic>
      </p:graphicFrame>
      <p:sp>
        <p:nvSpPr>
          <p:cNvPr id="6" name="テキスト ボックス 5">
            <a:extLst>
              <a:ext uri="{FF2B5EF4-FFF2-40B4-BE49-F238E27FC236}">
                <a16:creationId xmlns:a16="http://schemas.microsoft.com/office/drawing/2014/main" id="{831D5AC7-BC80-4CB2-8C09-8FF94DA76D73}"/>
              </a:ext>
            </a:extLst>
          </p:cNvPr>
          <p:cNvSpPr txBox="1"/>
          <p:nvPr/>
        </p:nvSpPr>
        <p:spPr>
          <a:xfrm>
            <a:off x="858851" y="5816262"/>
            <a:ext cx="10225136" cy="461665"/>
          </a:xfrm>
          <a:prstGeom prst="rect">
            <a:avLst/>
          </a:prstGeom>
          <a:noFill/>
        </p:spPr>
        <p:txBody>
          <a:bodyPr wrap="square" lIns="182880" tIns="146304" rIns="182880" bIns="146304" rtlCol="0">
            <a:spAutoFit/>
          </a:bodyPr>
          <a:lstStyle/>
          <a:p>
            <a:pPr algn="ctr">
              <a:lnSpc>
                <a:spcPct val="90000"/>
              </a:lnSpc>
              <a:spcAft>
                <a:spcPts val="600"/>
              </a:spcAft>
            </a:pPr>
            <a:r>
              <a:rPr lang="en-US" altLang="ja-JP" sz="1200" dirty="0">
                <a:gradFill>
                  <a:gsLst>
                    <a:gs pos="2917">
                      <a:schemeClr val="tx1"/>
                    </a:gs>
                    <a:gs pos="30000">
                      <a:schemeClr val="tx1"/>
                    </a:gs>
                  </a:gsLst>
                  <a:lin ang="5400000" scaled="0"/>
                </a:gradFill>
              </a:rPr>
              <a:t>https://docs.microsoft.com/ja-jp/azure/machine-learning/service/how-to-configure-auto-train</a:t>
            </a:r>
            <a:endParaRPr kumimoji="1" lang="ja-JP" altLang="en-US" sz="1200" dirty="0" err="1">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CEC16253-8B9A-44F3-B5C1-D71FA3ABB51C}"/>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3" name="テキスト ボックス 2">
            <a:extLst>
              <a:ext uri="{FF2B5EF4-FFF2-40B4-BE49-F238E27FC236}">
                <a16:creationId xmlns:a16="http://schemas.microsoft.com/office/drawing/2014/main" id="{702A578F-CAEE-4699-8CBF-F0A3BE087DF3}"/>
              </a:ext>
            </a:extLst>
          </p:cNvPr>
          <p:cNvSpPr txBox="1"/>
          <p:nvPr/>
        </p:nvSpPr>
        <p:spPr>
          <a:xfrm>
            <a:off x="2855640" y="5524730"/>
            <a:ext cx="6910358" cy="51706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1600" dirty="0">
                <a:gradFill>
                  <a:gsLst>
                    <a:gs pos="2917">
                      <a:schemeClr val="tx1"/>
                    </a:gs>
                    <a:gs pos="30000">
                      <a:schemeClr val="tx1"/>
                    </a:gs>
                  </a:gsLst>
                  <a:lin ang="5400000" scaled="0"/>
                </a:gradFill>
              </a:rPr>
              <a:t>予測は</a:t>
            </a:r>
            <a:r>
              <a:rPr kumimoji="1" lang="en-US" altLang="ja-JP" sz="1600" dirty="0">
                <a:gradFill>
                  <a:gsLst>
                    <a:gs pos="2917">
                      <a:schemeClr val="tx1"/>
                    </a:gs>
                    <a:gs pos="30000">
                      <a:schemeClr val="tx1"/>
                    </a:gs>
                  </a:gsLst>
                  <a:lin ang="5400000" scaled="0"/>
                </a:gradFill>
              </a:rPr>
              <a:t>Public Preview</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1580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A9266-900D-412B-8338-132E991ECDF6}"/>
              </a:ext>
            </a:extLst>
          </p:cNvPr>
          <p:cNvSpPr>
            <a:spLocks noGrp="1"/>
          </p:cNvSpPr>
          <p:nvPr>
            <p:ph type="title"/>
          </p:nvPr>
        </p:nvSpPr>
        <p:spPr/>
        <p:txBody>
          <a:bodyPr/>
          <a:lstStyle/>
          <a:p>
            <a:r>
              <a:rPr lang="en-US" altLang="ja-JP" dirty="0"/>
              <a:t>Feature Engineering</a:t>
            </a:r>
            <a:endParaRPr kumimoji="1" lang="ja-JP" altLang="en-US" dirty="0"/>
          </a:p>
        </p:txBody>
      </p:sp>
      <p:sp>
        <p:nvSpPr>
          <p:cNvPr id="8" name="コンテンツ プレースホルダー 7">
            <a:extLst>
              <a:ext uri="{FF2B5EF4-FFF2-40B4-BE49-F238E27FC236}">
                <a16:creationId xmlns:a16="http://schemas.microsoft.com/office/drawing/2014/main" id="{5B05FAE3-3184-4493-A6B0-0D381424870A}"/>
              </a:ext>
            </a:extLst>
          </p:cNvPr>
          <p:cNvSpPr>
            <a:spLocks noGrp="1"/>
          </p:cNvSpPr>
          <p:nvPr>
            <p:ph sz="quarter" idx="10"/>
          </p:nvPr>
        </p:nvSpPr>
        <p:spPr/>
        <p:txBody>
          <a:bodyPr>
            <a:normAutofit fontScale="92500" lnSpcReduction="20000"/>
          </a:bodyPr>
          <a:lstStyle/>
          <a:p>
            <a:r>
              <a:rPr lang="en-US" altLang="ja-JP" dirty="0" err="1"/>
              <a:t>AutoMLConfig</a:t>
            </a:r>
            <a:endParaRPr lang="en-US" altLang="ja-JP" dirty="0"/>
          </a:p>
          <a:p>
            <a:pPr lvl="1"/>
            <a:r>
              <a:rPr lang="en-US" altLang="ja-JP" dirty="0"/>
              <a:t>preprocess=True</a:t>
            </a:r>
          </a:p>
          <a:p>
            <a:r>
              <a:rPr lang="ja-JP" altLang="en-US" dirty="0"/>
              <a:t>高カーディナリティまたは差異なしの特徴の削除</a:t>
            </a:r>
            <a:endParaRPr lang="en-US" altLang="ja-JP" dirty="0"/>
          </a:p>
          <a:p>
            <a:r>
              <a:rPr lang="ja-JP" altLang="en-US" dirty="0"/>
              <a:t>欠落値の補完</a:t>
            </a:r>
            <a:endParaRPr lang="en-US" altLang="ja-JP" dirty="0"/>
          </a:p>
          <a:p>
            <a:r>
              <a:rPr lang="ja-JP" altLang="en-US" dirty="0"/>
              <a:t>その他の特徴の生成</a:t>
            </a:r>
            <a:endParaRPr lang="en-US" altLang="ja-JP" dirty="0"/>
          </a:p>
          <a:p>
            <a:pPr lvl="1"/>
            <a:r>
              <a:rPr lang="en-US" altLang="ja-JP" dirty="0" err="1"/>
              <a:t>DateTime</a:t>
            </a:r>
            <a:r>
              <a:rPr lang="en-US" altLang="ja-JP" dirty="0"/>
              <a:t> </a:t>
            </a:r>
            <a:r>
              <a:rPr lang="ja-JP" altLang="en-US" dirty="0"/>
              <a:t>の特徴</a:t>
            </a:r>
            <a:r>
              <a:rPr lang="en-US" altLang="ja-JP" dirty="0"/>
              <a:t>:</a:t>
            </a:r>
            <a:r>
              <a:rPr lang="ja-JP" altLang="en-US" dirty="0"/>
              <a:t>年、月、日、曜日、年の通算日、四半期、年の通算週、時間、分、秒</a:t>
            </a:r>
          </a:p>
          <a:p>
            <a:pPr lvl="1"/>
            <a:r>
              <a:rPr lang="ja-JP" altLang="en-US" dirty="0"/>
              <a:t>テキストの特徴</a:t>
            </a:r>
            <a:r>
              <a:rPr lang="en-US" altLang="ja-JP" dirty="0"/>
              <a:t>:</a:t>
            </a:r>
            <a:r>
              <a:rPr lang="ja-JP" altLang="en-US" dirty="0"/>
              <a:t>単語のユニグラム、</a:t>
            </a:r>
            <a:br>
              <a:rPr lang="en-US" altLang="ja-JP" dirty="0"/>
            </a:br>
            <a:r>
              <a:rPr lang="ja-JP" altLang="en-US" dirty="0"/>
              <a:t>バイグラム、トリグラムに基づく</a:t>
            </a:r>
            <a:br>
              <a:rPr lang="en-US" altLang="ja-JP" dirty="0"/>
            </a:br>
            <a:r>
              <a:rPr lang="ja-JP" altLang="en-US" dirty="0"/>
              <a:t>用語の出現頻度、回数のベクター化</a:t>
            </a:r>
            <a:endParaRPr lang="en-US" altLang="ja-JP" dirty="0"/>
          </a:p>
          <a:p>
            <a:r>
              <a:rPr lang="ja-JP" altLang="en-US" dirty="0"/>
              <a:t>変換とエンコード</a:t>
            </a:r>
          </a:p>
        </p:txBody>
      </p:sp>
      <p:pic>
        <p:nvPicPr>
          <p:cNvPr id="11" name="Picture 2">
            <a:extLst>
              <a:ext uri="{FF2B5EF4-FFF2-40B4-BE49-F238E27FC236}">
                <a16:creationId xmlns:a16="http://schemas.microsoft.com/office/drawing/2014/main" id="{0C0CEFC6-F9B5-483D-BA44-5969D39F3539}"/>
              </a:ext>
            </a:extLst>
          </p:cNvPr>
          <p:cNvPicPr>
            <a:picLocks noChangeAspect="1"/>
          </p:cNvPicPr>
          <p:nvPr/>
        </p:nvPicPr>
        <p:blipFill>
          <a:blip r:embed="rId2"/>
          <a:stretch>
            <a:fillRect/>
          </a:stretch>
        </p:blipFill>
        <p:spPr>
          <a:xfrm>
            <a:off x="6809607" y="4331850"/>
            <a:ext cx="5091187" cy="2341947"/>
          </a:xfrm>
          <a:prstGeom prst="rect">
            <a:avLst/>
          </a:prstGeom>
          <a:ln w="28575"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921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9A7448-8A05-4B38-BF03-DC842EB1C55E}"/>
              </a:ext>
            </a:extLst>
          </p:cNvPr>
          <p:cNvSpPr>
            <a:spLocks noGrp="1"/>
          </p:cNvSpPr>
          <p:nvPr>
            <p:ph type="title"/>
          </p:nvPr>
        </p:nvSpPr>
        <p:spPr/>
        <p:txBody>
          <a:bodyPr/>
          <a:lstStyle/>
          <a:p>
            <a:r>
              <a:rPr kumimoji="1" lang="en-US" altLang="ja-JP" dirty="0"/>
              <a:t>Model </a:t>
            </a:r>
            <a:r>
              <a:rPr kumimoji="1" lang="ja-JP" altLang="en-US" dirty="0"/>
              <a:t>の説明</a:t>
            </a:r>
          </a:p>
        </p:txBody>
      </p:sp>
      <p:pic>
        <p:nvPicPr>
          <p:cNvPr id="3" name="Picture 2">
            <a:extLst>
              <a:ext uri="{FF2B5EF4-FFF2-40B4-BE49-F238E27FC236}">
                <a16:creationId xmlns:a16="http://schemas.microsoft.com/office/drawing/2014/main" id="{0CF72D5E-FDF4-471A-ACEA-0749F1CB0A4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240016" y="2924944"/>
            <a:ext cx="4698473" cy="34422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94CA6F52-9BDE-423E-B2D3-1DA20FC3C4A7}"/>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7" name="コンテンツ プレースホルダー 6">
            <a:extLst>
              <a:ext uri="{FF2B5EF4-FFF2-40B4-BE49-F238E27FC236}">
                <a16:creationId xmlns:a16="http://schemas.microsoft.com/office/drawing/2014/main" id="{5C649C31-7818-4380-ACE9-49FC19F0EA78}"/>
              </a:ext>
            </a:extLst>
          </p:cNvPr>
          <p:cNvSpPr>
            <a:spLocks noGrp="1"/>
          </p:cNvSpPr>
          <p:nvPr>
            <p:ph sz="quarter" idx="10"/>
          </p:nvPr>
        </p:nvSpPr>
        <p:spPr>
          <a:xfrm>
            <a:off x="519249" y="1463676"/>
            <a:ext cx="11158586" cy="4827396"/>
          </a:xfrm>
        </p:spPr>
        <p:txBody>
          <a:bodyPr/>
          <a:lstStyle/>
          <a:p>
            <a:r>
              <a:rPr lang="en-US" altLang="ja-JP" dirty="0" err="1"/>
              <a:t>AutoMLConfig</a:t>
            </a:r>
            <a:endParaRPr lang="en-US" altLang="ja-JP" dirty="0"/>
          </a:p>
          <a:p>
            <a:pPr lvl="1"/>
            <a:r>
              <a:rPr lang="en-US" altLang="ja-JP" dirty="0" err="1"/>
              <a:t>model_explainability</a:t>
            </a:r>
            <a:r>
              <a:rPr lang="en-US" altLang="ja-JP" dirty="0"/>
              <a:t>=True</a:t>
            </a:r>
          </a:p>
          <a:p>
            <a:r>
              <a:rPr lang="ja-JP" altLang="en-US" dirty="0"/>
              <a:t>特徴 </a:t>
            </a:r>
            <a:r>
              <a:rPr lang="en-US" altLang="ja-JP" dirty="0"/>
              <a:t>(Feature) </a:t>
            </a:r>
            <a:r>
              <a:rPr lang="ja-JP" altLang="en-US" dirty="0"/>
              <a:t>の重要度</a:t>
            </a:r>
            <a:endParaRPr lang="en-US" altLang="ja-JP" dirty="0"/>
          </a:p>
          <a:p>
            <a:r>
              <a:rPr lang="en-US" altLang="ja-JP" dirty="0" err="1"/>
              <a:t>Jupyter</a:t>
            </a:r>
            <a:r>
              <a:rPr lang="en-US" altLang="ja-JP" dirty="0"/>
              <a:t> Notebook widget</a:t>
            </a:r>
            <a:endParaRPr lang="ja-JP" altLang="en-US" dirty="0"/>
          </a:p>
        </p:txBody>
      </p:sp>
    </p:spTree>
    <p:extLst>
      <p:ext uri="{BB962C8B-B14F-4D97-AF65-F5344CB8AC3E}">
        <p14:creationId xmlns:p14="http://schemas.microsoft.com/office/powerpoint/2010/main" val="19935836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 </a:t>
            </a:r>
            <a:r>
              <a:rPr kumimoji="1" lang="ja-JP" altLang="en-US" dirty="0"/>
              <a:t>例</a:t>
            </a:r>
          </a:p>
        </p:txBody>
      </p:sp>
      <p:sp>
        <p:nvSpPr>
          <p:cNvPr id="3" name="テキスト プレースホルダー 2">
            <a:extLst>
              <a:ext uri="{FF2B5EF4-FFF2-40B4-BE49-F238E27FC236}">
                <a16:creationId xmlns:a16="http://schemas.microsoft.com/office/drawing/2014/main" id="{B7212519-0FCA-48C8-8250-A5B03DFD4BA7}"/>
              </a:ext>
            </a:extLst>
          </p:cNvPr>
          <p:cNvSpPr>
            <a:spLocks noGrp="1"/>
          </p:cNvSpPr>
          <p:nvPr>
            <p:ph type="body" sz="quarter" idx="10"/>
          </p:nvPr>
        </p:nvSpPr>
        <p:spPr>
          <a:solidFill>
            <a:schemeClr val="bg1">
              <a:lumMod val="75000"/>
            </a:schemeClr>
          </a:solidFill>
        </p:spPr>
        <p:txBody>
          <a:bodyPr>
            <a:normAutofit/>
          </a:bodyPr>
          <a:lstStyle/>
          <a:p>
            <a:pPr lvl="0" defTabSz="932472" fontAlgn="base">
              <a:spcBef>
                <a:spcPct val="0"/>
              </a:spcBef>
              <a:spcAft>
                <a:spcPct val="0"/>
              </a:spcAft>
              <a:buSzTx/>
            </a:pPr>
            <a:r>
              <a:rPr kumimoji="1" lang="en-US" altLang="ja-JP" sz="2000" dirty="0">
                <a:ln>
                  <a:noFill/>
                </a:ln>
                <a:solidFill>
                  <a:srgbClr val="00B050"/>
                </a:solidFill>
                <a:ea typeface="Yu Gothic UI"/>
                <a:cs typeface="+mn-cs"/>
              </a:rPr>
              <a:t>from</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azureml.train.automl</a:t>
            </a:r>
            <a:r>
              <a:rPr kumimoji="1" lang="en-US" altLang="ja-JP" sz="2000" dirty="0">
                <a:ln>
                  <a:noFill/>
                </a:ln>
                <a:solidFill>
                  <a:schemeClr val="bg1"/>
                </a:solidFill>
                <a:ea typeface="Yu Gothic UI"/>
                <a:cs typeface="+mn-cs"/>
              </a:rPr>
              <a:t> </a:t>
            </a:r>
            <a:r>
              <a:rPr kumimoji="1" lang="en-US" altLang="ja-JP" sz="2000" dirty="0">
                <a:ln>
                  <a:noFill/>
                </a:ln>
                <a:solidFill>
                  <a:srgbClr val="00B050"/>
                </a:solidFill>
                <a:ea typeface="Yu Gothic UI"/>
                <a:cs typeface="+mn-cs"/>
              </a:rPr>
              <a:t>import</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AutoMLConfig</a:t>
            </a:r>
            <a:endParaRPr kumimoji="1" lang="en-US" altLang="ja-JP" sz="2000" dirty="0">
              <a:ln>
                <a:noFill/>
              </a:ln>
              <a:solidFill>
                <a:schemeClr val="bg1"/>
              </a:solidFill>
              <a:ea typeface="Yu Gothic UI"/>
              <a:cs typeface="+mn-cs"/>
            </a:endParaRPr>
          </a:p>
          <a:p>
            <a:pPr lvl="0" defTabSz="932472" fontAlgn="base">
              <a:spcBef>
                <a:spcPct val="0"/>
              </a:spcBef>
              <a:spcAft>
                <a:spcPct val="0"/>
              </a:spcAft>
              <a:buSzTx/>
            </a:pPr>
            <a:endParaRPr kumimoji="1" lang="en-US" altLang="ja-JP" sz="2000" dirty="0">
              <a:ln>
                <a:noFill/>
              </a:ln>
              <a:gradFill>
                <a:gsLst>
                  <a:gs pos="40075">
                    <a:srgbClr val="FFFFFF"/>
                  </a:gs>
                  <a:gs pos="30000">
                    <a:srgbClr val="FFFFFF"/>
                  </a:gs>
                </a:gsLst>
                <a:lin ang="5400000" scaled="0"/>
              </a:gradFill>
              <a:ea typeface="Yu Gothic UI"/>
              <a:cs typeface="+mn-cs"/>
            </a:endParaRPr>
          </a:p>
          <a:p>
            <a:pPr lvl="0" defTabSz="932472" fontAlgn="base">
              <a:spcBef>
                <a:spcPct val="0"/>
              </a:spcBef>
              <a:spcAft>
                <a:spcPct val="0"/>
              </a:spcAft>
              <a:buSzTx/>
            </a:pPr>
            <a:r>
              <a:rPr kumimoji="1" lang="en-US" altLang="ja-JP" sz="2000" i="1" dirty="0">
                <a:ln>
                  <a:noFill/>
                </a:ln>
                <a:solidFill>
                  <a:srgbClr val="92D050"/>
                </a:solidFill>
                <a:ea typeface="Yu Gothic UI"/>
                <a:cs typeface="+mn-cs"/>
              </a:rPr>
              <a:t>##Local compute </a:t>
            </a:r>
          </a:p>
          <a:p>
            <a:pPr lvl="0" defTabSz="932472" fontAlgn="base">
              <a:spcBef>
                <a:spcPct val="0"/>
              </a:spcBef>
              <a:spcAft>
                <a:spcPct val="0"/>
              </a:spcAft>
              <a:buSzTx/>
            </a:pPr>
            <a:r>
              <a:rPr kumimoji="1" lang="en-US" altLang="ja-JP" sz="2000" dirty="0" err="1">
                <a:ln>
                  <a:noFill/>
                </a:ln>
                <a:gradFill>
                  <a:gsLst>
                    <a:gs pos="40075">
                      <a:srgbClr val="FFFFFF"/>
                    </a:gs>
                    <a:gs pos="30000">
                      <a:srgbClr val="FFFFFF"/>
                    </a:gs>
                  </a:gsLst>
                  <a:lin ang="5400000" scaled="0"/>
                </a:gradFill>
                <a:ea typeface="Yu Gothic UI"/>
                <a:cs typeface="+mn-cs"/>
              </a:rPr>
              <a:t>Automl_config</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err="1">
                <a:ln>
                  <a:noFill/>
                </a:ln>
                <a:gradFill>
                  <a:gsLst>
                    <a:gs pos="40075">
                      <a:srgbClr val="FFFFFF"/>
                    </a:gs>
                    <a:gs pos="30000">
                      <a:srgbClr val="FFFFFF"/>
                    </a:gs>
                  </a:gsLst>
                  <a:lin ang="5400000" scaled="0"/>
                </a:gradFill>
                <a:ea typeface="Yu Gothic UI"/>
                <a:cs typeface="+mn-cs"/>
              </a:rPr>
              <a:t>AutoMLConfig</a:t>
            </a:r>
            <a:r>
              <a:rPr kumimoji="1" lang="en-US" altLang="ja-JP" sz="2000" dirty="0">
                <a:ln>
                  <a:noFill/>
                </a:ln>
                <a:gradFill>
                  <a:gsLst>
                    <a:gs pos="40075">
                      <a:srgbClr val="FFFFFF"/>
                    </a:gs>
                    <a:gs pos="30000">
                      <a:srgbClr val="FFFFFF"/>
                    </a:gs>
                  </a:gsLst>
                  <a:lin ang="5400000" scaled="0"/>
                </a:gradFill>
                <a:ea typeface="Yu Gothic UI"/>
                <a:cs typeface="+mn-cs"/>
              </a:rPr>
              <a:t>(task = </a:t>
            </a:r>
            <a:r>
              <a:rPr kumimoji="1" lang="en-US" altLang="ja-JP" sz="2000" dirty="0">
                <a:ln>
                  <a:noFill/>
                </a:ln>
                <a:solidFill>
                  <a:srgbClr val="910091"/>
                </a:solidFill>
                <a:ea typeface="Yu Gothic UI"/>
                <a:cs typeface="+mn-cs"/>
              </a:rPr>
              <a:t>'classification'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primary_metric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AUC_weighted</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max_time_sec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12000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iterations = </a:t>
            </a:r>
            <a:r>
              <a:rPr kumimoji="1" lang="en-US" altLang="ja-JP" sz="2000" dirty="0">
                <a:ln>
                  <a:noFill/>
                </a:ln>
                <a:solidFill>
                  <a:srgbClr val="00B050"/>
                </a:solidFill>
                <a:ea typeface="Yu Gothic UI"/>
                <a:cs typeface="+mn-cs"/>
              </a:rPr>
              <a:t>20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n_cross_validations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3</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exit_score</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0.9985</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blacklist_algos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kNN</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LinearSVM</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X = </a:t>
            </a:r>
            <a:r>
              <a:rPr kumimoji="1" lang="en-US" altLang="ja-JP" sz="2000" dirty="0" err="1">
                <a:ln>
                  <a:noFill/>
                </a:ln>
                <a:gradFill>
                  <a:gsLst>
                    <a:gs pos="40075">
                      <a:srgbClr val="FFFFFF"/>
                    </a:gs>
                    <a:gs pos="30000">
                      <a:srgbClr val="FFFFFF"/>
                    </a:gs>
                  </a:gsLst>
                  <a:lin ang="5400000" scaled="0"/>
                </a:gradFill>
                <a:ea typeface="Yu Gothic UI"/>
                <a:cs typeface="+mn-cs"/>
              </a:rPr>
              <a:t>X_train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y = </a:t>
            </a:r>
            <a:r>
              <a:rPr kumimoji="1" lang="en-US" altLang="ja-JP" sz="2000" dirty="0" err="1">
                <a:ln>
                  <a:noFill/>
                </a:ln>
                <a:gradFill>
                  <a:gsLst>
                    <a:gs pos="40075">
                      <a:srgbClr val="FFFFFF"/>
                    </a:gs>
                    <a:gs pos="30000">
                      <a:srgbClr val="FFFFFF"/>
                    </a:gs>
                  </a:gsLst>
                  <a:lin ang="5400000" scaled="0"/>
                </a:gradFill>
                <a:ea typeface="Yu Gothic UI"/>
                <a:cs typeface="+mn-cs"/>
              </a:rPr>
              <a:t>y_train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path=</a:t>
            </a:r>
            <a:r>
              <a:rPr kumimoji="1" lang="en-US" altLang="ja-JP" sz="2000" dirty="0" err="1">
                <a:ln>
                  <a:noFill/>
                </a:ln>
                <a:gradFill>
                  <a:gsLst>
                    <a:gs pos="40075">
                      <a:srgbClr val="FFFFFF"/>
                    </a:gs>
                    <a:gs pos="30000">
                      <a:srgbClr val="FFFFFF"/>
                    </a:gs>
                  </a:gsLst>
                  <a:lin ang="5400000" scaled="0"/>
                </a:gradFill>
                <a:ea typeface="Yu Gothic UI"/>
                <a:cs typeface="+mn-cs"/>
              </a:rPr>
              <a:t>project_folder</a:t>
            </a:r>
            <a:r>
              <a:rPr kumimoji="1" lang="en-US" altLang="ja-JP" sz="2000" dirty="0">
                <a:ln>
                  <a:noFill/>
                </a:ln>
                <a:gradFill>
                  <a:gsLst>
                    <a:gs pos="40075">
                      <a:srgbClr val="FFFFFF"/>
                    </a:gs>
                    <a:gs pos="30000">
                      <a:srgbClr val="FFFFFF"/>
                    </a:gs>
                  </a:gsLst>
                  <a:lin ang="5400000" scaled="0"/>
                </a:gradFill>
                <a:ea typeface="Yu Gothic UI"/>
                <a:cs typeface="+mn-cs"/>
              </a:rPr>
              <a:t>)</a:t>
            </a:r>
            <a:endParaRPr kumimoji="1" lang="ja-JP" altLang="en-US" sz="2000" dirty="0">
              <a:ln>
                <a:noFill/>
              </a:ln>
              <a:gradFill>
                <a:gsLst>
                  <a:gs pos="40075">
                    <a:srgbClr val="FFFFFF"/>
                  </a:gs>
                  <a:gs pos="30000">
                    <a:srgbClr val="FFFFFF"/>
                  </a:gs>
                </a:gsLst>
                <a:lin ang="5400000" scaled="0"/>
              </a:gradFill>
              <a:ea typeface="Yu Gothic UI"/>
              <a:cs typeface="+mn-cs"/>
            </a:endParaRPr>
          </a:p>
          <a:p>
            <a:pPr defTabSz="932472" fontAlgn="base">
              <a:spcBef>
                <a:spcPct val="0"/>
              </a:spcBef>
              <a:spcAft>
                <a:spcPct val="0"/>
              </a:spcAft>
            </a:pPr>
            <a:endParaRPr kumimoji="1" lang="en-US" altLang="ja-JP" sz="3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00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420373" y="2635418"/>
            <a:ext cx="810435" cy="584433"/>
            <a:chOff x="8295740" y="2911241"/>
            <a:chExt cx="810549" cy="584516"/>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810549"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560778"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682973" y="2644509"/>
            <a:ext cx="615457" cy="566251"/>
            <a:chOff x="9448740" y="2929427"/>
            <a:chExt cx="615544" cy="566331"/>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61"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48740" y="3278759"/>
              <a:ext cx="615544"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352751" y="2644510"/>
            <a:ext cx="615457" cy="566949"/>
            <a:chOff x="7218475" y="2929427"/>
            <a:chExt cx="615543" cy="567029"/>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69798"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218475" y="3278759"/>
              <a:ext cx="615543" cy="21769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12902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Hyperparameter Tuning</a:t>
            </a:r>
          </a:p>
        </p:txBody>
      </p:sp>
    </p:spTree>
    <p:extLst>
      <p:ext uri="{BB962C8B-B14F-4D97-AF65-F5344CB8AC3E}">
        <p14:creationId xmlns:p14="http://schemas.microsoft.com/office/powerpoint/2010/main" val="21812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dirty="0"/>
              <a:t>Hyperparameter</a:t>
            </a:r>
          </a:p>
        </p:txBody>
      </p:sp>
      <p:sp>
        <p:nvSpPr>
          <p:cNvPr id="7" name="コンテンツ プレースホルダー 6">
            <a:extLst>
              <a:ext uri="{FF2B5EF4-FFF2-40B4-BE49-F238E27FC236}">
                <a16:creationId xmlns:a16="http://schemas.microsoft.com/office/drawing/2014/main" id="{16CCD9B5-551D-4EF9-9DA3-292DB83710C8}"/>
              </a:ext>
            </a:extLst>
          </p:cNvPr>
          <p:cNvSpPr>
            <a:spLocks noGrp="1"/>
          </p:cNvSpPr>
          <p:nvPr>
            <p:ph sz="quarter" idx="10"/>
          </p:nvPr>
        </p:nvSpPr>
        <p:spPr/>
        <p:txBody>
          <a:bodyPr/>
          <a:lstStyle/>
          <a:p>
            <a:r>
              <a:rPr kumimoji="1" lang="ja-JP" altLang="en-US" dirty="0"/>
              <a:t>学習の設定</a:t>
            </a:r>
            <a:endParaRPr kumimoji="1" lang="en-US" altLang="ja-JP" dirty="0"/>
          </a:p>
          <a:p>
            <a:r>
              <a:rPr lang="ja-JP" altLang="en-US" dirty="0"/>
              <a:t>学習前に設定され、学習中は変わらない</a:t>
            </a:r>
            <a:endParaRPr lang="en-US" altLang="ja-JP" dirty="0"/>
          </a:p>
          <a:p>
            <a:r>
              <a:rPr kumimoji="1" lang="en-US" altLang="ja-JP" dirty="0"/>
              <a:t>Model </a:t>
            </a:r>
            <a:r>
              <a:rPr kumimoji="1" lang="ja-JP" altLang="en-US" dirty="0"/>
              <a:t>のパフォーマンスに大きく営業</a:t>
            </a:r>
            <a:endParaRPr kumimoji="1" lang="en-US" altLang="ja-JP" dirty="0"/>
          </a:p>
          <a:p>
            <a:r>
              <a:rPr lang="ja-JP" altLang="en-US" dirty="0"/>
              <a:t>アルゴリズム毎に異なる</a:t>
            </a:r>
            <a:endParaRPr kumimoji="1" lang="ja-JP" altLang="en-US" dirty="0"/>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Tree>
    <p:extLst>
      <p:ext uri="{BB962C8B-B14F-4D97-AF65-F5344CB8AC3E}">
        <p14:creationId xmlns:p14="http://schemas.microsoft.com/office/powerpoint/2010/main" val="37696891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0C742FFB-27EE-492E-B063-3E8A4F5829D3}"/>
              </a:ext>
            </a:extLst>
          </p:cNvPr>
          <p:cNvSpPr/>
          <p:nvPr/>
        </p:nvSpPr>
        <p:spPr bwMode="auto">
          <a:xfrm>
            <a:off x="6283146" y="3110680"/>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Rounded Corners 28">
            <a:extLst>
              <a:ext uri="{FF2B5EF4-FFF2-40B4-BE49-F238E27FC236}">
                <a16:creationId xmlns:a16="http://schemas.microsoft.com/office/drawing/2014/main" id="{DC5E80B7-EF83-489F-B4E8-E9AD582F7E35}"/>
              </a:ext>
            </a:extLst>
          </p:cNvPr>
          <p:cNvSpPr/>
          <p:nvPr/>
        </p:nvSpPr>
        <p:spPr bwMode="auto">
          <a:xfrm>
            <a:off x="3828416" y="4403361"/>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Neural Network </a:t>
            </a:r>
            <a:r>
              <a:rPr lang="ja-JP" altLang="en-US" dirty="0"/>
              <a:t>における</a:t>
            </a:r>
            <a:br>
              <a:rPr lang="en-US" altLang="ja-JP" dirty="0"/>
            </a:br>
            <a:r>
              <a:rPr lang="ja-JP" altLang="en-US" dirty="0"/>
              <a:t> </a:t>
            </a:r>
            <a:r>
              <a:rPr lang="en-US" dirty="0"/>
              <a:t>Hyperparameters </a:t>
            </a:r>
            <a:r>
              <a:rPr lang="ja-JP" altLang="en-US" dirty="0"/>
              <a:t>の例</a:t>
            </a:r>
            <a:endParaRPr lang="en-US" dirty="0"/>
          </a:p>
        </p:txBody>
      </p:sp>
      <p:sp>
        <p:nvSpPr>
          <p:cNvPr id="2" name="Oval 1">
            <a:extLst>
              <a:ext uri="{FF2B5EF4-FFF2-40B4-BE49-F238E27FC236}">
                <a16:creationId xmlns:a16="http://schemas.microsoft.com/office/drawing/2014/main" id="{0A7922B2-B229-4C2D-BD8F-F0110C2FDC64}"/>
              </a:ext>
            </a:extLst>
          </p:cNvPr>
          <p:cNvSpPr/>
          <p:nvPr/>
        </p:nvSpPr>
        <p:spPr bwMode="auto">
          <a:xfrm>
            <a:off x="1248502" y="2356840"/>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7E1F8259-C4E8-44AA-9418-501E2BE30F74}"/>
              </a:ext>
            </a:extLst>
          </p:cNvPr>
          <p:cNvSpPr/>
          <p:nvPr/>
        </p:nvSpPr>
        <p:spPr bwMode="auto">
          <a:xfrm>
            <a:off x="1253945" y="3203204"/>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B093C8F-93EC-444A-BBDF-9DE1A654EAD4}"/>
              </a:ext>
            </a:extLst>
          </p:cNvPr>
          <p:cNvSpPr/>
          <p:nvPr/>
        </p:nvSpPr>
        <p:spPr bwMode="auto">
          <a:xfrm>
            <a:off x="2992936" y="1798946"/>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D7473467-5FE0-47CF-AE81-9C9A500BE20D}"/>
              </a:ext>
            </a:extLst>
          </p:cNvPr>
          <p:cNvSpPr/>
          <p:nvPr/>
        </p:nvSpPr>
        <p:spPr bwMode="auto">
          <a:xfrm>
            <a:off x="3006543" y="2677964"/>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0AECA81F-3426-4E28-9C1B-B46E7E127D9D}"/>
              </a:ext>
            </a:extLst>
          </p:cNvPr>
          <p:cNvSpPr/>
          <p:nvPr/>
        </p:nvSpPr>
        <p:spPr bwMode="auto">
          <a:xfrm>
            <a:off x="2997053" y="397200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9186D43C-6841-4F6F-8B0C-795977957C02}"/>
              </a:ext>
            </a:extLst>
          </p:cNvPr>
          <p:cNvSpPr/>
          <p:nvPr/>
        </p:nvSpPr>
        <p:spPr bwMode="auto">
          <a:xfrm>
            <a:off x="6027327" y="176357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767A235-F440-4E62-B5E0-5C11F050E9E4}"/>
              </a:ext>
            </a:extLst>
          </p:cNvPr>
          <p:cNvSpPr/>
          <p:nvPr/>
        </p:nvSpPr>
        <p:spPr bwMode="auto">
          <a:xfrm>
            <a:off x="6040934" y="264258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76A2FE91-47CD-4CD5-AD88-BDB3D644721A}"/>
              </a:ext>
            </a:extLst>
          </p:cNvPr>
          <p:cNvSpPr/>
          <p:nvPr/>
        </p:nvSpPr>
        <p:spPr bwMode="auto">
          <a:xfrm>
            <a:off x="6024606" y="392437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14CAFA79-58FF-4E66-81BD-59032E1243F9}"/>
              </a:ext>
            </a:extLst>
          </p:cNvPr>
          <p:cNvSpPr/>
          <p:nvPr/>
        </p:nvSpPr>
        <p:spPr bwMode="auto">
          <a:xfrm>
            <a:off x="7948671" y="2639867"/>
            <a:ext cx="326571" cy="351064"/>
          </a:xfrm>
          <a:prstGeom prst="ellipse">
            <a:avLst/>
          </a:prstGeom>
          <a:solidFill>
            <a:srgbClr val="99C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795069B0-815E-4F1A-BE6D-C05DBBC4DFB0}"/>
              </a:ext>
            </a:extLst>
          </p:cNvPr>
          <p:cNvSpPr>
            <a:spLocks noChangeAspect="1"/>
          </p:cNvSpPr>
          <p:nvPr/>
        </p:nvSpPr>
        <p:spPr bwMode="auto">
          <a:xfrm>
            <a:off x="3116798" y="327124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E9472F45-7763-486C-A8E0-60ECD5639285}"/>
              </a:ext>
            </a:extLst>
          </p:cNvPr>
          <p:cNvSpPr>
            <a:spLocks noChangeAspect="1"/>
          </p:cNvSpPr>
          <p:nvPr/>
        </p:nvSpPr>
        <p:spPr bwMode="auto">
          <a:xfrm>
            <a:off x="3122245" y="350528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335A078F-ADF3-409A-9F5D-535500C8C8F4}"/>
              </a:ext>
            </a:extLst>
          </p:cNvPr>
          <p:cNvSpPr>
            <a:spLocks noChangeAspect="1"/>
          </p:cNvSpPr>
          <p:nvPr/>
        </p:nvSpPr>
        <p:spPr bwMode="auto">
          <a:xfrm>
            <a:off x="3122244" y="375021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295A1C1F-5AE4-4B86-B054-8EDA98068C06}"/>
              </a:ext>
            </a:extLst>
          </p:cNvPr>
          <p:cNvSpPr>
            <a:spLocks noChangeAspect="1"/>
          </p:cNvSpPr>
          <p:nvPr/>
        </p:nvSpPr>
        <p:spPr bwMode="auto">
          <a:xfrm>
            <a:off x="6118533" y="314606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458404DE-87C6-49CB-9DF9-5F30B79B248C}"/>
              </a:ext>
            </a:extLst>
          </p:cNvPr>
          <p:cNvSpPr>
            <a:spLocks noChangeAspect="1"/>
          </p:cNvSpPr>
          <p:nvPr/>
        </p:nvSpPr>
        <p:spPr bwMode="auto">
          <a:xfrm>
            <a:off x="6123980" y="3380101"/>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610B6BF1-33AF-41AF-96D1-616C1943D8BF}"/>
              </a:ext>
            </a:extLst>
          </p:cNvPr>
          <p:cNvSpPr>
            <a:spLocks noChangeAspect="1"/>
          </p:cNvSpPr>
          <p:nvPr/>
        </p:nvSpPr>
        <p:spPr bwMode="auto">
          <a:xfrm>
            <a:off x="4346885" y="4231909"/>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F89D2F38-42D6-4F17-A90A-3DA0DDF99D29}"/>
              </a:ext>
            </a:extLst>
          </p:cNvPr>
          <p:cNvSpPr>
            <a:spLocks noChangeAspect="1"/>
          </p:cNvSpPr>
          <p:nvPr/>
        </p:nvSpPr>
        <p:spPr bwMode="auto">
          <a:xfrm>
            <a:off x="4621753" y="422102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79FC7C7-EED7-48B8-A6C6-99A5A8A0FA84}"/>
              </a:ext>
            </a:extLst>
          </p:cNvPr>
          <p:cNvSpPr>
            <a:spLocks noChangeAspect="1"/>
          </p:cNvSpPr>
          <p:nvPr/>
        </p:nvSpPr>
        <p:spPr bwMode="auto">
          <a:xfrm>
            <a:off x="6121259" y="363863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45E758B5-EE8D-42ED-9D0B-664659D3EC3C}"/>
              </a:ext>
            </a:extLst>
          </p:cNvPr>
          <p:cNvSpPr>
            <a:spLocks noChangeAspect="1"/>
          </p:cNvSpPr>
          <p:nvPr/>
        </p:nvSpPr>
        <p:spPr bwMode="auto">
          <a:xfrm>
            <a:off x="4883005" y="422102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30DE2E18-4AE3-48A5-87BB-9FD32ABC7CE3}"/>
              </a:ext>
            </a:extLst>
          </p:cNvPr>
          <p:cNvCxnSpPr>
            <a:cxnSpLocks/>
            <a:stCxn id="2" idx="6"/>
            <a:endCxn id="8" idx="2"/>
          </p:cNvCxnSpPr>
          <p:nvPr/>
        </p:nvCxnSpPr>
        <p:spPr>
          <a:xfrm flipV="1">
            <a:off x="1575073" y="1974478"/>
            <a:ext cx="1417863" cy="55789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3DC98A-5100-4CB8-A77C-DD977E34DFD8}"/>
              </a:ext>
            </a:extLst>
          </p:cNvPr>
          <p:cNvCxnSpPr>
            <a:cxnSpLocks/>
            <a:stCxn id="2" idx="6"/>
            <a:endCxn id="9" idx="1"/>
          </p:cNvCxnSpPr>
          <p:nvPr/>
        </p:nvCxnSpPr>
        <p:spPr>
          <a:xfrm>
            <a:off x="1575073" y="2532372"/>
            <a:ext cx="1479295" cy="19700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DE41AA-D1F7-43D8-86B8-6A6EB7CDAC91}"/>
              </a:ext>
            </a:extLst>
          </p:cNvPr>
          <p:cNvCxnSpPr>
            <a:cxnSpLocks/>
            <a:stCxn id="2" idx="6"/>
            <a:endCxn id="10" idx="1"/>
          </p:cNvCxnSpPr>
          <p:nvPr/>
        </p:nvCxnSpPr>
        <p:spPr>
          <a:xfrm>
            <a:off x="1575073" y="2532372"/>
            <a:ext cx="1469805" cy="1491041"/>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836A4-0EE0-4F09-B7CD-9B70599F3EF0}"/>
              </a:ext>
            </a:extLst>
          </p:cNvPr>
          <p:cNvCxnSpPr>
            <a:cxnSpLocks/>
            <a:stCxn id="7" idx="6"/>
          </p:cNvCxnSpPr>
          <p:nvPr/>
        </p:nvCxnSpPr>
        <p:spPr>
          <a:xfrm flipV="1">
            <a:off x="1580516" y="2095586"/>
            <a:ext cx="1465688" cy="128315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E02F6-F4FA-45EB-90AB-B1BD7CC30719}"/>
              </a:ext>
            </a:extLst>
          </p:cNvPr>
          <p:cNvCxnSpPr>
            <a:cxnSpLocks/>
            <a:stCxn id="7" idx="6"/>
            <a:endCxn id="9" idx="2"/>
          </p:cNvCxnSpPr>
          <p:nvPr/>
        </p:nvCxnSpPr>
        <p:spPr>
          <a:xfrm flipV="1">
            <a:off x="1580516" y="2853496"/>
            <a:ext cx="1426027" cy="52524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0EB76D-A301-44B8-9987-F0644AA07372}"/>
              </a:ext>
            </a:extLst>
          </p:cNvPr>
          <p:cNvCxnSpPr>
            <a:cxnSpLocks/>
            <a:stCxn id="7" idx="6"/>
            <a:endCxn id="10" idx="2"/>
          </p:cNvCxnSpPr>
          <p:nvPr/>
        </p:nvCxnSpPr>
        <p:spPr>
          <a:xfrm>
            <a:off x="1580516" y="3378736"/>
            <a:ext cx="1416537" cy="768797"/>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1D338-BE4F-425F-93D9-36A41AB54251}"/>
              </a:ext>
            </a:extLst>
          </p:cNvPr>
          <p:cNvCxnSpPr>
            <a:cxnSpLocks/>
            <a:stCxn id="8" idx="6"/>
            <a:endCxn id="13" idx="2"/>
          </p:cNvCxnSpPr>
          <p:nvPr/>
        </p:nvCxnSpPr>
        <p:spPr>
          <a:xfrm flipV="1">
            <a:off x="3319507" y="1939103"/>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502C6A-2CBE-49CD-80BB-C74196377733}"/>
              </a:ext>
            </a:extLst>
          </p:cNvPr>
          <p:cNvCxnSpPr>
            <a:cxnSpLocks/>
            <a:stCxn id="8" idx="6"/>
            <a:endCxn id="14" idx="1"/>
          </p:cNvCxnSpPr>
          <p:nvPr/>
        </p:nvCxnSpPr>
        <p:spPr>
          <a:xfrm>
            <a:off x="3319507" y="1974478"/>
            <a:ext cx="2769252" cy="71952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D73480-F2A2-492C-BD34-F278D65C6AB1}"/>
              </a:ext>
            </a:extLst>
          </p:cNvPr>
          <p:cNvCxnSpPr>
            <a:cxnSpLocks/>
            <a:stCxn id="8" idx="6"/>
            <a:endCxn id="15" idx="1"/>
          </p:cNvCxnSpPr>
          <p:nvPr/>
        </p:nvCxnSpPr>
        <p:spPr>
          <a:xfrm>
            <a:off x="3319507" y="1974478"/>
            <a:ext cx="2752924" cy="200131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78A7B6-05FD-454E-9078-BB4E6D9EC904}"/>
              </a:ext>
            </a:extLst>
          </p:cNvPr>
          <p:cNvCxnSpPr>
            <a:cxnSpLocks/>
            <a:endCxn id="16" idx="1"/>
          </p:cNvCxnSpPr>
          <p:nvPr/>
        </p:nvCxnSpPr>
        <p:spPr>
          <a:xfrm>
            <a:off x="6367505" y="1967383"/>
            <a:ext cx="1628991" cy="72389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AAE7C-DBFC-477A-9BB4-DA5E4B9FBA53}"/>
              </a:ext>
            </a:extLst>
          </p:cNvPr>
          <p:cNvCxnSpPr>
            <a:cxnSpLocks/>
            <a:stCxn id="9" idx="6"/>
          </p:cNvCxnSpPr>
          <p:nvPr/>
        </p:nvCxnSpPr>
        <p:spPr>
          <a:xfrm flipV="1">
            <a:off x="3333114" y="1974478"/>
            <a:ext cx="2691492" cy="879018"/>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61212D-4EEF-4820-BA37-34983C6BDFA1}"/>
              </a:ext>
            </a:extLst>
          </p:cNvPr>
          <p:cNvCxnSpPr>
            <a:cxnSpLocks/>
            <a:stCxn id="9" idx="6"/>
            <a:endCxn id="14" idx="2"/>
          </p:cNvCxnSpPr>
          <p:nvPr/>
        </p:nvCxnSpPr>
        <p:spPr>
          <a:xfrm flipV="1">
            <a:off x="3333114" y="2818121"/>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399788-040F-4FDE-84E7-486E3CC78CBF}"/>
              </a:ext>
            </a:extLst>
          </p:cNvPr>
          <p:cNvCxnSpPr>
            <a:cxnSpLocks/>
            <a:stCxn id="9" idx="6"/>
          </p:cNvCxnSpPr>
          <p:nvPr/>
        </p:nvCxnSpPr>
        <p:spPr>
          <a:xfrm>
            <a:off x="3333114" y="2853496"/>
            <a:ext cx="2699654" cy="118110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F7906-492C-441B-B91C-FBF7889239AA}"/>
              </a:ext>
            </a:extLst>
          </p:cNvPr>
          <p:cNvCxnSpPr>
            <a:cxnSpLocks/>
            <a:stCxn id="10" idx="6"/>
            <a:endCxn id="13" idx="3"/>
          </p:cNvCxnSpPr>
          <p:nvPr/>
        </p:nvCxnSpPr>
        <p:spPr>
          <a:xfrm flipV="1">
            <a:off x="3323624" y="2063223"/>
            <a:ext cx="2751528" cy="208431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4D2EBBF-208E-48A3-96EE-EEE2707877CF}"/>
              </a:ext>
            </a:extLst>
          </p:cNvPr>
          <p:cNvCxnSpPr>
            <a:cxnSpLocks/>
            <a:stCxn id="10" idx="6"/>
          </p:cNvCxnSpPr>
          <p:nvPr/>
        </p:nvCxnSpPr>
        <p:spPr>
          <a:xfrm flipV="1">
            <a:off x="3323624" y="2909581"/>
            <a:ext cx="2765135" cy="123795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F6F9AC-8D40-4215-9F8D-A777B52EBB4A}"/>
              </a:ext>
            </a:extLst>
          </p:cNvPr>
          <p:cNvCxnSpPr>
            <a:cxnSpLocks/>
            <a:stCxn id="10" idx="6"/>
            <a:endCxn id="15" idx="2"/>
          </p:cNvCxnSpPr>
          <p:nvPr/>
        </p:nvCxnSpPr>
        <p:spPr>
          <a:xfrm flipV="1">
            <a:off x="3323624" y="4099911"/>
            <a:ext cx="2700982" cy="476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505DC-81A8-4B6C-A16C-D78C3DB230AC}"/>
              </a:ext>
            </a:extLst>
          </p:cNvPr>
          <p:cNvCxnSpPr>
            <a:cxnSpLocks/>
            <a:stCxn id="14" idx="6"/>
            <a:endCxn id="16" idx="2"/>
          </p:cNvCxnSpPr>
          <p:nvPr/>
        </p:nvCxnSpPr>
        <p:spPr>
          <a:xfrm flipV="1">
            <a:off x="6367505" y="2815399"/>
            <a:ext cx="1581166" cy="27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7E5815-605A-4A4E-9FBA-521C51D587DB}"/>
              </a:ext>
            </a:extLst>
          </p:cNvPr>
          <p:cNvCxnSpPr>
            <a:cxnSpLocks/>
            <a:stCxn id="15" idx="6"/>
            <a:endCxn id="16" idx="3"/>
          </p:cNvCxnSpPr>
          <p:nvPr/>
        </p:nvCxnSpPr>
        <p:spPr>
          <a:xfrm flipV="1">
            <a:off x="6351177" y="2939519"/>
            <a:ext cx="1645319" cy="116039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469851A-7921-43CE-86B0-0F1F348612DC}"/>
              </a:ext>
            </a:extLst>
          </p:cNvPr>
          <p:cNvSpPr txBox="1"/>
          <p:nvPr/>
        </p:nvSpPr>
        <p:spPr>
          <a:xfrm>
            <a:off x="3889649" y="4503277"/>
            <a:ext cx="19186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hidden_layers</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4" name="TextBox 103">
            <a:extLst>
              <a:ext uri="{FF2B5EF4-FFF2-40B4-BE49-F238E27FC236}">
                <a16:creationId xmlns:a16="http://schemas.microsoft.com/office/drawing/2014/main" id="{FDA1E69F-FB45-4579-B3F8-B82438224BE6}"/>
              </a:ext>
            </a:extLst>
          </p:cNvPr>
          <p:cNvSpPr txBox="1"/>
          <p:nvPr/>
        </p:nvSpPr>
        <p:spPr>
          <a:xfrm>
            <a:off x="6338942" y="3170547"/>
            <a:ext cx="192948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nodes_in_layer</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5" name="TextBox 104">
            <a:extLst>
              <a:ext uri="{FF2B5EF4-FFF2-40B4-BE49-F238E27FC236}">
                <a16:creationId xmlns:a16="http://schemas.microsoft.com/office/drawing/2014/main" id="{C1ECB58F-41F8-441A-AAD4-640781CB794C}"/>
              </a:ext>
            </a:extLst>
          </p:cNvPr>
          <p:cNvSpPr txBox="1"/>
          <p:nvPr/>
        </p:nvSpPr>
        <p:spPr>
          <a:xfrm>
            <a:off x="968195" y="370122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Input layer</a:t>
            </a:r>
          </a:p>
        </p:txBody>
      </p:sp>
      <p:sp>
        <p:nvSpPr>
          <p:cNvPr id="106" name="TextBox 105">
            <a:extLst>
              <a:ext uri="{FF2B5EF4-FFF2-40B4-BE49-F238E27FC236}">
                <a16:creationId xmlns:a16="http://schemas.microsoft.com/office/drawing/2014/main" id="{E6F583FA-36C8-4DB2-8B14-9BE5D21234DB}"/>
              </a:ext>
            </a:extLst>
          </p:cNvPr>
          <p:cNvSpPr txBox="1"/>
          <p:nvPr/>
        </p:nvSpPr>
        <p:spPr>
          <a:xfrm>
            <a:off x="2010505" y="440879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1</a:t>
            </a:r>
          </a:p>
        </p:txBody>
      </p:sp>
      <p:sp>
        <p:nvSpPr>
          <p:cNvPr id="107" name="TextBox 106">
            <a:extLst>
              <a:ext uri="{FF2B5EF4-FFF2-40B4-BE49-F238E27FC236}">
                <a16:creationId xmlns:a16="http://schemas.microsoft.com/office/drawing/2014/main" id="{DA22E23D-4EAB-4776-AED1-948A4E9686B4}"/>
              </a:ext>
            </a:extLst>
          </p:cNvPr>
          <p:cNvSpPr txBox="1"/>
          <p:nvPr/>
        </p:nvSpPr>
        <p:spPr>
          <a:xfrm>
            <a:off x="5937527" y="4351644"/>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2</a:t>
            </a:r>
          </a:p>
        </p:txBody>
      </p:sp>
      <p:sp>
        <p:nvSpPr>
          <p:cNvPr id="108" name="TextBox 107">
            <a:extLst>
              <a:ext uri="{FF2B5EF4-FFF2-40B4-BE49-F238E27FC236}">
                <a16:creationId xmlns:a16="http://schemas.microsoft.com/office/drawing/2014/main" id="{16AD20F9-95E9-4A21-BA4F-9458F1F9000A}"/>
              </a:ext>
            </a:extLst>
          </p:cNvPr>
          <p:cNvSpPr txBox="1"/>
          <p:nvPr/>
        </p:nvSpPr>
        <p:spPr>
          <a:xfrm>
            <a:off x="8427636" y="2702467"/>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Output layer</a:t>
            </a:r>
          </a:p>
        </p:txBody>
      </p:sp>
      <p:sp>
        <p:nvSpPr>
          <p:cNvPr id="49" name="Rectangle: Rounded Corners 48">
            <a:extLst>
              <a:ext uri="{FF2B5EF4-FFF2-40B4-BE49-F238E27FC236}">
                <a16:creationId xmlns:a16="http://schemas.microsoft.com/office/drawing/2014/main" id="{9F3B5187-1323-46CC-9265-676EFD857FBB}"/>
              </a:ext>
            </a:extLst>
          </p:cNvPr>
          <p:cNvSpPr/>
          <p:nvPr/>
        </p:nvSpPr>
        <p:spPr bwMode="auto">
          <a:xfrm>
            <a:off x="8955388" y="3123474"/>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5E3074A1-E4CD-413C-ADD6-BB99F310F984}"/>
              </a:ext>
            </a:extLst>
          </p:cNvPr>
          <p:cNvSpPr txBox="1"/>
          <p:nvPr/>
        </p:nvSpPr>
        <p:spPr>
          <a:xfrm>
            <a:off x="9011184" y="3361890"/>
            <a:ext cx="1929481"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Learning_rate</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53" name="Rectangle: Rounded Corners 52">
            <a:extLst>
              <a:ext uri="{FF2B5EF4-FFF2-40B4-BE49-F238E27FC236}">
                <a16:creationId xmlns:a16="http://schemas.microsoft.com/office/drawing/2014/main" id="{63598FA5-ABC8-4D59-8A60-3FB40412C410}"/>
              </a:ext>
            </a:extLst>
          </p:cNvPr>
          <p:cNvSpPr/>
          <p:nvPr/>
        </p:nvSpPr>
        <p:spPr bwMode="auto">
          <a:xfrm>
            <a:off x="8976320" y="4065798"/>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B43A5A1F-627A-494D-A5BE-33B4BDE3930E}"/>
              </a:ext>
            </a:extLst>
          </p:cNvPr>
          <p:cNvSpPr txBox="1"/>
          <p:nvPr/>
        </p:nvSpPr>
        <p:spPr>
          <a:xfrm>
            <a:off x="9032116" y="4304214"/>
            <a:ext cx="19294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err="1">
                <a:ln>
                  <a:noFill/>
                </a:ln>
                <a:solidFill>
                  <a:schemeClr val="bg1"/>
                </a:solidFill>
                <a:effectLst/>
                <a:uLnTx/>
                <a:uFillTx/>
                <a:latin typeface="Consolas" panose="020B0609020204030204" pitchFamily="49" charset="0"/>
                <a:ea typeface="+mn-ea"/>
                <a:cs typeface="Courier New" panose="02070309020205020404" pitchFamily="49" charset="0"/>
              </a:rPr>
              <a:t>Batch_size</a:t>
            </a:r>
            <a:endParaRPr kumimoji="0" lang="en-US" sz="1800" i="0" u="none" strike="noStrike" kern="1200" cap="none" spc="0" normalizeH="0" baseline="0" noProof="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Tree>
    <p:extLst>
      <p:ext uri="{BB962C8B-B14F-4D97-AF65-F5344CB8AC3E}">
        <p14:creationId xmlns:p14="http://schemas.microsoft.com/office/powerpoint/2010/main" val="290146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9" grpId="0" animBg="1"/>
      <p:bldP spid="2" grpId="0" animBg="1"/>
      <p:bldP spid="7" grpId="0" animBg="1"/>
      <p:bldP spid="8" grpId="0" animBg="1"/>
      <p:bldP spid="9" grpId="0" animBg="1"/>
      <p:bldP spid="10"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102" grpId="0"/>
      <p:bldP spid="104" grpId="0"/>
      <p:bldP spid="105" grpId="0"/>
      <p:bldP spid="106" grpId="0"/>
      <p:bldP spid="107" grpId="0"/>
      <p:bldP spid="108" grpId="0"/>
      <p:bldP spid="49" grpId="0" animBg="1"/>
      <p:bldP spid="50" grpId="0"/>
      <p:bldP spid="53" grpId="0" animBg="1"/>
      <p:bldP spid="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Hyperparameter </a:t>
            </a:r>
            <a:r>
              <a:rPr lang="ja-JP" altLang="en-US" dirty="0"/>
              <a:t>選択の難しさ</a:t>
            </a:r>
            <a:br>
              <a:rPr lang="en-US" altLang="ja-JP" dirty="0"/>
            </a:br>
            <a:r>
              <a:rPr lang="en-US" altLang="ja-JP" dirty="0"/>
              <a:t>- Hyperparameter </a:t>
            </a:r>
            <a:r>
              <a:rPr lang="en-US" altLang="ja-JP" b="1" dirty="0">
                <a:solidFill>
                  <a:srgbClr val="FF0000"/>
                </a:solidFill>
              </a:rPr>
              <a:t>Explorer</a:t>
            </a:r>
            <a:r>
              <a:rPr lang="en-US" altLang="ja-JP" dirty="0"/>
              <a:t> -</a:t>
            </a:r>
            <a:endParaRPr lang="en-US" dirty="0"/>
          </a:p>
        </p:txBody>
      </p:sp>
      <p:sp>
        <p:nvSpPr>
          <p:cNvPr id="2" name="コンテンツ プレースホルダー 1">
            <a:extLst>
              <a:ext uri="{FF2B5EF4-FFF2-40B4-BE49-F238E27FC236}">
                <a16:creationId xmlns:a16="http://schemas.microsoft.com/office/drawing/2014/main" id="{516CB084-4C5F-4D1B-8B5E-B5768F0C2F9A}"/>
              </a:ext>
            </a:extLst>
          </p:cNvPr>
          <p:cNvSpPr>
            <a:spLocks noGrp="1"/>
          </p:cNvSpPr>
          <p:nvPr>
            <p:ph sz="quarter" idx="10"/>
          </p:nvPr>
        </p:nvSpPr>
        <p:spPr/>
        <p:txBody>
          <a:bodyPr>
            <a:normAutofit/>
          </a:bodyPr>
          <a:lstStyle/>
          <a:p>
            <a:r>
              <a:rPr lang="ja-JP" altLang="en-US" dirty="0"/>
              <a:t>値の取りうる範囲が広い</a:t>
            </a:r>
            <a:endParaRPr lang="en-US" altLang="ja-JP" dirty="0"/>
          </a:p>
          <a:p>
            <a:pPr lvl="1"/>
            <a:r>
              <a:rPr lang="ja-JP" altLang="en-US" dirty="0"/>
              <a:t>例</a:t>
            </a:r>
            <a:r>
              <a:rPr lang="en-US" altLang="ja-JP" dirty="0"/>
              <a:t>: Learning rate: 0.1 </a:t>
            </a:r>
            <a:r>
              <a:rPr lang="ja-JP" altLang="en-US" dirty="0"/>
              <a:t>もしくは </a:t>
            </a:r>
            <a:r>
              <a:rPr lang="en-US" altLang="ja-JP" dirty="0"/>
              <a:t>0.01 </a:t>
            </a:r>
            <a:r>
              <a:rPr lang="ja-JP" altLang="en-US" dirty="0"/>
              <a:t>もしくは </a:t>
            </a:r>
            <a:r>
              <a:rPr lang="en-US" altLang="ja-JP" dirty="0"/>
              <a:t>0.001 </a:t>
            </a:r>
            <a:r>
              <a:rPr lang="ja-JP" altLang="en-US" dirty="0"/>
              <a:t>もしくは </a:t>
            </a:r>
            <a:r>
              <a:rPr lang="en-US" altLang="ja-JP" dirty="0"/>
              <a:t>…</a:t>
            </a:r>
          </a:p>
          <a:p>
            <a:r>
              <a:rPr lang="ja-JP" altLang="en-US" dirty="0"/>
              <a:t>複数の値の組み合わせ</a:t>
            </a:r>
            <a:endParaRPr lang="en-US" altLang="ja-JP" dirty="0"/>
          </a:p>
          <a:p>
            <a:pPr lvl="1"/>
            <a:r>
              <a:rPr lang="ja-JP" altLang="en-US" dirty="0"/>
              <a:t>最適な構成を探し出すのは困難</a:t>
            </a:r>
            <a:endParaRPr lang="en-US" altLang="ja-JP" dirty="0"/>
          </a:p>
          <a:p>
            <a:r>
              <a:rPr lang="ja-JP" altLang="en-US" dirty="0"/>
              <a:t>一つの学習ジョブの実行時間は長い</a:t>
            </a:r>
            <a:endParaRPr lang="en-US" altLang="ja-JP" dirty="0"/>
          </a:p>
          <a:p>
            <a:pPr lvl="1"/>
            <a:r>
              <a:rPr lang="ja-JP" altLang="en-US" dirty="0"/>
              <a:t>時間とリソースの制限</a:t>
            </a:r>
            <a:endParaRPr kumimoji="1" lang="ja-JP" altLang="en-US" dirty="0"/>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76320" y="3411928"/>
            <a:ext cx="3103290" cy="275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2359300"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dirty="0"/>
              <a:t>Compute Target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(B)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実行場所</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そのジョブの実行時間は</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ジョブ設定</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どのパラメーターを設定すべきか</a:t>
              </a: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dirty="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664797"/>
          </a:xfrm>
          <a:prstGeom prst="rect">
            <a:avLst/>
          </a:prstGeom>
          <a:noFill/>
        </p:spPr>
        <p:txBody>
          <a:bodyPr wrap="square" lIns="182880" tIns="146304" rIns="182880" bIns="146304" rtlCol="0">
            <a:spAutoFit/>
          </a:bodyPr>
          <a:lstStyle/>
          <a:p>
            <a:r>
              <a:rPr lang="ja-JP" altLang="en-US" sz="2400" dirty="0"/>
              <a:t>複数の並列学習ジョブの実行</a:t>
            </a:r>
            <a:endParaRPr lang="en-US" sz="2400" dirty="0"/>
          </a:p>
        </p:txBody>
      </p:sp>
      <p:sp>
        <p:nvSpPr>
          <p:cNvPr id="7" name="タイトル 6">
            <a:extLst>
              <a:ext uri="{FF2B5EF4-FFF2-40B4-BE49-F238E27FC236}">
                <a16:creationId xmlns:a16="http://schemas.microsoft.com/office/drawing/2014/main" id="{992A78B6-F056-4F93-AE93-7CC4E64AB322}"/>
              </a:ext>
            </a:extLst>
          </p:cNvPr>
          <p:cNvSpPr>
            <a:spLocks noGrp="1"/>
          </p:cNvSpPr>
          <p:nvPr>
            <p:ph type="title"/>
          </p:nvPr>
        </p:nvSpPr>
        <p:spPr/>
        <p:txBody>
          <a:bodyPr/>
          <a:lstStyle/>
          <a:p>
            <a:r>
              <a:rPr lang="ja-JP" altLang="en-US" dirty="0"/>
              <a:t>ハイパーパラメーター と </a:t>
            </a:r>
            <a:r>
              <a:rPr lang="en-US" altLang="ja-JP" dirty="0"/>
              <a:t>Compute </a:t>
            </a:r>
            <a:r>
              <a:rPr lang="ja-JP" altLang="en-US" dirty="0"/>
              <a:t>の自動調整</a:t>
            </a:r>
          </a:p>
        </p:txBody>
      </p:sp>
    </p:spTree>
    <p:extLst>
      <p:ext uri="{BB962C8B-B14F-4D97-AF65-F5344CB8AC3E}">
        <p14:creationId xmlns:p14="http://schemas.microsoft.com/office/powerpoint/2010/main" val="27344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dirty="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dirty="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hyperparameter </a:t>
            </a:r>
            <a:r>
              <a:rPr kumimoji="0" lang="ja-JP" alt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の検索範囲の定義</a:t>
            </a:r>
            <a:endPar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endParaRP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10A0A4B-E75E-4C8A-8039-CE3CFB806289}"/>
              </a:ext>
            </a:extLst>
          </p:cNvPr>
          <p:cNvSpPr>
            <a:spLocks noGrp="1"/>
          </p:cNvSpPr>
          <p:nvPr>
            <p:ph type="title"/>
          </p:nvPr>
        </p:nvSpPr>
        <p:spPr/>
        <p:txBody>
          <a:bodyPr/>
          <a:lstStyle/>
          <a:p>
            <a:r>
              <a:rPr lang="en-US" altLang="ja-JP" dirty="0" err="1"/>
              <a:t>Hyperparamter</a:t>
            </a:r>
            <a:r>
              <a:rPr lang="en-US" altLang="ja-JP" dirty="0"/>
              <a:t> </a:t>
            </a:r>
            <a:r>
              <a:rPr lang="ja-JP" altLang="en-US" dirty="0"/>
              <a:t>のサンプリング</a:t>
            </a:r>
          </a:p>
        </p:txBody>
      </p:sp>
    </p:spTree>
    <p:extLst>
      <p:ext uri="{BB962C8B-B14F-4D97-AF65-F5344CB8AC3E}">
        <p14:creationId xmlns:p14="http://schemas.microsoft.com/office/powerpoint/2010/main" val="895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20D2306-45AB-43E7-B4EE-4C60FCBAC935}"/>
              </a:ext>
            </a:extLst>
          </p:cNvPr>
          <p:cNvSpPr txBox="1"/>
          <p:nvPr/>
        </p:nvSpPr>
        <p:spPr>
          <a:xfrm>
            <a:off x="1012869"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Grid Search</a:t>
            </a:r>
            <a:endParaRPr lang="ja-JP" altLang="en-US" sz="3137" dirty="0" err="1">
              <a:gradFill>
                <a:gsLst>
                  <a:gs pos="2917">
                    <a:srgbClr val="1A1A1A"/>
                  </a:gs>
                  <a:gs pos="30000">
                    <a:srgbClr val="1A1A1A"/>
                  </a:gs>
                </a:gsLst>
                <a:lin ang="5400000" scaled="0"/>
              </a:gradFill>
              <a:latin typeface="Segoe UI"/>
            </a:endParaRPr>
          </a:p>
        </p:txBody>
      </p:sp>
      <p:sp>
        <p:nvSpPr>
          <p:cNvPr id="11" name="テキスト ボックス 10">
            <a:extLst>
              <a:ext uri="{FF2B5EF4-FFF2-40B4-BE49-F238E27FC236}">
                <a16:creationId xmlns:a16="http://schemas.microsoft.com/office/drawing/2014/main" id="{4A39F43A-334F-48F9-A99C-5F8D7E3596E0}"/>
              </a:ext>
            </a:extLst>
          </p:cNvPr>
          <p:cNvSpPr txBox="1"/>
          <p:nvPr/>
        </p:nvSpPr>
        <p:spPr>
          <a:xfrm>
            <a:off x="4464457"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Random Search</a:t>
            </a:r>
            <a:endParaRPr lang="ja-JP" altLang="en-US" sz="3137" dirty="0" err="1">
              <a:gradFill>
                <a:gsLst>
                  <a:gs pos="2917">
                    <a:srgbClr val="1A1A1A"/>
                  </a:gs>
                  <a:gs pos="30000">
                    <a:srgbClr val="1A1A1A"/>
                  </a:gs>
                </a:gsLst>
                <a:lin ang="5400000" scaled="0"/>
              </a:gradFill>
              <a:latin typeface="Segoe UI"/>
            </a:endParaRPr>
          </a:p>
        </p:txBody>
      </p:sp>
      <p:sp>
        <p:nvSpPr>
          <p:cNvPr id="12" name="正方形/長方形 11">
            <a:extLst>
              <a:ext uri="{FF2B5EF4-FFF2-40B4-BE49-F238E27FC236}">
                <a16:creationId xmlns:a16="http://schemas.microsoft.com/office/drawing/2014/main" id="{0A54436F-4D47-48DE-8E1B-2FDBC19A88ED}"/>
              </a:ext>
            </a:extLst>
          </p:cNvPr>
          <p:cNvSpPr/>
          <p:nvPr/>
        </p:nvSpPr>
        <p:spPr>
          <a:xfrm>
            <a:off x="8567778" y="1529504"/>
            <a:ext cx="2484842" cy="1056042"/>
          </a:xfrm>
          <a:prstGeom prst="rect">
            <a:avLst/>
          </a:prstGeom>
        </p:spPr>
        <p:txBody>
          <a:bodyPr wrap="none">
            <a:spAutoFit/>
          </a:bodyPr>
          <a:lstStyle/>
          <a:p>
            <a:pPr algn="ctr" defTabSz="914192">
              <a:defRPr/>
            </a:pPr>
            <a:r>
              <a:rPr lang="en-US" altLang="ja-JP" sz="3137" dirty="0">
                <a:gradFill>
                  <a:gsLst>
                    <a:gs pos="2917">
                      <a:srgbClr val="1A1A1A"/>
                    </a:gs>
                    <a:gs pos="30000">
                      <a:srgbClr val="1A1A1A"/>
                    </a:gs>
                  </a:gsLst>
                  <a:lin ang="5400000" scaled="0"/>
                </a:gradFill>
                <a:latin typeface="Segoe UI"/>
              </a:rPr>
              <a:t>Bayesian</a:t>
            </a:r>
          </a:p>
          <a:p>
            <a:pPr algn="ctr" defTabSz="914192">
              <a:defRPr/>
            </a:pPr>
            <a:r>
              <a:rPr lang="en-US" altLang="ja-JP" sz="3137" dirty="0">
                <a:gradFill>
                  <a:gsLst>
                    <a:gs pos="2917">
                      <a:srgbClr val="1A1A1A"/>
                    </a:gs>
                    <a:gs pos="30000">
                      <a:srgbClr val="1A1A1A"/>
                    </a:gs>
                  </a:gsLst>
                  <a:lin ang="5400000" scaled="0"/>
                </a:gradFill>
                <a:latin typeface="Segoe UI"/>
              </a:rPr>
              <a:t>Optimization</a:t>
            </a:r>
            <a:endParaRPr lang="ja-JP" altLang="en-US" sz="3137" dirty="0" err="1">
              <a:gradFill>
                <a:gsLst>
                  <a:gs pos="2917">
                    <a:srgbClr val="1A1A1A"/>
                  </a:gs>
                  <a:gs pos="30000">
                    <a:srgbClr val="1A1A1A"/>
                  </a:gs>
                </a:gsLst>
                <a:lin ang="5400000" scaled="0"/>
              </a:gradFill>
              <a:latin typeface="Segoe UI"/>
            </a:endParaRPr>
          </a:p>
        </p:txBody>
      </p:sp>
      <p:cxnSp>
        <p:nvCxnSpPr>
          <p:cNvPr id="13" name="直線コネクタ 12">
            <a:extLst>
              <a:ext uri="{FF2B5EF4-FFF2-40B4-BE49-F238E27FC236}">
                <a16:creationId xmlns:a16="http://schemas.microsoft.com/office/drawing/2014/main" id="{9086FC6B-55BF-4394-BABB-6E699CD1EEC7}"/>
              </a:ext>
            </a:extLst>
          </p:cNvPr>
          <p:cNvCxnSpPr/>
          <p:nvPr/>
        </p:nvCxnSpPr>
        <p:spPr>
          <a:xfrm>
            <a:off x="1303435"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7DB01C-48D2-4AFA-8D84-4A0E4EAAB733}"/>
              </a:ext>
            </a:extLst>
          </p:cNvPr>
          <p:cNvCxnSpPr/>
          <p:nvPr/>
        </p:nvCxnSpPr>
        <p:spPr>
          <a:xfrm>
            <a:off x="1293796" y="4171733"/>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1345BE9-E855-41D3-BE3E-0635D120513F}"/>
              </a:ext>
            </a:extLst>
          </p:cNvPr>
          <p:cNvCxnSpPr/>
          <p:nvPr/>
        </p:nvCxnSpPr>
        <p:spPr>
          <a:xfrm>
            <a:off x="1303435"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ABBF40-6105-4E66-BEB3-998696C9F020}"/>
              </a:ext>
            </a:extLst>
          </p:cNvPr>
          <p:cNvCxnSpPr/>
          <p:nvPr/>
        </p:nvCxnSpPr>
        <p:spPr>
          <a:xfrm>
            <a:off x="1585805"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184B5C-3817-43FC-A484-5BF0D40C5275}"/>
              </a:ext>
            </a:extLst>
          </p:cNvPr>
          <p:cNvCxnSpPr/>
          <p:nvPr/>
        </p:nvCxnSpPr>
        <p:spPr>
          <a:xfrm>
            <a:off x="2574099"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2B84F33-275F-45C3-86DD-F36807C5663A}"/>
              </a:ext>
            </a:extLst>
          </p:cNvPr>
          <p:cNvCxnSpPr/>
          <p:nvPr/>
        </p:nvCxnSpPr>
        <p:spPr>
          <a:xfrm>
            <a:off x="3562394"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23">
            <a:extLst>
              <a:ext uri="{FF2B5EF4-FFF2-40B4-BE49-F238E27FC236}">
                <a16:creationId xmlns:a16="http://schemas.microsoft.com/office/drawing/2014/main" id="{B3C0BA38-42A9-4F07-898B-B39623ED4836}"/>
              </a:ext>
            </a:extLst>
          </p:cNvPr>
          <p:cNvSpPr/>
          <p:nvPr/>
        </p:nvSpPr>
        <p:spPr bwMode="auto">
          <a:xfrm>
            <a:off x="1496175"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23">
            <a:extLst>
              <a:ext uri="{FF2B5EF4-FFF2-40B4-BE49-F238E27FC236}">
                <a16:creationId xmlns:a16="http://schemas.microsoft.com/office/drawing/2014/main" id="{0E8DB091-126A-4839-A1BF-B0274BF78CBD}"/>
              </a:ext>
            </a:extLst>
          </p:cNvPr>
          <p:cNvSpPr/>
          <p:nvPr/>
        </p:nvSpPr>
        <p:spPr bwMode="auto">
          <a:xfrm>
            <a:off x="2484469"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23">
            <a:extLst>
              <a:ext uri="{FF2B5EF4-FFF2-40B4-BE49-F238E27FC236}">
                <a16:creationId xmlns:a16="http://schemas.microsoft.com/office/drawing/2014/main" id="{EA264BD3-0554-4AEA-94E0-7B70648C926B}"/>
              </a:ext>
            </a:extLst>
          </p:cNvPr>
          <p:cNvSpPr/>
          <p:nvPr/>
        </p:nvSpPr>
        <p:spPr bwMode="auto">
          <a:xfrm>
            <a:off x="3469070"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123">
            <a:extLst>
              <a:ext uri="{FF2B5EF4-FFF2-40B4-BE49-F238E27FC236}">
                <a16:creationId xmlns:a16="http://schemas.microsoft.com/office/drawing/2014/main" id="{CF098622-BA59-4747-8E02-7BA89FF40EB6}"/>
              </a:ext>
            </a:extLst>
          </p:cNvPr>
          <p:cNvSpPr/>
          <p:nvPr/>
        </p:nvSpPr>
        <p:spPr bwMode="auto">
          <a:xfrm>
            <a:off x="1496175"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123">
            <a:extLst>
              <a:ext uri="{FF2B5EF4-FFF2-40B4-BE49-F238E27FC236}">
                <a16:creationId xmlns:a16="http://schemas.microsoft.com/office/drawing/2014/main" id="{320F3404-D5C6-4A2C-8C2F-2FE2E08333B0}"/>
              </a:ext>
            </a:extLst>
          </p:cNvPr>
          <p:cNvSpPr/>
          <p:nvPr/>
        </p:nvSpPr>
        <p:spPr bwMode="auto">
          <a:xfrm>
            <a:off x="2484469"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123">
            <a:extLst>
              <a:ext uri="{FF2B5EF4-FFF2-40B4-BE49-F238E27FC236}">
                <a16:creationId xmlns:a16="http://schemas.microsoft.com/office/drawing/2014/main" id="{FE6CB815-F22B-4752-A798-FE902D6D10DA}"/>
              </a:ext>
            </a:extLst>
          </p:cNvPr>
          <p:cNvSpPr/>
          <p:nvPr/>
        </p:nvSpPr>
        <p:spPr bwMode="auto">
          <a:xfrm>
            <a:off x="3469070"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123">
            <a:extLst>
              <a:ext uri="{FF2B5EF4-FFF2-40B4-BE49-F238E27FC236}">
                <a16:creationId xmlns:a16="http://schemas.microsoft.com/office/drawing/2014/main" id="{1AF0ECFA-7FBF-4A7F-BD7E-B7C3D74C6B65}"/>
              </a:ext>
            </a:extLst>
          </p:cNvPr>
          <p:cNvSpPr/>
          <p:nvPr/>
        </p:nvSpPr>
        <p:spPr bwMode="auto">
          <a:xfrm>
            <a:off x="1498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123">
            <a:extLst>
              <a:ext uri="{FF2B5EF4-FFF2-40B4-BE49-F238E27FC236}">
                <a16:creationId xmlns:a16="http://schemas.microsoft.com/office/drawing/2014/main" id="{8946D3B9-8F05-4D5B-ADD4-DB13FD314FCE}"/>
              </a:ext>
            </a:extLst>
          </p:cNvPr>
          <p:cNvSpPr/>
          <p:nvPr/>
        </p:nvSpPr>
        <p:spPr bwMode="auto">
          <a:xfrm>
            <a:off x="2484469"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123">
            <a:extLst>
              <a:ext uri="{FF2B5EF4-FFF2-40B4-BE49-F238E27FC236}">
                <a16:creationId xmlns:a16="http://schemas.microsoft.com/office/drawing/2014/main" id="{CE78F203-6210-42D4-8370-4A8831009FAE}"/>
              </a:ext>
            </a:extLst>
          </p:cNvPr>
          <p:cNvSpPr/>
          <p:nvPr/>
        </p:nvSpPr>
        <p:spPr bwMode="auto">
          <a:xfrm>
            <a:off x="3469070"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直線コネクタ 27">
            <a:extLst>
              <a:ext uri="{FF2B5EF4-FFF2-40B4-BE49-F238E27FC236}">
                <a16:creationId xmlns:a16="http://schemas.microsoft.com/office/drawing/2014/main" id="{70A83619-4E6E-4AE0-A7E9-56B8AD00E795}"/>
              </a:ext>
            </a:extLst>
          </p:cNvPr>
          <p:cNvCxnSpPr/>
          <p:nvPr/>
        </p:nvCxnSpPr>
        <p:spPr>
          <a:xfrm>
            <a:off x="4856093"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38C843-9656-4B87-92D3-3106E1677D62}"/>
              </a:ext>
            </a:extLst>
          </p:cNvPr>
          <p:cNvCxnSpPr/>
          <p:nvPr/>
        </p:nvCxnSpPr>
        <p:spPr>
          <a:xfrm>
            <a:off x="4856093"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A3FE5-9BB1-4B82-9F27-4423C942DB29}"/>
              </a:ext>
            </a:extLst>
          </p:cNvPr>
          <p:cNvCxnSpPr/>
          <p:nvPr/>
        </p:nvCxnSpPr>
        <p:spPr>
          <a:xfrm>
            <a:off x="5138463"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EB671A-A529-458C-BB2E-346E4A1072AD}"/>
              </a:ext>
            </a:extLst>
          </p:cNvPr>
          <p:cNvCxnSpPr/>
          <p:nvPr/>
        </p:nvCxnSpPr>
        <p:spPr>
          <a:xfrm>
            <a:off x="7115052"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123">
            <a:extLst>
              <a:ext uri="{FF2B5EF4-FFF2-40B4-BE49-F238E27FC236}">
                <a16:creationId xmlns:a16="http://schemas.microsoft.com/office/drawing/2014/main" id="{BDFDF012-E660-440D-B687-7311AAF5A8DA}"/>
              </a:ext>
            </a:extLst>
          </p:cNvPr>
          <p:cNvSpPr/>
          <p:nvPr/>
        </p:nvSpPr>
        <p:spPr bwMode="auto">
          <a:xfrm>
            <a:off x="6464171" y="458860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123">
            <a:extLst>
              <a:ext uri="{FF2B5EF4-FFF2-40B4-BE49-F238E27FC236}">
                <a16:creationId xmlns:a16="http://schemas.microsoft.com/office/drawing/2014/main" id="{98411D78-0139-48FC-9C1D-E9C1550AD540}"/>
              </a:ext>
            </a:extLst>
          </p:cNvPr>
          <p:cNvSpPr/>
          <p:nvPr/>
        </p:nvSpPr>
        <p:spPr bwMode="auto">
          <a:xfrm>
            <a:off x="5294576" y="346580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23">
            <a:extLst>
              <a:ext uri="{FF2B5EF4-FFF2-40B4-BE49-F238E27FC236}">
                <a16:creationId xmlns:a16="http://schemas.microsoft.com/office/drawing/2014/main" id="{BE5FCA9C-4EF3-44E6-B721-1D7852DA386D}"/>
              </a:ext>
            </a:extLst>
          </p:cNvPr>
          <p:cNvSpPr/>
          <p:nvPr/>
        </p:nvSpPr>
        <p:spPr bwMode="auto">
          <a:xfrm>
            <a:off x="6868853" y="3368767"/>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123">
            <a:extLst>
              <a:ext uri="{FF2B5EF4-FFF2-40B4-BE49-F238E27FC236}">
                <a16:creationId xmlns:a16="http://schemas.microsoft.com/office/drawing/2014/main" id="{B581A754-3F0F-47B6-BC1C-02D1C3407E7B}"/>
              </a:ext>
            </a:extLst>
          </p:cNvPr>
          <p:cNvSpPr/>
          <p:nvPr/>
        </p:nvSpPr>
        <p:spPr bwMode="auto">
          <a:xfrm>
            <a:off x="5610086" y="452558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123">
            <a:extLst>
              <a:ext uri="{FF2B5EF4-FFF2-40B4-BE49-F238E27FC236}">
                <a16:creationId xmlns:a16="http://schemas.microsoft.com/office/drawing/2014/main" id="{CE0437C8-5EDD-4791-AF38-A76BBED26F04}"/>
              </a:ext>
            </a:extLst>
          </p:cNvPr>
          <p:cNvSpPr/>
          <p:nvPr/>
        </p:nvSpPr>
        <p:spPr bwMode="auto">
          <a:xfrm>
            <a:off x="5941448" y="395661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123">
            <a:extLst>
              <a:ext uri="{FF2B5EF4-FFF2-40B4-BE49-F238E27FC236}">
                <a16:creationId xmlns:a16="http://schemas.microsoft.com/office/drawing/2014/main" id="{086045AE-EE74-46A4-9F91-45C789430066}"/>
              </a:ext>
            </a:extLst>
          </p:cNvPr>
          <p:cNvSpPr/>
          <p:nvPr/>
        </p:nvSpPr>
        <p:spPr bwMode="auto">
          <a:xfrm>
            <a:off x="7021727"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123">
            <a:extLst>
              <a:ext uri="{FF2B5EF4-FFF2-40B4-BE49-F238E27FC236}">
                <a16:creationId xmlns:a16="http://schemas.microsoft.com/office/drawing/2014/main" id="{46A588F3-4594-4D8C-A318-30DAB9118694}"/>
              </a:ext>
            </a:extLst>
          </p:cNvPr>
          <p:cNvSpPr/>
          <p:nvPr/>
        </p:nvSpPr>
        <p:spPr bwMode="auto">
          <a:xfrm>
            <a:off x="5339688" y="487765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123">
            <a:extLst>
              <a:ext uri="{FF2B5EF4-FFF2-40B4-BE49-F238E27FC236}">
                <a16:creationId xmlns:a16="http://schemas.microsoft.com/office/drawing/2014/main" id="{9B31A1E3-9DB7-4457-A712-291D60D5E1A0}"/>
              </a:ext>
            </a:extLst>
          </p:cNvPr>
          <p:cNvSpPr/>
          <p:nvPr/>
        </p:nvSpPr>
        <p:spPr bwMode="auto">
          <a:xfrm>
            <a:off x="6037127"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123">
            <a:extLst>
              <a:ext uri="{FF2B5EF4-FFF2-40B4-BE49-F238E27FC236}">
                <a16:creationId xmlns:a16="http://schemas.microsoft.com/office/drawing/2014/main" id="{EC5520B4-D2D6-4D78-BD35-8442FC6B7A6C}"/>
              </a:ext>
            </a:extLst>
          </p:cNvPr>
          <p:cNvSpPr/>
          <p:nvPr/>
        </p:nvSpPr>
        <p:spPr bwMode="auto">
          <a:xfrm>
            <a:off x="7021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直線コネクタ 40">
            <a:extLst>
              <a:ext uri="{FF2B5EF4-FFF2-40B4-BE49-F238E27FC236}">
                <a16:creationId xmlns:a16="http://schemas.microsoft.com/office/drawing/2014/main" id="{284EEA32-10CB-4BA3-AECB-670418794EF6}"/>
              </a:ext>
            </a:extLst>
          </p:cNvPr>
          <p:cNvCxnSpPr/>
          <p:nvPr/>
        </p:nvCxnSpPr>
        <p:spPr>
          <a:xfrm>
            <a:off x="8513876" y="3324619"/>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D7706D-8DF5-4F63-AD82-E5639C9C47D9}"/>
              </a:ext>
            </a:extLst>
          </p:cNvPr>
          <p:cNvCxnSpPr/>
          <p:nvPr/>
        </p:nvCxnSpPr>
        <p:spPr>
          <a:xfrm>
            <a:off x="8513876" y="5089431"/>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7D1ABA7-F80A-4500-B501-C373969186CF}"/>
              </a:ext>
            </a:extLst>
          </p:cNvPr>
          <p:cNvCxnSpPr/>
          <p:nvPr/>
        </p:nvCxnSpPr>
        <p:spPr>
          <a:xfrm>
            <a:off x="879624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6DC25D1-F5C1-4442-B33A-29E227203034}"/>
              </a:ext>
            </a:extLst>
          </p:cNvPr>
          <p:cNvCxnSpPr/>
          <p:nvPr/>
        </p:nvCxnSpPr>
        <p:spPr>
          <a:xfrm>
            <a:off x="1077283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123">
            <a:extLst>
              <a:ext uri="{FF2B5EF4-FFF2-40B4-BE49-F238E27FC236}">
                <a16:creationId xmlns:a16="http://schemas.microsoft.com/office/drawing/2014/main" id="{FAF248B7-FB43-44E6-9AAB-BB2C4C6DFE3D}"/>
              </a:ext>
            </a:extLst>
          </p:cNvPr>
          <p:cNvSpPr/>
          <p:nvPr/>
        </p:nvSpPr>
        <p:spPr bwMode="auto">
          <a:xfrm>
            <a:off x="9335585" y="42877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123">
            <a:extLst>
              <a:ext uri="{FF2B5EF4-FFF2-40B4-BE49-F238E27FC236}">
                <a16:creationId xmlns:a16="http://schemas.microsoft.com/office/drawing/2014/main" id="{5E9C04F0-3073-4223-801E-4027D4AFC430}"/>
              </a:ext>
            </a:extLst>
          </p:cNvPr>
          <p:cNvSpPr/>
          <p:nvPr/>
        </p:nvSpPr>
        <p:spPr bwMode="auto">
          <a:xfrm>
            <a:off x="9947502" y="389941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123">
            <a:extLst>
              <a:ext uri="{FF2B5EF4-FFF2-40B4-BE49-F238E27FC236}">
                <a16:creationId xmlns:a16="http://schemas.microsoft.com/office/drawing/2014/main" id="{B222801A-E65D-4879-888F-AD4987E131A1}"/>
              </a:ext>
            </a:extLst>
          </p:cNvPr>
          <p:cNvSpPr/>
          <p:nvPr/>
        </p:nvSpPr>
        <p:spPr bwMode="auto">
          <a:xfrm>
            <a:off x="10559419" y="34410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23">
            <a:extLst>
              <a:ext uri="{FF2B5EF4-FFF2-40B4-BE49-F238E27FC236}">
                <a16:creationId xmlns:a16="http://schemas.microsoft.com/office/drawing/2014/main" id="{1A2BE5B4-15F1-4553-B883-E1972B630DF2}"/>
              </a:ext>
            </a:extLst>
          </p:cNvPr>
          <p:cNvSpPr/>
          <p:nvPr/>
        </p:nvSpPr>
        <p:spPr bwMode="auto">
          <a:xfrm>
            <a:off x="9421166" y="486612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23">
            <a:extLst>
              <a:ext uri="{FF2B5EF4-FFF2-40B4-BE49-F238E27FC236}">
                <a16:creationId xmlns:a16="http://schemas.microsoft.com/office/drawing/2014/main" id="{8CA45AC0-CAF5-49A9-89AC-FEA0A8A060D7}"/>
              </a:ext>
            </a:extLst>
          </p:cNvPr>
          <p:cNvSpPr/>
          <p:nvPr/>
        </p:nvSpPr>
        <p:spPr bwMode="auto">
          <a:xfrm>
            <a:off x="9964581" y="349503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123">
            <a:extLst>
              <a:ext uri="{FF2B5EF4-FFF2-40B4-BE49-F238E27FC236}">
                <a16:creationId xmlns:a16="http://schemas.microsoft.com/office/drawing/2014/main" id="{8799C7FC-6BC3-4125-AB54-7EB8F4B5A53D}"/>
              </a:ext>
            </a:extLst>
          </p:cNvPr>
          <p:cNvSpPr/>
          <p:nvPr/>
        </p:nvSpPr>
        <p:spPr bwMode="auto">
          <a:xfrm>
            <a:off x="9530246" y="451388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123">
            <a:extLst>
              <a:ext uri="{FF2B5EF4-FFF2-40B4-BE49-F238E27FC236}">
                <a16:creationId xmlns:a16="http://schemas.microsoft.com/office/drawing/2014/main" id="{52A916E1-C479-4A23-900F-E172E6DB581E}"/>
              </a:ext>
            </a:extLst>
          </p:cNvPr>
          <p:cNvSpPr/>
          <p:nvPr/>
        </p:nvSpPr>
        <p:spPr bwMode="auto">
          <a:xfrm>
            <a:off x="8972046" y="4910928"/>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123">
            <a:extLst>
              <a:ext uri="{FF2B5EF4-FFF2-40B4-BE49-F238E27FC236}">
                <a16:creationId xmlns:a16="http://schemas.microsoft.com/office/drawing/2014/main" id="{C10E6F80-D7FE-4857-BF68-93B3047EC838}"/>
              </a:ext>
            </a:extLst>
          </p:cNvPr>
          <p:cNvSpPr/>
          <p:nvPr/>
        </p:nvSpPr>
        <p:spPr bwMode="auto">
          <a:xfrm>
            <a:off x="8867554" y="4454511"/>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5EE3D705-866A-4586-87DB-65D2D69A2655}"/>
              </a:ext>
            </a:extLst>
          </p:cNvPr>
          <p:cNvSpPr/>
          <p:nvPr/>
        </p:nvSpPr>
        <p:spPr bwMode="auto">
          <a:xfrm>
            <a:off x="1951300"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4" name="正方形/長方形 53">
            <a:extLst>
              <a:ext uri="{FF2B5EF4-FFF2-40B4-BE49-F238E27FC236}">
                <a16:creationId xmlns:a16="http://schemas.microsoft.com/office/drawing/2014/main" id="{0826F9E9-9D1C-4401-9347-D84D50D4F5D4}"/>
              </a:ext>
            </a:extLst>
          </p:cNvPr>
          <p:cNvSpPr/>
          <p:nvPr/>
        </p:nvSpPr>
        <p:spPr bwMode="auto">
          <a:xfrm>
            <a:off x="1303435"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正方形/長方形 54">
            <a:extLst>
              <a:ext uri="{FF2B5EF4-FFF2-40B4-BE49-F238E27FC236}">
                <a16:creationId xmlns:a16="http://schemas.microsoft.com/office/drawing/2014/main" id="{3F3B6FAA-900B-4D1E-AE44-265B3F7D9464}"/>
              </a:ext>
            </a:extLst>
          </p:cNvPr>
          <p:cNvSpPr/>
          <p:nvPr/>
        </p:nvSpPr>
        <p:spPr bwMode="auto">
          <a:xfrm>
            <a:off x="5514285"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6" name="正方形/長方形 55">
            <a:extLst>
              <a:ext uri="{FF2B5EF4-FFF2-40B4-BE49-F238E27FC236}">
                <a16:creationId xmlns:a16="http://schemas.microsoft.com/office/drawing/2014/main" id="{DA9B59A3-B8DE-4C10-9C5B-B30D795440B7}"/>
              </a:ext>
            </a:extLst>
          </p:cNvPr>
          <p:cNvSpPr/>
          <p:nvPr/>
        </p:nvSpPr>
        <p:spPr bwMode="auto">
          <a:xfrm>
            <a:off x="4866420"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D7B7F6A0-25D8-4088-B205-E520A50C10D6}"/>
              </a:ext>
            </a:extLst>
          </p:cNvPr>
          <p:cNvSpPr/>
          <p:nvPr/>
        </p:nvSpPr>
        <p:spPr bwMode="auto">
          <a:xfrm>
            <a:off x="9143964" y="2986779"/>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8" name="正方形/長方形 57">
            <a:extLst>
              <a:ext uri="{FF2B5EF4-FFF2-40B4-BE49-F238E27FC236}">
                <a16:creationId xmlns:a16="http://schemas.microsoft.com/office/drawing/2014/main" id="{EEAC2728-515A-47F7-864C-60D74BF9C504}"/>
              </a:ext>
            </a:extLst>
          </p:cNvPr>
          <p:cNvSpPr/>
          <p:nvPr/>
        </p:nvSpPr>
        <p:spPr bwMode="auto">
          <a:xfrm>
            <a:off x="8496099" y="4681803"/>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123">
            <a:extLst>
              <a:ext uri="{FF2B5EF4-FFF2-40B4-BE49-F238E27FC236}">
                <a16:creationId xmlns:a16="http://schemas.microsoft.com/office/drawing/2014/main" id="{F54DA5AB-0623-45C4-A438-FC61138CCE7E}"/>
              </a:ext>
            </a:extLst>
          </p:cNvPr>
          <p:cNvSpPr/>
          <p:nvPr/>
        </p:nvSpPr>
        <p:spPr bwMode="auto">
          <a:xfrm>
            <a:off x="9245955" y="458065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直線コネクタ 59">
            <a:extLst>
              <a:ext uri="{FF2B5EF4-FFF2-40B4-BE49-F238E27FC236}">
                <a16:creationId xmlns:a16="http://schemas.microsoft.com/office/drawing/2014/main" id="{690A4645-63C9-4F0D-A1FE-0A7B1752EF94}"/>
              </a:ext>
            </a:extLst>
          </p:cNvPr>
          <p:cNvCxnSpPr/>
          <p:nvPr/>
        </p:nvCxnSpPr>
        <p:spPr>
          <a:xfrm>
            <a:off x="1303435"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5104227-3985-46F6-AF12-B8347A79853F}"/>
              </a:ext>
            </a:extLst>
          </p:cNvPr>
          <p:cNvCxnSpPr/>
          <p:nvPr/>
        </p:nvCxnSpPr>
        <p:spPr>
          <a:xfrm>
            <a:off x="1293796"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31F5F42-2A45-459E-AF5C-C2234F8173D2}"/>
              </a:ext>
            </a:extLst>
          </p:cNvPr>
          <p:cNvCxnSpPr/>
          <p:nvPr/>
        </p:nvCxnSpPr>
        <p:spPr>
          <a:xfrm>
            <a:off x="4856093"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16628AA-855D-46DA-8F06-C869BDCD1692}"/>
              </a:ext>
            </a:extLst>
          </p:cNvPr>
          <p:cNvCxnSpPr/>
          <p:nvPr/>
        </p:nvCxnSpPr>
        <p:spPr>
          <a:xfrm>
            <a:off x="4846454"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BA9F55B-0EA9-4099-8C6C-15AC48D342DB}"/>
              </a:ext>
            </a:extLst>
          </p:cNvPr>
          <p:cNvCxnSpPr/>
          <p:nvPr/>
        </p:nvCxnSpPr>
        <p:spPr>
          <a:xfrm>
            <a:off x="8513877" y="3042249"/>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00DDB4D-5194-4FA1-A669-2E2CEC9F3073}"/>
              </a:ext>
            </a:extLst>
          </p:cNvPr>
          <p:cNvCxnSpPr/>
          <p:nvPr/>
        </p:nvCxnSpPr>
        <p:spPr>
          <a:xfrm>
            <a:off x="8504238" y="5301208"/>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C9A7D2E-7BFE-429E-A535-8159EAC75009}"/>
              </a:ext>
            </a:extLst>
          </p:cNvPr>
          <p:cNvSpPr>
            <a:spLocks noGrp="1"/>
          </p:cNvSpPr>
          <p:nvPr>
            <p:ph type="title"/>
          </p:nvPr>
        </p:nvSpPr>
        <p:spPr/>
        <p:txBody>
          <a:bodyPr/>
          <a:lstStyle/>
          <a:p>
            <a:r>
              <a:rPr kumimoji="1" lang="en-US" altLang="ja-JP" dirty="0"/>
              <a:t>Hyperparameters </a:t>
            </a:r>
            <a:r>
              <a:rPr kumimoji="1" lang="ja-JP" altLang="en-US" dirty="0"/>
              <a:t>の探索手法</a:t>
            </a:r>
          </a:p>
        </p:txBody>
      </p:sp>
    </p:spTree>
    <p:extLst>
      <p:ext uri="{BB962C8B-B14F-4D97-AF65-F5344CB8AC3E}">
        <p14:creationId xmlns:p14="http://schemas.microsoft.com/office/powerpoint/2010/main" val="25141923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DC1030C5-4BDB-4B82-B585-FB8902C57D43}"/>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268760"/>
            <a:ext cx="11521280" cy="5040559"/>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エスティメーターの作成</a:t>
            </a:r>
            <a:r>
              <a:rPr kumimoji="1" lang="en-US" altLang="ja-JP" sz="1600" i="1" dirty="0">
                <a:solidFill>
                  <a:srgbClr val="92D050"/>
                </a:solidFill>
                <a:latin typeface="Consolas" panose="020B0609020204030204" pitchFamily="49" charset="0"/>
              </a:rPr>
              <a:t> </a:t>
            </a: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azureml.train.dnn</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TensorFlow</a:t>
            </a: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 =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'--data-folder'</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err="1">
                <a:solidFill>
                  <a:schemeClr val="bg1"/>
                </a:solidFill>
                <a:latin typeface="Consolas" panose="020B0609020204030204" pitchFamily="49" charset="0"/>
              </a:rPr>
              <a:t>ws.get_default_datastore</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as_mount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'--batch-size'</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a:solidFill>
                  <a:srgbClr val="00B050"/>
                </a:solidFill>
                <a:latin typeface="Consolas" panose="020B0609020204030204" pitchFamily="49" charset="0"/>
              </a:rPr>
              <a:t>50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'--first-layer-neurons'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'--second-layer-neurons'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'--learning-rate'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0.01</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a:solidFill>
                  <a:schemeClr val="bg1"/>
                </a:solidFill>
                <a:latin typeface="Consolas" panose="020B0609020204030204" pitchFamily="49" charset="0"/>
              </a:rPr>
              <a:t>estimator = TensorFlow(</a:t>
            </a:r>
            <a:r>
              <a:rPr kumimoji="1" lang="en-US" altLang="ja-JP" sz="1600" dirty="0" err="1">
                <a:solidFill>
                  <a:schemeClr val="bg1"/>
                </a:solidFill>
                <a:latin typeface="Consolas" panose="020B0609020204030204" pitchFamily="49" charset="0"/>
              </a:rPr>
              <a:t>source_directory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script_folder</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entry_script</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'tf_mnist.py'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use_gpu</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True</a:t>
            </a:r>
            <a:r>
              <a:rPr kumimoji="1" lang="en-US" altLang="ja-JP"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664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B2BC3D12-73D1-48DB-8266-CEE21B1E0719}"/>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052737"/>
            <a:ext cx="11521280" cy="561662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GridParameterSampling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GridParameterSampling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num_hidden_layers</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2</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batch_size</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16</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32</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MedianStoppingPolicy</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MedianStoppingPolicy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evaluation_interval</a:t>
            </a:r>
            <a:r>
              <a:rPr kumimoji="1" lang="en-US" altLang="ja-JP" sz="1600" dirty="0">
                <a:solidFill>
                  <a:schemeClr val="bg1"/>
                </a:solidFill>
                <a:latin typeface="Consolas" panose="020B0609020204030204" pitchFamily="49" charset="0"/>
              </a:rPr>
              <a:t>=1, </a:t>
            </a:r>
            <a:r>
              <a:rPr kumimoji="1" lang="en-US" altLang="ja-JP" sz="1600" dirty="0" err="1">
                <a:solidFill>
                  <a:schemeClr val="bg1"/>
                </a:solidFill>
                <a:latin typeface="Consolas" panose="020B0609020204030204" pitchFamily="49" charset="0"/>
              </a:rPr>
              <a:t>delay_evaluation</a:t>
            </a:r>
            <a:r>
              <a:rPr kumimoji="1" lang="en-US" altLang="ja-JP" sz="1600" dirty="0">
                <a:solidFill>
                  <a:schemeClr val="bg1"/>
                </a:solidFill>
                <a:latin typeface="Consolas" panose="020B0609020204030204" pitchFamily="49" charset="0"/>
              </a:rPr>
              <a:t>=5)</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Hyperparameter Search </a:t>
            </a:r>
            <a:r>
              <a:rPr kumimoji="1" lang="ja-JP" altLang="en-US" sz="1600" i="1" dirty="0">
                <a:solidFill>
                  <a:srgbClr val="92D050"/>
                </a:solidFill>
                <a:latin typeface="Consolas" panose="020B0609020204030204" pitchFamily="49" charset="0"/>
              </a:rPr>
              <a:t>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HyperDriveRunConfig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hyperdrive_run_config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HyperDriveRunConfig</a:t>
            </a:r>
            <a:r>
              <a:rPr kumimoji="1" lang="en-US" altLang="ja-JP" sz="1600" dirty="0">
                <a:solidFill>
                  <a:schemeClr val="bg1"/>
                </a:solidFill>
                <a:latin typeface="Consolas" panose="020B0609020204030204" pitchFamily="49" charset="0"/>
              </a:rPr>
              <a:t>(estimator=estimator,</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hyperparameter_sampling</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policy=</a:t>
            </a: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primary_metric_name</a:t>
            </a:r>
            <a:r>
              <a:rPr kumimoji="1" lang="en-US" altLang="ja-JP" sz="1600" dirty="0">
                <a:solidFill>
                  <a:schemeClr val="bg1"/>
                </a:solidFill>
                <a:latin typeface="Consolas" panose="020B0609020204030204" pitchFamily="49" charset="0"/>
              </a:rPr>
              <a:t>=</a:t>
            </a:r>
            <a:r>
              <a:rPr kumimoji="1" lang="en-US" altLang="ja-JP" sz="1600" dirty="0">
                <a:solidFill>
                  <a:schemeClr val="accent3"/>
                </a:solidFill>
                <a:latin typeface="Consolas" panose="020B0609020204030204" pitchFamily="49" charset="0"/>
              </a:rPr>
              <a:t>’accuracy’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primary_metric_goal</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PrimaryMetricGoal.MAXIMIZE</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max_total_runs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max_concurrent_runs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4</a:t>
            </a:r>
            <a:r>
              <a:rPr kumimoji="1" lang="en-US" altLang="ja-JP" sz="1600" dirty="0">
                <a:solidFill>
                  <a:schemeClr val="bg1"/>
                </a:solidFill>
                <a:latin typeface="Consolas" panose="020B0609020204030204" pitchFamily="49" charset="0"/>
              </a:rPr>
              <a:t>)</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2391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AAE28-1791-4226-BEC6-6FAE9ABFC95D}"/>
              </a:ext>
            </a:extLst>
          </p:cNvPr>
          <p:cNvSpPr>
            <a:spLocks noGrp="1"/>
          </p:cNvSpPr>
          <p:nvPr>
            <p:ph type="title"/>
          </p:nvPr>
        </p:nvSpPr>
        <p:spPr/>
        <p:txBody>
          <a:bodyPr/>
          <a:lstStyle/>
          <a:p>
            <a:r>
              <a:rPr lang="ja-JP" altLang="en-US" dirty="0"/>
              <a:t>大規模学習</a:t>
            </a:r>
            <a:endParaRPr kumimoji="1" lang="ja-JP" altLang="en-US" dirty="0"/>
          </a:p>
        </p:txBody>
      </p:sp>
    </p:spTree>
    <p:extLst>
      <p:ext uri="{BB962C8B-B14F-4D97-AF65-F5344CB8AC3E}">
        <p14:creationId xmlns:p14="http://schemas.microsoft.com/office/powerpoint/2010/main" val="1988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D289E-BEAD-40B6-93A3-A4155ADFBAA3}"/>
              </a:ext>
            </a:extLst>
          </p:cNvPr>
          <p:cNvSpPr>
            <a:spLocks noGrp="1"/>
          </p:cNvSpPr>
          <p:nvPr>
            <p:ph type="title"/>
          </p:nvPr>
        </p:nvSpPr>
        <p:spPr/>
        <p:txBody>
          <a:bodyPr/>
          <a:lstStyle/>
          <a:p>
            <a:r>
              <a:rPr kumimoji="1" lang="ja-JP" altLang="en-US" dirty="0"/>
              <a:t>まさか</a:t>
            </a:r>
            <a:r>
              <a:rPr kumimoji="1" lang="en-US" altLang="ja-JP" dirty="0"/>
              <a:t>…</a:t>
            </a:r>
            <a:endParaRPr kumimoji="1" lang="ja-JP" altLang="en-US" dirty="0"/>
          </a:p>
        </p:txBody>
      </p:sp>
      <p:pic>
        <p:nvPicPr>
          <p:cNvPr id="4" name="図 3">
            <a:extLst>
              <a:ext uri="{FF2B5EF4-FFF2-40B4-BE49-F238E27FC236}">
                <a16:creationId xmlns:a16="http://schemas.microsoft.com/office/drawing/2014/main" id="{8DC15C9B-5316-4253-9407-74A159020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839" y="4509019"/>
            <a:ext cx="1974321" cy="1974321"/>
          </a:xfrm>
          <a:prstGeom prst="rect">
            <a:avLst/>
          </a:prstGeom>
        </p:spPr>
      </p:pic>
      <p:sp>
        <p:nvSpPr>
          <p:cNvPr id="5" name="テキスト ボックス 4">
            <a:extLst>
              <a:ext uri="{FF2B5EF4-FFF2-40B4-BE49-F238E27FC236}">
                <a16:creationId xmlns:a16="http://schemas.microsoft.com/office/drawing/2014/main" id="{1C919ADF-D8C9-4151-971B-C1FAB47B18E6}"/>
              </a:ext>
            </a:extLst>
          </p:cNvPr>
          <p:cNvSpPr txBox="1"/>
          <p:nvPr/>
        </p:nvSpPr>
        <p:spPr>
          <a:xfrm>
            <a:off x="7382979" y="5229200"/>
            <a:ext cx="2242518"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1 Instance</a:t>
            </a:r>
            <a:endParaRPr kumimoji="1" lang="ja-JP" altLang="en-US" sz="2400" dirty="0" err="1">
              <a:gradFill>
                <a:gsLst>
                  <a:gs pos="2917">
                    <a:schemeClr val="tx1"/>
                  </a:gs>
                  <a:gs pos="30000">
                    <a:schemeClr val="tx1"/>
                  </a:gs>
                </a:gsLst>
                <a:lin ang="5400000" scaled="0"/>
              </a:gradFill>
            </a:endParaRPr>
          </a:p>
        </p:txBody>
      </p:sp>
      <p:pic>
        <p:nvPicPr>
          <p:cNvPr id="6" name="Picture 24">
            <a:extLst>
              <a:ext uri="{FF2B5EF4-FFF2-40B4-BE49-F238E27FC236}">
                <a16:creationId xmlns:a16="http://schemas.microsoft.com/office/drawing/2014/main" id="{4EBEF50D-881B-488D-B31D-6C486A08329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43416" y="3885199"/>
            <a:ext cx="292034" cy="31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4">
            <a:extLst>
              <a:ext uri="{FF2B5EF4-FFF2-40B4-BE49-F238E27FC236}">
                <a16:creationId xmlns:a16="http://schemas.microsoft.com/office/drawing/2014/main" id="{4498ADDE-B2CF-49F6-95ED-B5C782F71C1B}"/>
              </a:ext>
            </a:extLst>
          </p:cNvPr>
          <p:cNvSpPr/>
          <p:nvPr/>
        </p:nvSpPr>
        <p:spPr>
          <a:xfrm>
            <a:off x="5464801" y="4292995"/>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pic>
        <p:nvPicPr>
          <p:cNvPr id="8" name="Picture 69">
            <a:extLst>
              <a:ext uri="{FF2B5EF4-FFF2-40B4-BE49-F238E27FC236}">
                <a16:creationId xmlns:a16="http://schemas.microsoft.com/office/drawing/2014/main" id="{CA1F4B56-8B82-4BC0-B3F3-DC7D7E1269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3416" y="3065157"/>
            <a:ext cx="286848" cy="280328"/>
          </a:xfrm>
          <a:prstGeom prst="rect">
            <a:avLst/>
          </a:prstGeom>
        </p:spPr>
      </p:pic>
      <p:sp>
        <p:nvSpPr>
          <p:cNvPr id="9" name="Rectangle 70">
            <a:extLst>
              <a:ext uri="{FF2B5EF4-FFF2-40B4-BE49-F238E27FC236}">
                <a16:creationId xmlns:a16="http://schemas.microsoft.com/office/drawing/2014/main" id="{DBF44380-0931-41C0-865A-1306ED95234D}"/>
              </a:ext>
            </a:extLst>
          </p:cNvPr>
          <p:cNvSpPr/>
          <p:nvPr/>
        </p:nvSpPr>
        <p:spPr>
          <a:xfrm>
            <a:off x="5782366" y="3431414"/>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pic>
        <p:nvPicPr>
          <p:cNvPr id="11" name="グラフィックス 10">
            <a:extLst>
              <a:ext uri="{FF2B5EF4-FFF2-40B4-BE49-F238E27FC236}">
                <a16:creationId xmlns:a16="http://schemas.microsoft.com/office/drawing/2014/main" id="{9F9FEA1E-2F30-4358-99FE-A7D498F24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4500" y="1768442"/>
            <a:ext cx="2682999" cy="792469"/>
          </a:xfrm>
          <a:prstGeom prst="rect">
            <a:avLst/>
          </a:prstGeom>
        </p:spPr>
      </p:pic>
    </p:spTree>
    <p:extLst>
      <p:ext uri="{BB962C8B-B14F-4D97-AF65-F5344CB8AC3E}">
        <p14:creationId xmlns:p14="http://schemas.microsoft.com/office/powerpoint/2010/main" val="1552860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ctr" anchorCtr="0" compatLnSpc="1">
            <a:prstTxWarp prst="textNoShape">
              <a:avLst/>
            </a:prstTxWarp>
          </a:bodyPr>
          <a:lstStyle/>
          <a:p>
            <a:pPr algn="ctr" defTabSz="457157" fontAlgn="base">
              <a:spcBef>
                <a:spcPct val="0"/>
              </a:spcBef>
              <a:spcAft>
                <a:spcPct val="0"/>
              </a:spcAft>
            </a:pPr>
            <a:endParaRPr lang="en-GB">
              <a:solidFill>
                <a:srgbClr val="080808"/>
              </a:solidFill>
              <a:latin typeface="+mn-ea"/>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667959" y="6104265"/>
            <a:ext cx="285141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仮想マシンのプロビジョニング</a:t>
            </a:r>
            <a:endParaRPr lang="en-US" altLang="en-US" sz="1800" kern="0" dirty="0">
              <a:solidFill>
                <a:srgbClr val="080808"/>
              </a:solidFill>
              <a:latin typeface="+mn-ea"/>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ジョブのスケジューリング</a:t>
            </a:r>
            <a:endParaRPr lang="en-US" altLang="en-US" sz="1800" kern="0" dirty="0">
              <a:solidFill>
                <a:srgbClr val="080808"/>
              </a:solidFill>
              <a:latin typeface="+mn-ea"/>
            </a:endParaRP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データの分散</a:t>
            </a:r>
            <a:endParaRPr lang="en-US" altLang="en-US" sz="1800" kern="0" dirty="0">
              <a:solidFill>
                <a:srgbClr val="080808"/>
              </a:solidFill>
              <a:latin typeface="+mn-ea"/>
            </a:endParaRP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実行結果の取得</a:t>
            </a:r>
            <a:endParaRPr lang="en-US" altLang="en-US" sz="1800" kern="0" dirty="0">
              <a:solidFill>
                <a:srgbClr val="080808"/>
              </a:solidFill>
              <a:latin typeface="+mn-ea"/>
            </a:endParaRP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ja-JP" altLang="en-US" sz="1800" kern="0" dirty="0">
                <a:solidFill>
                  <a:srgbClr val="080808"/>
                </a:solidFill>
                <a:latin typeface="+mn-ea"/>
              </a:rPr>
              <a:t>エラーハンドル</a:t>
            </a:r>
            <a:endParaRPr lang="en-US" altLang="en-US" sz="1800" kern="0" dirty="0">
              <a:solidFill>
                <a:srgbClr val="080808"/>
              </a:solidFill>
              <a:latin typeface="+mn-ea"/>
            </a:endParaRP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スケールアウト</a:t>
            </a:r>
            <a:r>
              <a:rPr lang="en-US" altLang="ja-JP" sz="1800" kern="0" dirty="0">
                <a:solidFill>
                  <a:srgbClr val="080808"/>
                </a:solidFill>
                <a:latin typeface="+mn-ea"/>
              </a:rPr>
              <a:t>/</a:t>
            </a:r>
            <a:r>
              <a:rPr lang="ja-JP" altLang="en-US" sz="1800" kern="0" dirty="0">
                <a:solidFill>
                  <a:srgbClr val="080808"/>
                </a:solidFill>
                <a:latin typeface="+mn-ea"/>
              </a:rPr>
              <a:t>ダウン</a:t>
            </a:r>
            <a:endParaRPr lang="en-US" altLang="en-US" sz="1800" kern="0" dirty="0">
              <a:solidFill>
                <a:srgbClr val="080808"/>
              </a:solidFill>
              <a:latin typeface="+mn-ea"/>
            </a:endParaRP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セキュアなアクセス</a:t>
            </a:r>
            <a:endParaRPr lang="en-US" altLang="en-US" sz="1800" kern="0" dirty="0">
              <a:solidFill>
                <a:srgbClr val="080808"/>
              </a:solidFill>
              <a:latin typeface="+mn-ea"/>
            </a:endParaRP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gradFill>
                  <a:gsLst>
                    <a:gs pos="0">
                      <a:srgbClr val="FFFFFF"/>
                    </a:gs>
                    <a:gs pos="100000">
                      <a:srgbClr val="FFFFFF"/>
                    </a:gs>
                  </a:gsLst>
                  <a:lin ang="5400000" scaled="0"/>
                </a:gradFill>
                <a:latin typeface="+mn-ea"/>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grpSp>
      </p:grpSp>
      <p:sp>
        <p:nvSpPr>
          <p:cNvPr id="4" name="タイトル 3">
            <a:extLst>
              <a:ext uri="{FF2B5EF4-FFF2-40B4-BE49-F238E27FC236}">
                <a16:creationId xmlns:a16="http://schemas.microsoft.com/office/drawing/2014/main" id="{8AF017FB-101E-495A-AEFA-8299687BC8CA}"/>
              </a:ext>
            </a:extLst>
          </p:cNvPr>
          <p:cNvSpPr>
            <a:spLocks noGrp="1"/>
          </p:cNvSpPr>
          <p:nvPr>
            <p:ph type="title"/>
          </p:nvPr>
        </p:nvSpPr>
        <p:spPr/>
        <p:txBody>
          <a:bodyPr/>
          <a:lstStyle/>
          <a:p>
            <a:r>
              <a:rPr lang="ja-JP" altLang="en-US" dirty="0"/>
              <a:t>分散学習環境の検討事項</a:t>
            </a:r>
          </a:p>
        </p:txBody>
      </p:sp>
      <p:sp>
        <p:nvSpPr>
          <p:cNvPr id="35" name="Rectangle 2">
            <a:extLst>
              <a:ext uri="{FF2B5EF4-FFF2-40B4-BE49-F238E27FC236}">
                <a16:creationId xmlns:a16="http://schemas.microsoft.com/office/drawing/2014/main" id="{40AE725E-47CE-4168-A786-D6BA81B6FCAF}"/>
              </a:ext>
            </a:extLst>
          </p:cNvPr>
          <p:cNvSpPr txBox="1">
            <a:spLocks noChangeArrowheads="1"/>
          </p:cNvSpPr>
          <p:nvPr/>
        </p:nvSpPr>
        <p:spPr bwMode="auto">
          <a:xfrm>
            <a:off x="4924694" y="1515935"/>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依存関係とミドルウェア</a:t>
            </a:r>
            <a:endParaRPr lang="en-US" altLang="en-US" sz="1800" kern="0" dirty="0">
              <a:solidFill>
                <a:srgbClr val="080808"/>
              </a:solidFill>
              <a:latin typeface="+mn-ea"/>
            </a:endParaRPr>
          </a:p>
        </p:txBody>
      </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35072" y="3224801"/>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23625" y="3264339"/>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62700" y="1612552"/>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atin typeface="+mn-ea"/>
            </a:endParaRPr>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83733" y="4757190"/>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latin typeface="+mn-ea"/>
            </a:endParaRPr>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35072" y="1612073"/>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00" dirty="0">
              <a:gradFill>
                <a:gsLst>
                  <a:gs pos="0">
                    <a:srgbClr val="505050"/>
                  </a:gs>
                  <a:gs pos="100000">
                    <a:srgbClr val="505050"/>
                  </a:gs>
                </a:gsLst>
              </a:gradFill>
              <a:latin typeface="+mn-ea"/>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32104" y="3144831"/>
            <a:ext cx="421533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スケールアウト</a:t>
            </a:r>
            <a:r>
              <a:rPr lang="en-US" altLang="ja-JP" sz="2800" b="1" kern="0" dirty="0">
                <a:solidFill>
                  <a:srgbClr val="0070C0"/>
                </a:solidFill>
                <a:latin typeface="+mn-ea"/>
                <a:cs typeface="Segoe UI Semibold" panose="020B0502040204020203" pitchFamily="34" charset="0"/>
              </a:rPr>
              <a:t>/</a:t>
            </a:r>
            <a:r>
              <a:rPr lang="ja-JP" altLang="en-US" sz="2800" b="1" kern="0" dirty="0">
                <a:solidFill>
                  <a:srgbClr val="0070C0"/>
                </a:solidFill>
                <a:latin typeface="+mn-ea"/>
                <a:cs typeface="Segoe UI Semibold" panose="020B0502040204020203" pitchFamily="34" charset="0"/>
              </a:rPr>
              <a:t>ダウン</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学習ジョブ実行中だけに起動</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スケールアウト</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スケールダウンするオートスケール</a:t>
            </a:r>
            <a:endParaRPr lang="en-US" dirty="0">
              <a:latin typeface="+mn-ea"/>
              <a:cs typeface="Segoe UI" panose="020B0502040204020203" pitchFamily="34" charset="0"/>
            </a:endParaRPr>
          </a:p>
        </p:txBody>
      </p:sp>
      <p:sp>
        <p:nvSpPr>
          <p:cNvPr id="9" name="Rectangle 8">
            <a:extLst>
              <a:ext uri="{FF2B5EF4-FFF2-40B4-BE49-F238E27FC236}">
                <a16:creationId xmlns:a16="http://schemas.microsoft.com/office/drawing/2014/main" id="{39177E2E-8F9B-46A3-A536-0B54682EFCA2}"/>
              </a:ext>
            </a:extLst>
          </p:cNvPr>
          <p:cNvSpPr/>
          <p:nvPr/>
        </p:nvSpPr>
        <p:spPr>
          <a:xfrm>
            <a:off x="1390416" y="3144831"/>
            <a:ext cx="362546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ジョブのスケジューリング</a:t>
            </a:r>
            <a:endParaRPr lang="en-US" altLang="ja-JP" sz="2800" b="1" kern="0" dirty="0">
              <a:solidFill>
                <a:srgbClr val="0070C0"/>
              </a:solidFill>
              <a:latin typeface="+mn-ea"/>
              <a:cs typeface="Segoe UI Semibold" panose="020B0502040204020203" pitchFamily="34" charset="0"/>
            </a:endParaRPr>
          </a:p>
          <a:p>
            <a:pPr>
              <a:spcAft>
                <a:spcPts val="196"/>
              </a:spcAft>
            </a:pPr>
            <a:r>
              <a:rPr lang="ja-JP" altLang="en-US" dirty="0">
                <a:latin typeface="+mn-ea"/>
                <a:cs typeface="Segoe UI" panose="020B0502040204020203" pitchFamily="34" charset="0"/>
              </a:rPr>
              <a:t>選択したフレームワーク前提での最適な分散学習環境</a:t>
            </a:r>
            <a:endParaRPr lang="en-US" dirty="0">
              <a:latin typeface="+mn-ea"/>
              <a:cs typeface="Segoe UI" panose="020B0502040204020203" pitchFamily="34" charset="0"/>
            </a:endParaRPr>
          </a:p>
        </p:txBody>
      </p:sp>
      <p:sp>
        <p:nvSpPr>
          <p:cNvPr id="10" name="Rectangle 9">
            <a:extLst>
              <a:ext uri="{FF2B5EF4-FFF2-40B4-BE49-F238E27FC236}">
                <a16:creationId xmlns:a16="http://schemas.microsoft.com/office/drawing/2014/main" id="{563D0EDF-5454-4599-9D5F-9A64E87D35D3}"/>
              </a:ext>
            </a:extLst>
          </p:cNvPr>
          <p:cNvSpPr/>
          <p:nvPr/>
        </p:nvSpPr>
        <p:spPr>
          <a:xfrm>
            <a:off x="1390416" y="1534503"/>
            <a:ext cx="4370622"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sym typeface="Arial" panose="020B0604020202020204" pitchFamily="34" charset="0"/>
              </a:rPr>
              <a:t>依存関係とミドルウェア</a:t>
            </a:r>
            <a:endParaRPr lang="en-US" altLang="en-US" sz="2800" b="1" kern="0" dirty="0">
              <a:solidFill>
                <a:srgbClr val="0070C0"/>
              </a:solidFill>
              <a:latin typeface="+mn-ea"/>
              <a:cs typeface="Segoe UI Semibold" panose="020B0502040204020203" pitchFamily="34" charset="0"/>
              <a:sym typeface="Arial" panose="020B0604020202020204" pitchFamily="34" charset="0"/>
            </a:endParaRPr>
          </a:p>
          <a:p>
            <a:r>
              <a:rPr lang="ja-JP" altLang="en-US" dirty="0">
                <a:latin typeface="+mn-ea"/>
                <a:cs typeface="Segoe UI" panose="020B0502040204020203" pitchFamily="34" charset="0"/>
              </a:rPr>
              <a:t>管理された仮想マシンか、自身で用意するか</a:t>
            </a:r>
            <a:endParaRPr lang="en-US" dirty="0">
              <a:latin typeface="+mn-ea"/>
              <a:cs typeface="Segoe UI" panose="020B0502040204020203" pitchFamily="34" charset="0"/>
            </a:endParaRPr>
          </a:p>
        </p:txBody>
      </p:sp>
      <p:sp>
        <p:nvSpPr>
          <p:cNvPr id="11" name="Rectangle 10">
            <a:extLst>
              <a:ext uri="{FF2B5EF4-FFF2-40B4-BE49-F238E27FC236}">
                <a16:creationId xmlns:a16="http://schemas.microsoft.com/office/drawing/2014/main" id="{495AAE77-E3C9-4EE1-92A9-602D8CCE9FAA}"/>
              </a:ext>
            </a:extLst>
          </p:cNvPr>
          <p:cNvSpPr/>
          <p:nvPr/>
        </p:nvSpPr>
        <p:spPr>
          <a:xfrm>
            <a:off x="1390416" y="4742105"/>
            <a:ext cx="4489560" cy="76001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仮想マシンのプロビジョニング</a:t>
            </a:r>
            <a:endParaRPr lang="en-US" altLang="en-US" sz="2800" b="1" kern="0" dirty="0">
              <a:solidFill>
                <a:srgbClr val="0070C0"/>
              </a:solidFill>
              <a:latin typeface="+mn-ea"/>
              <a:cs typeface="Segoe UI Semibold" panose="020B0502040204020203" pitchFamily="34" charset="0"/>
            </a:endParaRPr>
          </a:p>
          <a:p>
            <a:r>
              <a:rPr lang="en-US" sz="1372" dirty="0">
                <a:latin typeface="+mn-ea"/>
                <a:cs typeface="Segoe UI" panose="020B0502040204020203" pitchFamily="34" charset="0"/>
              </a:rPr>
              <a:t>NVIDIA </a:t>
            </a:r>
            <a:r>
              <a:rPr lang="en-US" sz="1372" dirty="0" err="1">
                <a:latin typeface="+mn-ea"/>
                <a:cs typeface="Segoe UI" panose="020B0502040204020203" pitchFamily="34" charset="0"/>
              </a:rPr>
              <a:t>Cuda</a:t>
            </a:r>
            <a:r>
              <a:rPr lang="en-US" sz="1372" dirty="0">
                <a:latin typeface="+mn-ea"/>
                <a:cs typeface="Segoe UI" panose="020B0502040204020203" pitchFamily="34" charset="0"/>
              </a:rPr>
              <a:t> </a:t>
            </a:r>
            <a:r>
              <a:rPr lang="ja-JP" altLang="en-US" sz="1372" dirty="0">
                <a:latin typeface="+mn-ea"/>
                <a:cs typeface="Segoe UI" panose="020B0502040204020203" pitchFamily="34" charset="0"/>
              </a:rPr>
              <a:t>など</a:t>
            </a:r>
            <a:endParaRPr lang="en-US" sz="1372" dirty="0">
              <a:latin typeface="+mn-ea"/>
              <a:cs typeface="Segoe UI" panose="020B0502040204020203" pitchFamily="34" charset="0"/>
            </a:endParaRPr>
          </a:p>
        </p:txBody>
      </p:sp>
      <p:sp>
        <p:nvSpPr>
          <p:cNvPr id="12" name="Rectangle 11">
            <a:extLst>
              <a:ext uri="{FF2B5EF4-FFF2-40B4-BE49-F238E27FC236}">
                <a16:creationId xmlns:a16="http://schemas.microsoft.com/office/drawing/2014/main" id="{FB7A5646-C5C0-4E4D-9BC9-84F7426BFEE8}"/>
              </a:ext>
            </a:extLst>
          </p:cNvPr>
          <p:cNvSpPr/>
          <p:nvPr/>
        </p:nvSpPr>
        <p:spPr>
          <a:xfrm>
            <a:off x="7032104" y="1534503"/>
            <a:ext cx="3168077"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データの分散</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複数個所からのアクセス</a:t>
            </a:r>
            <a:endParaRPr lang="en-US" dirty="0">
              <a:latin typeface="+mn-ea"/>
              <a:cs typeface="Segoe UI" panose="020B0502040204020203" pitchFamily="34" charset="0"/>
            </a:endParaRPr>
          </a:p>
        </p:txBody>
      </p:sp>
      <p:sp>
        <p:nvSpPr>
          <p:cNvPr id="14" name="タイトル 13">
            <a:extLst>
              <a:ext uri="{FF2B5EF4-FFF2-40B4-BE49-F238E27FC236}">
                <a16:creationId xmlns:a16="http://schemas.microsoft.com/office/drawing/2014/main" id="{F5ECA0BE-1CDD-4B2D-AD66-2523455DA517}"/>
              </a:ext>
            </a:extLst>
          </p:cNvPr>
          <p:cNvSpPr>
            <a:spLocks noGrp="1"/>
          </p:cNvSpPr>
          <p:nvPr>
            <p:ph type="title"/>
          </p:nvPr>
        </p:nvSpPr>
        <p:spPr/>
        <p:txBody>
          <a:bodyPr/>
          <a:lstStyle/>
          <a:p>
            <a:r>
              <a:rPr lang="ja-JP" altLang="en-US" dirty="0"/>
              <a:t>インフラ</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Azure Machine Learning Computing</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84200" y="1435496"/>
            <a:ext cx="5894293" cy="52043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dirty="0"/>
              <a:t>分散学習用の </a:t>
            </a:r>
            <a:r>
              <a:rPr lang="en-US" altLang="ja-JP" dirty="0"/>
              <a:t>Azure Services</a:t>
            </a:r>
          </a:p>
          <a:p>
            <a:pPr lvl="1"/>
            <a:r>
              <a:rPr lang="ja-JP" altLang="en-US" dirty="0"/>
              <a:t>旧</a:t>
            </a:r>
            <a:r>
              <a:rPr lang="en-US" altLang="ja-JP" dirty="0"/>
              <a:t>: “Azure Batch AI”</a:t>
            </a:r>
          </a:p>
          <a:p>
            <a:r>
              <a:rPr lang="ja-JP" altLang="en-US" dirty="0"/>
              <a:t>複数のフレームワークをサポート</a:t>
            </a:r>
            <a:endParaRPr lang="en-US" altLang="ja-JP" dirty="0"/>
          </a:p>
          <a:p>
            <a:pPr lvl="1"/>
            <a:r>
              <a:rPr lang="en-US" dirty="0" err="1"/>
              <a:t>Horovod</a:t>
            </a:r>
            <a:endParaRPr lang="en-US" dirty="0"/>
          </a:p>
          <a:p>
            <a:r>
              <a:rPr lang="ja-JP" altLang="en-US" dirty="0"/>
              <a:t>仮想マシンで直接動作する </a:t>
            </a:r>
            <a:r>
              <a:rPr lang="en-US" altLang="ja-JP" dirty="0"/>
              <a:t>Script</a:t>
            </a:r>
            <a:r>
              <a:rPr lang="ja-JP" altLang="en-US" dirty="0"/>
              <a:t> </a:t>
            </a:r>
            <a:br>
              <a:rPr lang="en-US" altLang="ja-JP" dirty="0"/>
            </a:br>
            <a:r>
              <a:rPr lang="ja-JP" altLang="en-US" dirty="0"/>
              <a:t>もしくは </a:t>
            </a:r>
            <a:r>
              <a:rPr lang="en-US" altLang="ja-JP" dirty="0"/>
              <a:t>Docker Container </a:t>
            </a:r>
            <a:r>
              <a:rPr lang="ja-JP" altLang="en-US" dirty="0"/>
              <a:t>を実行</a:t>
            </a:r>
            <a:endParaRPr lang="en-US" altLang="ja-JP" dirty="0"/>
          </a:p>
          <a:p>
            <a:pPr lvl="1"/>
            <a:r>
              <a:rPr lang="en-US" dirty="0"/>
              <a:t>Auto-Scale</a:t>
            </a:r>
          </a:p>
          <a:p>
            <a:r>
              <a:rPr lang="ja-JP" altLang="en-US" dirty="0"/>
              <a:t>ジョブの優先度設定</a:t>
            </a:r>
            <a:endParaRPr lang="en-US" altLang="ja-JP" dirty="0"/>
          </a:p>
          <a:p>
            <a:pPr lvl="1"/>
            <a:r>
              <a:rPr lang="en-US" dirty="0"/>
              <a:t>Low Priority</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3"/>
          <a:stretch>
            <a:fillRect/>
          </a:stretch>
        </p:blipFill>
        <p:spPr>
          <a:xfrm>
            <a:off x="7121154" y="1320381"/>
            <a:ext cx="4974506" cy="2807981"/>
          </a:xfrm>
          <a:prstGeom prst="rect">
            <a:avLst/>
          </a:prstGeom>
        </p:spPr>
      </p:pic>
      <p:pic>
        <p:nvPicPr>
          <p:cNvPr id="43" name="Picture 42">
            <a:extLst>
              <a:ext uri="{FF2B5EF4-FFF2-40B4-BE49-F238E27FC236}">
                <a16:creationId xmlns:a16="http://schemas.microsoft.com/office/drawing/2014/main" id="{E216BC9A-B69D-4C2A-9791-CA3732B23C71}"/>
              </a:ext>
            </a:extLst>
          </p:cNvPr>
          <p:cNvPicPr>
            <a:picLocks noChangeAspect="1"/>
          </p:cNvPicPr>
          <p:nvPr/>
        </p:nvPicPr>
        <p:blipFill rotWithShape="1">
          <a:blip r:embed="rId4"/>
          <a:srcRect b="7747"/>
          <a:stretch/>
        </p:blipFill>
        <p:spPr>
          <a:xfrm>
            <a:off x="6478493" y="2184413"/>
            <a:ext cx="5295545" cy="2355882"/>
          </a:xfrm>
          <a:prstGeom prst="rect">
            <a:avLst/>
          </a:prstGeom>
        </p:spPr>
      </p:pic>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575" y="4792247"/>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8730" y="575139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7948313" y="521748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8852466" y="5229609"/>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9773125" y="5775666"/>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9831755" y="4962561"/>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55787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82A39-BCE7-44CD-A69D-811038B2456B}"/>
              </a:ext>
            </a:extLst>
          </p:cNvPr>
          <p:cNvSpPr>
            <a:spLocks noGrp="1"/>
          </p:cNvSpPr>
          <p:nvPr>
            <p:ph type="title"/>
          </p:nvPr>
        </p:nvSpPr>
        <p:spPr/>
        <p:txBody>
          <a:bodyPr/>
          <a:lstStyle/>
          <a:p>
            <a:r>
              <a:rPr kumimoji="1" lang="en-US" altLang="ja-JP" dirty="0"/>
              <a:t>FPGA</a:t>
            </a:r>
            <a:endParaRPr kumimoji="1" lang="ja-JP" altLang="en-US" dirty="0"/>
          </a:p>
        </p:txBody>
      </p:sp>
    </p:spTree>
    <p:extLst>
      <p:ext uri="{BB962C8B-B14F-4D97-AF65-F5344CB8AC3E}">
        <p14:creationId xmlns:p14="http://schemas.microsoft.com/office/powerpoint/2010/main" val="60458608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8C1D4-3819-4701-895B-B175F772E9E3}"/>
              </a:ext>
            </a:extLst>
          </p:cNvPr>
          <p:cNvSpPr>
            <a:spLocks noGrp="1"/>
          </p:cNvSpPr>
          <p:nvPr>
            <p:ph type="title"/>
          </p:nvPr>
        </p:nvSpPr>
        <p:spPr/>
        <p:txBody>
          <a:bodyPr/>
          <a:lstStyle/>
          <a:p>
            <a:r>
              <a:rPr lang="en-US" dirty="0"/>
              <a:t>Project </a:t>
            </a:r>
            <a:r>
              <a:rPr lang="en-US"/>
              <a:t>Brainwave under the </a:t>
            </a:r>
            <a:r>
              <a:rPr lang="en-US" dirty="0"/>
              <a:t>hood</a:t>
            </a:r>
          </a:p>
        </p:txBody>
      </p:sp>
      <p:sp>
        <p:nvSpPr>
          <p:cNvPr id="8" name="Text Placeholder 7">
            <a:extLst>
              <a:ext uri="{FF2B5EF4-FFF2-40B4-BE49-F238E27FC236}">
                <a16:creationId xmlns:a16="http://schemas.microsoft.com/office/drawing/2014/main" id="{1480C7B1-1D94-4A9C-BEBB-D052E7081F1F}"/>
              </a:ext>
            </a:extLst>
          </p:cNvPr>
          <p:cNvSpPr>
            <a:spLocks noGrp="1"/>
          </p:cNvSpPr>
          <p:nvPr>
            <p:ph sz="quarter" idx="4294967295"/>
          </p:nvPr>
        </p:nvSpPr>
        <p:spPr>
          <a:xfrm>
            <a:off x="4414838" y="2700338"/>
            <a:ext cx="7777162" cy="3627437"/>
          </a:xfrm>
        </p:spPr>
        <p:txBody>
          <a:bodyPr>
            <a:normAutofit/>
          </a:bodyPr>
          <a:lstStyle/>
          <a:p>
            <a:pPr marL="0" indent="0">
              <a:buNone/>
            </a:pPr>
            <a:r>
              <a:rPr lang="en-US" altLang="ja-JP" sz="1800" dirty="0">
                <a:cs typeface="Segoe UI Semibold" panose="020B0702040204020203" pitchFamily="34" charset="0"/>
              </a:rPr>
              <a:t>Azure ML </a:t>
            </a:r>
            <a:r>
              <a:rPr lang="ja-JP" altLang="en-US" sz="1800" dirty="0">
                <a:cs typeface="Segoe UI Semibold" panose="020B0702040204020203" pitchFamily="34" charset="0"/>
              </a:rPr>
              <a:t>経由で利用できるモデル</a:t>
            </a:r>
            <a:br>
              <a:rPr lang="en-US" altLang="ja-JP" sz="1800" dirty="0">
                <a:cs typeface="Segoe UI Semibold" panose="020B0702040204020203" pitchFamily="34" charset="0"/>
              </a:rPr>
            </a:br>
            <a:r>
              <a:rPr lang="en-US" sz="1400" dirty="0">
                <a:cs typeface="Segoe UI" panose="020B0502040204020203" pitchFamily="34" charset="0"/>
              </a:rPr>
              <a:t>Today: ResNet50 – object classification</a:t>
            </a:r>
            <a:br>
              <a:rPr lang="en-US" sz="1400" dirty="0">
                <a:cs typeface="Segoe UI" panose="020B0502040204020203" pitchFamily="34" charset="0"/>
              </a:rPr>
            </a:br>
            <a:r>
              <a:rPr lang="ja-JP" altLang="en-US" sz="1400" dirty="0">
                <a:cs typeface="Segoe UI" panose="020B0502040204020203" pitchFamily="34" charset="0"/>
              </a:rPr>
              <a:t>今後</a:t>
            </a:r>
            <a:r>
              <a:rPr lang="en-US" sz="1400" dirty="0">
                <a:cs typeface="Segoe UI" panose="020B0502040204020203" pitchFamily="34" charset="0"/>
              </a:rPr>
              <a:t>: Gallery models </a:t>
            </a:r>
            <a:r>
              <a:rPr lang="ja-JP" altLang="en-US" sz="1400" dirty="0">
                <a:cs typeface="Segoe UI" panose="020B0502040204020203" pitchFamily="34" charset="0"/>
              </a:rPr>
              <a:t>や、</a:t>
            </a:r>
            <a:r>
              <a:rPr lang="en-US" altLang="ja-JP" sz="1400" dirty="0">
                <a:cs typeface="Segoe UI" panose="020B0502040204020203" pitchFamily="34" charset="0"/>
              </a:rPr>
              <a:t>Custom Model </a:t>
            </a:r>
            <a:r>
              <a:rPr lang="ja-JP" altLang="en-US" sz="1400" dirty="0">
                <a:cs typeface="Segoe UI" panose="020B0502040204020203" pitchFamily="34" charset="0"/>
              </a:rPr>
              <a:t>の利用</a:t>
            </a:r>
            <a:endParaRPr lang="en-US" sz="1400" dirty="0"/>
          </a:p>
          <a:p>
            <a:pPr marL="0" indent="0">
              <a:spcBef>
                <a:spcPts val="1800"/>
              </a:spcBef>
              <a:buNone/>
            </a:pPr>
            <a:r>
              <a:rPr lang="en-US" sz="1800" dirty="0">
                <a:cs typeface="Segoe UI Semibold" panose="020B0702040204020203" pitchFamily="34" charset="0"/>
              </a:rPr>
              <a:t>Compiler &amp; Runtime</a:t>
            </a:r>
          </a:p>
          <a:p>
            <a:pPr marL="0" lvl="1" indent="0">
              <a:buNone/>
            </a:pPr>
            <a:r>
              <a:rPr lang="ja-JP" altLang="en-US" sz="1400" dirty="0">
                <a:cs typeface="Segoe UI" panose="020B0502040204020203" pitchFamily="34" charset="0"/>
              </a:rPr>
              <a:t>ハードウェアの知識が無くても、最適化した</a:t>
            </a:r>
            <a:r>
              <a:rPr lang="en-US" altLang="ja-JP" sz="1400" dirty="0">
                <a:cs typeface="Segoe UI" panose="020B0502040204020203" pitchFamily="34" charset="0"/>
              </a:rPr>
              <a:t>Model</a:t>
            </a:r>
            <a:r>
              <a:rPr lang="ja-JP" altLang="en-US" sz="1400" dirty="0">
                <a:cs typeface="Segoe UI" panose="020B0502040204020203" pitchFamily="34" charset="0"/>
              </a:rPr>
              <a:t>展開パスの作成</a:t>
            </a:r>
            <a:br>
              <a:rPr lang="en-US" altLang="ja-JP" sz="1400" dirty="0">
                <a:cs typeface="Segoe UI" panose="020B0502040204020203" pitchFamily="34" charset="0"/>
              </a:rPr>
            </a:br>
            <a:r>
              <a:rPr lang="ja-JP" altLang="en-US" sz="1400" dirty="0">
                <a:cs typeface="Segoe UI" panose="020B0502040204020203" pitchFamily="34" charset="0"/>
              </a:rPr>
              <a:t>モデル を スケーラブルなハードウェア マイクロサービスへ変換</a:t>
            </a:r>
            <a:br>
              <a:rPr lang="en-US" altLang="ja-JP" sz="1400" dirty="0">
                <a:cs typeface="Segoe UI" panose="020B0502040204020203" pitchFamily="34" charset="0"/>
              </a:rPr>
            </a:br>
            <a:r>
              <a:rPr lang="en-US" altLang="ja-JP" sz="1400" dirty="0">
                <a:cs typeface="Segoe UI" panose="020B0502040204020203" pitchFamily="34" charset="0"/>
              </a:rPr>
              <a:t>FPGA </a:t>
            </a:r>
            <a:r>
              <a:rPr lang="ja-JP" altLang="en-US" sz="1400" dirty="0">
                <a:cs typeface="Segoe UI" panose="020B0502040204020203" pitchFamily="34" charset="0"/>
              </a:rPr>
              <a:t>と </a:t>
            </a:r>
            <a:r>
              <a:rPr lang="en-US" altLang="ja-JP" sz="1400" dirty="0">
                <a:cs typeface="Segoe UI" panose="020B0502040204020203" pitchFamily="34" charset="0"/>
              </a:rPr>
              <a:t>CPU </a:t>
            </a:r>
            <a:r>
              <a:rPr lang="ja-JP" altLang="en-US" sz="1400" dirty="0">
                <a:cs typeface="Segoe UI" panose="020B0502040204020203" pitchFamily="34" charset="0"/>
              </a:rPr>
              <a:t>を横断してオーケストレーションと、</a:t>
            </a:r>
            <a:r>
              <a:rPr lang="en-US" altLang="ja-JP" sz="1400" dirty="0">
                <a:cs typeface="Segoe UI" panose="020B0502040204020203" pitchFamily="34" charset="0"/>
              </a:rPr>
              <a:t>TensorFlow &amp; CNTK </a:t>
            </a:r>
            <a:r>
              <a:rPr lang="ja-JP" altLang="en-US" sz="1400" dirty="0">
                <a:cs typeface="Segoe UI" panose="020B0502040204020203" pitchFamily="34" charset="0"/>
              </a:rPr>
              <a:t>の </a:t>
            </a:r>
            <a:r>
              <a:rPr lang="en-US" altLang="ja-JP" sz="1400" dirty="0">
                <a:cs typeface="Segoe UI" panose="020B0502040204020203" pitchFamily="34" charset="0"/>
              </a:rPr>
              <a:t>Federated </a:t>
            </a:r>
            <a:r>
              <a:rPr lang="ja-JP" altLang="en-US" sz="1400" dirty="0">
                <a:cs typeface="Segoe UI" panose="020B0502040204020203" pitchFamily="34" charset="0"/>
              </a:rPr>
              <a:t>ランタイム</a:t>
            </a:r>
            <a:endParaRPr lang="en-US" sz="1400" dirty="0">
              <a:cs typeface="Segoe UI" panose="020B0502040204020203" pitchFamily="34" charset="0"/>
            </a:endParaRPr>
          </a:p>
          <a:p>
            <a:pPr marL="0" lvl="1" indent="0">
              <a:spcBef>
                <a:spcPts val="1800"/>
              </a:spcBef>
              <a:buNone/>
            </a:pPr>
            <a:r>
              <a:rPr lang="en-US" sz="1800" dirty="0">
                <a:cs typeface="Segoe UI Semibold" panose="020B0702040204020203" pitchFamily="34" charset="0"/>
              </a:rPr>
              <a:t>“Brainslice” Soft Neural Processing Unit (NPU)</a:t>
            </a:r>
          </a:p>
          <a:p>
            <a:pPr marL="0" lvl="1" indent="0">
              <a:buNone/>
            </a:pPr>
            <a:r>
              <a:rPr lang="ja-JP" altLang="en-US" sz="1400" dirty="0">
                <a:cs typeface="Segoe UI" panose="020B0502040204020203" pitchFamily="34" charset="0"/>
              </a:rPr>
              <a:t>ハードウェアの性能を最大限引き出すために最適化された</a:t>
            </a:r>
            <a:r>
              <a:rPr lang="en-US" altLang="ja-JP" sz="1400" dirty="0">
                <a:cs typeface="Segoe UI" panose="020B0502040204020203" pitchFamily="34" charset="0"/>
              </a:rPr>
              <a:t>DNN</a:t>
            </a:r>
            <a:r>
              <a:rPr lang="ja-JP" altLang="en-US" sz="1400" dirty="0">
                <a:cs typeface="Segoe UI" panose="020B0502040204020203" pitchFamily="34" charset="0"/>
              </a:rPr>
              <a:t>の操作</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頻繁に変わる </a:t>
            </a:r>
            <a:r>
              <a:rPr lang="en-US" altLang="ja-JP" sz="1400" dirty="0">
                <a:cs typeface="Segoe UI" panose="020B0502040204020203" pitchFamily="34" charset="0"/>
              </a:rPr>
              <a:t>AI </a:t>
            </a:r>
            <a:r>
              <a:rPr lang="ja-JP" altLang="en-US" sz="1400" dirty="0">
                <a:cs typeface="Segoe UI" panose="020B0502040204020203" pitchFamily="34" charset="0"/>
              </a:rPr>
              <a:t>のアルゴリズムのサポートに対応できる柔軟性</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リアルタイム </a:t>
            </a:r>
            <a:r>
              <a:rPr lang="en-US" altLang="ja-JP" sz="1400" dirty="0">
                <a:cs typeface="Segoe UI" panose="020B0502040204020203" pitchFamily="34" charset="0"/>
              </a:rPr>
              <a:t>AI</a:t>
            </a:r>
            <a:r>
              <a:rPr lang="ja-JP" altLang="en-US" sz="1400" dirty="0">
                <a:cs typeface="Segoe UI" panose="020B0502040204020203" pitchFamily="34" charset="0"/>
              </a:rPr>
              <a:t>に重要な要素である、小さなバッチサイズでも高いパフォーマンス</a:t>
            </a:r>
            <a:endParaRPr lang="en-US" sz="1400" dirty="0"/>
          </a:p>
        </p:txBody>
      </p:sp>
      <p:sp>
        <p:nvSpPr>
          <p:cNvPr id="13" name="Text Placeholder 2">
            <a:extLst>
              <a:ext uri="{FF2B5EF4-FFF2-40B4-BE49-F238E27FC236}">
                <a16:creationId xmlns:a16="http://schemas.microsoft.com/office/drawing/2014/main" id="{8A01CE95-D84E-4A83-8561-2B41CAA16DEE}"/>
              </a:ext>
            </a:extLst>
          </p:cNvPr>
          <p:cNvSpPr txBox="1">
            <a:spLocks/>
          </p:cNvSpPr>
          <p:nvPr/>
        </p:nvSpPr>
        <p:spPr>
          <a:xfrm>
            <a:off x="589045" y="1501865"/>
            <a:ext cx="5247589"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sz="2000" dirty="0">
                <a:solidFill>
                  <a:srgbClr val="E3008C"/>
                </a:solidFill>
                <a:latin typeface="Segoe UI Semibold" panose="020B0702040204020203" pitchFamily="34" charset="0"/>
                <a:cs typeface="Segoe UI Semibold" panose="020B0702040204020203" pitchFamily="34" charset="0"/>
              </a:rPr>
              <a:t>Azure ML integration</a:t>
            </a:r>
          </a:p>
          <a:p>
            <a:pPr marL="0" indent="0" defTabSz="932563">
              <a:buNone/>
            </a:pPr>
            <a:r>
              <a:rPr lang="ja-JP" altLang="en-US" sz="1600" dirty="0">
                <a:solidFill>
                  <a:srgbClr val="1A1A1A"/>
                </a:solidFill>
                <a:latin typeface="Segoe UI" panose="020B0502040204020203" pitchFamily="34" charset="0"/>
                <a:cs typeface="Segoe UI" panose="020B0502040204020203" pitchFamily="34" charset="0"/>
              </a:rPr>
              <a:t>デプロイまでを含んだ モデル ライフサイクル管理</a:t>
            </a:r>
            <a:endParaRPr lang="en-US" dirty="0">
              <a:solidFill>
                <a:srgbClr val="1A1A1A"/>
              </a:solidFill>
            </a:endParaRPr>
          </a:p>
        </p:txBody>
      </p:sp>
      <p:cxnSp>
        <p:nvCxnSpPr>
          <p:cNvPr id="5" name="Straight Connector 4">
            <a:extLst>
              <a:ext uri="{FF2B5EF4-FFF2-40B4-BE49-F238E27FC236}">
                <a16:creationId xmlns:a16="http://schemas.microsoft.com/office/drawing/2014/main" id="{05062A29-8A5F-4F80-8A99-317D4C42FA68}"/>
              </a:ext>
            </a:extLst>
          </p:cNvPr>
          <p:cNvCxnSpPr>
            <a:cxnSpLocks/>
          </p:cNvCxnSpPr>
          <p:nvPr/>
        </p:nvCxnSpPr>
        <p:spPr>
          <a:xfrm>
            <a:off x="589044" y="2305615"/>
            <a:ext cx="10363612"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EFE269-3F48-43BA-9E1C-4C8FA7E3AFDD}"/>
              </a:ext>
            </a:extLst>
          </p:cNvPr>
          <p:cNvCxnSpPr/>
          <p:nvPr/>
        </p:nvCxnSpPr>
        <p:spPr>
          <a:xfrm>
            <a:off x="1863840" y="2305616"/>
            <a:ext cx="0" cy="3326387"/>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AA851B-1CC0-4D29-B47C-7117A0685E87}"/>
              </a:ext>
            </a:extLst>
          </p:cNvPr>
          <p:cNvSpPr/>
          <p:nvPr/>
        </p:nvSpPr>
        <p:spPr bwMode="auto">
          <a:xfrm>
            <a:off x="589045" y="2664504"/>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Hardware Accelerated Model Gallery</a:t>
            </a:r>
          </a:p>
        </p:txBody>
      </p:sp>
      <p:sp>
        <p:nvSpPr>
          <p:cNvPr id="11" name="Rectangle 10">
            <a:extLst>
              <a:ext uri="{FF2B5EF4-FFF2-40B4-BE49-F238E27FC236}">
                <a16:creationId xmlns:a16="http://schemas.microsoft.com/office/drawing/2014/main" id="{0C1175CA-0FC8-451A-BB9C-1938C95A9395}"/>
              </a:ext>
            </a:extLst>
          </p:cNvPr>
          <p:cNvSpPr/>
          <p:nvPr/>
        </p:nvSpPr>
        <p:spPr bwMode="auto">
          <a:xfrm>
            <a:off x="589045" y="3821095"/>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Brainwave</a:t>
            </a:r>
          </a:p>
          <a:p>
            <a:pPr algn="ctr" defTabSz="913927" fontAlgn="base">
              <a:spcBef>
                <a:spcPct val="0"/>
              </a:spcBef>
              <a:spcAft>
                <a:spcPct val="0"/>
              </a:spcAft>
            </a:pPr>
            <a:r>
              <a:rPr lang="en-US" sz="1567" dirty="0">
                <a:solidFill>
                  <a:srgbClr val="1A1A1A"/>
                </a:solidFill>
                <a:latin typeface="Segoe UI Semibold"/>
              </a:rPr>
              <a:t>Compiler &amp; Runtime</a:t>
            </a:r>
          </a:p>
        </p:txBody>
      </p:sp>
      <p:sp>
        <p:nvSpPr>
          <p:cNvPr id="12" name="Rectangle 11">
            <a:extLst>
              <a:ext uri="{FF2B5EF4-FFF2-40B4-BE49-F238E27FC236}">
                <a16:creationId xmlns:a16="http://schemas.microsoft.com/office/drawing/2014/main" id="{A159D845-980C-4037-9904-70697EEC0896}"/>
              </a:ext>
            </a:extLst>
          </p:cNvPr>
          <p:cNvSpPr/>
          <p:nvPr/>
        </p:nvSpPr>
        <p:spPr bwMode="auto">
          <a:xfrm>
            <a:off x="589045" y="4977686"/>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“Brainslice” Soft </a:t>
            </a:r>
            <a:br>
              <a:rPr lang="en-US" sz="1567" dirty="0">
                <a:solidFill>
                  <a:srgbClr val="1A1A1A"/>
                </a:solidFill>
                <a:latin typeface="Segoe UI Semibold"/>
              </a:rPr>
            </a:br>
            <a:r>
              <a:rPr lang="en-US" sz="1567" dirty="0">
                <a:solidFill>
                  <a:srgbClr val="1A1A1A"/>
                </a:solidFill>
                <a:latin typeface="Segoe UI Semibold"/>
              </a:rPr>
              <a:t>Neural Processing Unit</a:t>
            </a:r>
          </a:p>
        </p:txBody>
      </p:sp>
      <p:sp>
        <p:nvSpPr>
          <p:cNvPr id="14" name="正方形/長方形 13">
            <a:extLst>
              <a:ext uri="{FF2B5EF4-FFF2-40B4-BE49-F238E27FC236}">
                <a16:creationId xmlns:a16="http://schemas.microsoft.com/office/drawing/2014/main" id="{CB4B5200-820D-4C54-BEB3-B0EB48EF3D6A}"/>
              </a:ext>
            </a:extLst>
          </p:cNvPr>
          <p:cNvSpPr/>
          <p:nvPr>
            <p:custDataLst>
              <p:tags r:id="rId1"/>
            </p:custDataLst>
          </p:nvPr>
        </p:nvSpPr>
        <p:spPr bwMode="auto">
          <a:xfrm rot="2749093">
            <a:off x="9780503" y="428959"/>
            <a:ext cx="3421328" cy="47548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Preview</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474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57766" y="2617877"/>
            <a:ext cx="3314725" cy="2696626"/>
            <a:chOff x="6626431" y="2812472"/>
            <a:chExt cx="4322618" cy="3517076"/>
          </a:xfrm>
        </p:grpSpPr>
        <p:sp>
          <p:nvSpPr>
            <p:cNvPr id="28" name="Rectangle 27"/>
            <p:cNvSpPr/>
            <p:nvPr/>
          </p:nvSpPr>
          <p:spPr bwMode="gray">
            <a:xfrm>
              <a:off x="6626431" y="2814452"/>
              <a:ext cx="4322618" cy="3515096"/>
            </a:xfrm>
            <a:prstGeom prst="rect">
              <a:avLst/>
            </a:prstGeom>
            <a:solidFill>
              <a:schemeClr val="tx2"/>
            </a:solidFill>
            <a:ln w="28575" algn="ctr">
              <a:noFill/>
              <a:round/>
              <a:headEnd/>
              <a:tailEnd/>
            </a:ln>
            <a:effectLst/>
          </p:spPr>
          <p:txBody>
            <a:bodyPr wrap="none" lIns="71579" tIns="35788" rIns="71579" bIns="35788" rtlCol="0" anchor="ctr"/>
            <a:lstStyle/>
            <a:p>
              <a:pPr algn="ctr" defTabSz="914367">
                <a:defRPr/>
              </a:pPr>
              <a:endParaRPr kumimoji="0" lang="en-US" sz="1567">
                <a:solidFill>
                  <a:srgbClr val="505050"/>
                </a:solidFill>
                <a:latin typeface="+mn-ea"/>
              </a:endParaRPr>
            </a:p>
          </p:txBody>
        </p:sp>
        <p:cxnSp>
          <p:nvCxnSpPr>
            <p:cNvPr id="29" name="Straight Connector 28"/>
            <p:cNvCxnSpPr/>
            <p:nvPr/>
          </p:nvCxnSpPr>
          <p:spPr>
            <a:xfrm>
              <a:off x="7096329"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199248"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09985"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22900"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73238"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76158"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86895"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399809"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058893"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161813"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472550"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385464"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073411"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176330"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87067"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399981"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bwMode="auto">
          <a:xfrm>
            <a:off x="6457766" y="2617877"/>
            <a:ext cx="3314725" cy="2695107"/>
          </a:xfrm>
          <a:prstGeom prst="rect">
            <a:avLst/>
          </a:prstGeom>
          <a:solidFill>
            <a:srgbClr val="EAEAEA">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mn-ea"/>
              <a:cs typeface="Segoe UI" pitchFamily="34" charset="0"/>
            </a:endParaRPr>
          </a:p>
        </p:txBody>
      </p:sp>
      <p:sp>
        <p:nvSpPr>
          <p:cNvPr id="2" name="Title 1"/>
          <p:cNvSpPr>
            <a:spLocks noGrp="1"/>
          </p:cNvSpPr>
          <p:nvPr>
            <p:ph type="title"/>
          </p:nvPr>
        </p:nvSpPr>
        <p:spPr/>
        <p:txBody>
          <a:bodyPr/>
          <a:lstStyle/>
          <a:p>
            <a:r>
              <a:rPr lang="en-US" dirty="0"/>
              <a:t>FPGA Technology</a:t>
            </a:r>
          </a:p>
        </p:txBody>
      </p:sp>
      <p:sp>
        <p:nvSpPr>
          <p:cNvPr id="6" name="コンテンツ プレースホルダー 5">
            <a:extLst>
              <a:ext uri="{FF2B5EF4-FFF2-40B4-BE49-F238E27FC236}">
                <a16:creationId xmlns:a16="http://schemas.microsoft.com/office/drawing/2014/main" id="{089B0D59-F708-410D-8F77-B79ABB1F4F2F}"/>
              </a:ext>
            </a:extLst>
          </p:cNvPr>
          <p:cNvSpPr>
            <a:spLocks noGrp="1"/>
          </p:cNvSpPr>
          <p:nvPr>
            <p:ph sz="quarter" idx="4294967295"/>
          </p:nvPr>
        </p:nvSpPr>
        <p:spPr>
          <a:xfrm>
            <a:off x="0" y="1463675"/>
            <a:ext cx="5594350" cy="4827588"/>
          </a:xfrm>
        </p:spPr>
        <p:txBody>
          <a:bodyPr>
            <a:normAutofit fontScale="85000" lnSpcReduction="20000"/>
          </a:bodyPr>
          <a:lstStyle/>
          <a:p>
            <a:r>
              <a:rPr kumimoji="1" lang="en-US" altLang="ja-JP" dirty="0"/>
              <a:t>Field Programmable Gate Array</a:t>
            </a:r>
          </a:p>
          <a:p>
            <a:r>
              <a:rPr kumimoji="1" lang="ja-JP" altLang="en-US" dirty="0"/>
              <a:t>プログラマブルハードウェア</a:t>
            </a:r>
          </a:p>
          <a:p>
            <a:r>
              <a:rPr kumimoji="1" lang="ja-JP" altLang="en-US" dirty="0"/>
              <a:t>チップには大量のプログラマブル</a:t>
            </a:r>
            <a:br>
              <a:rPr kumimoji="1" lang="en-US" altLang="ja-JP" dirty="0"/>
            </a:br>
            <a:r>
              <a:rPr kumimoji="1" lang="ja-JP" altLang="en-US" dirty="0"/>
              <a:t>ユニット</a:t>
            </a:r>
          </a:p>
          <a:p>
            <a:r>
              <a:rPr kumimoji="1" lang="ja-JP" altLang="en-US" dirty="0"/>
              <a:t>直接通信する特殊な回路を</a:t>
            </a:r>
            <a:br>
              <a:rPr kumimoji="1" lang="en-US" altLang="ja-JP" dirty="0"/>
            </a:br>
            <a:r>
              <a:rPr kumimoji="1" lang="ja-JP" altLang="en-US" dirty="0"/>
              <a:t>プログラミング</a:t>
            </a:r>
          </a:p>
          <a:p>
            <a:r>
              <a:rPr kumimoji="1" lang="en-US" altLang="ja-JP" dirty="0"/>
              <a:t>FPGA </a:t>
            </a:r>
            <a:r>
              <a:rPr kumimoji="1" lang="ja-JP" altLang="en-US" dirty="0"/>
              <a:t>チップは現在大規模な </a:t>
            </a:r>
            <a:r>
              <a:rPr kumimoji="1" lang="en-US" altLang="ja-JP" dirty="0"/>
              <a:t>SoC </a:t>
            </a:r>
            <a:r>
              <a:rPr kumimoji="1" lang="ja-JP" altLang="en-US" dirty="0"/>
              <a:t>という位置づけ</a:t>
            </a:r>
          </a:p>
          <a:p>
            <a:endParaRPr kumimoji="1" lang="ja-JP" altLang="en-US" dirty="0"/>
          </a:p>
        </p:txBody>
      </p:sp>
      <p:grpSp>
        <p:nvGrpSpPr>
          <p:cNvPr id="5" name="Group 4"/>
          <p:cNvGrpSpPr/>
          <p:nvPr/>
        </p:nvGrpSpPr>
        <p:grpSpPr>
          <a:xfrm>
            <a:off x="6740106" y="2796083"/>
            <a:ext cx="490184" cy="286049"/>
            <a:chOff x="6875258" y="2851653"/>
            <a:chExt cx="500013" cy="291785"/>
          </a:xfrm>
        </p:grpSpPr>
        <p:pic>
          <p:nvPicPr>
            <p:cNvPr id="50" name="Picture 49"/>
            <p:cNvPicPr>
              <a:picLocks noChangeAspect="1"/>
            </p:cNvPicPr>
            <p:nvPr/>
          </p:nvPicPr>
          <p:blipFill rotWithShape="1">
            <a:blip r:embed="rId3"/>
            <a:srcRect l="8622" t="6144" r="77074" b="84625"/>
            <a:stretch/>
          </p:blipFill>
          <p:spPr>
            <a:xfrm>
              <a:off x="6876134" y="2869988"/>
              <a:ext cx="483140" cy="256635"/>
            </a:xfrm>
            <a:prstGeom prst="rect">
              <a:avLst/>
            </a:prstGeom>
          </p:spPr>
        </p:pic>
        <p:sp>
          <p:nvSpPr>
            <p:cNvPr id="16" name="Rectangle 15"/>
            <p:cNvSpPr/>
            <p:nvPr/>
          </p:nvSpPr>
          <p:spPr bwMode="gray">
            <a:xfrm>
              <a:off x="6875258" y="2851653"/>
              <a:ext cx="500013" cy="291785"/>
            </a:xfrm>
            <a:prstGeom prst="rect">
              <a:avLst/>
            </a:prstGeom>
            <a:noFill/>
            <a:ln w="38100" cap="sq">
              <a:solidFill>
                <a:schemeClr val="accent3"/>
              </a:solidFill>
              <a:miter lim="800000"/>
              <a:headEnd/>
              <a:tailEnd/>
            </a:ln>
          </p:spPr>
          <p:style>
            <a:lnRef idx="2">
              <a:schemeClr val="accent1"/>
            </a:lnRef>
            <a:fillRef idx="1">
              <a:schemeClr val="lt1"/>
            </a:fillRef>
            <a:effectRef idx="0">
              <a:schemeClr val="accent1"/>
            </a:effectRef>
            <a:fontRef idx="minor">
              <a:schemeClr val="dk1"/>
            </a:fontRef>
          </p:style>
          <p:txBody>
            <a:bodyPr wrap="none" lIns="71579" tIns="35788" rIns="71579" bIns="35788" rtlCol="0" anchor="ctr"/>
            <a:lstStyle/>
            <a:p>
              <a:pPr algn="ctr" defTabSz="914367">
                <a:defRPr/>
              </a:pPr>
              <a:endParaRPr kumimoji="0" lang="en-US" sz="1567">
                <a:solidFill>
                  <a:srgbClr val="505050"/>
                </a:solidFill>
                <a:latin typeface="+mn-ea"/>
              </a:endParaRPr>
            </a:p>
          </p:txBody>
        </p:sp>
      </p:grpSp>
      <p:grpSp>
        <p:nvGrpSpPr>
          <p:cNvPr id="4" name="Group 3"/>
          <p:cNvGrpSpPr/>
          <p:nvPr/>
        </p:nvGrpSpPr>
        <p:grpSpPr>
          <a:xfrm>
            <a:off x="7244946" y="1650216"/>
            <a:ext cx="4853313" cy="2557447"/>
            <a:chOff x="7390222" y="1682809"/>
            <a:chExt cx="4950632" cy="2608729"/>
          </a:xfrm>
        </p:grpSpPr>
        <p:cxnSp>
          <p:nvCxnSpPr>
            <p:cNvPr id="20" name="Straight Connector 19"/>
            <p:cNvCxnSpPr>
              <a:cxnSpLocks/>
            </p:cNvCxnSpPr>
            <p:nvPr/>
          </p:nvCxnSpPr>
          <p:spPr>
            <a:xfrm flipV="1">
              <a:off x="7390222" y="1702531"/>
              <a:ext cx="567775" cy="1140624"/>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p:cNvCxnSpPr>
            <p:nvPr/>
          </p:nvCxnSpPr>
          <p:spPr>
            <a:xfrm>
              <a:off x="7390222" y="3161105"/>
              <a:ext cx="567775" cy="1130433"/>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945925" y="1682809"/>
              <a:ext cx="4394929" cy="2608729"/>
              <a:chOff x="6402523" y="1649506"/>
              <a:chExt cx="5421924" cy="3218330"/>
            </a:xfrm>
          </p:grpSpPr>
          <p:sp>
            <p:nvSpPr>
              <p:cNvPr id="46" name="Rectangle 45"/>
              <p:cNvSpPr/>
              <p:nvPr/>
            </p:nvSpPr>
            <p:spPr bwMode="auto">
              <a:xfrm>
                <a:off x="6402523" y="1649506"/>
                <a:ext cx="5421924" cy="3218330"/>
              </a:xfrm>
              <a:prstGeom prst="rect">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nvGrpSpPr>
              <p:cNvPr id="47" name="Group 46"/>
              <p:cNvGrpSpPr/>
              <p:nvPr/>
            </p:nvGrpSpPr>
            <p:grpSpPr>
              <a:xfrm>
                <a:off x="8407974" y="2296473"/>
                <a:ext cx="3230338" cy="2408243"/>
                <a:chOff x="5038164" y="2454086"/>
                <a:chExt cx="4823012" cy="3595594"/>
              </a:xfrm>
            </p:grpSpPr>
            <p:cxnSp>
              <p:nvCxnSpPr>
                <p:cNvPr id="163" name="Straight Connector 162"/>
                <p:cNvCxnSpPr/>
                <p:nvPr/>
              </p:nvCxnSpPr>
              <p:spPr>
                <a:xfrm>
                  <a:off x="986117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4104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24391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46792"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668"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5254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65542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258297"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03816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083740" y="2628214"/>
                <a:ext cx="3554572" cy="2023465"/>
                <a:chOff x="4554071" y="2949388"/>
                <a:chExt cx="5307105" cy="3021106"/>
              </a:xfrm>
            </p:grpSpPr>
            <p:cxnSp>
              <p:nvCxnSpPr>
                <p:cNvPr id="157" name="Straight Connector 156"/>
                <p:cNvCxnSpPr/>
                <p:nvPr/>
              </p:nvCxnSpPr>
              <p:spPr>
                <a:xfrm>
                  <a:off x="4554071" y="2949388"/>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554071" y="3553609"/>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071" y="4157830"/>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554071" y="4762051"/>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071" y="5366272"/>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554071" y="5970494"/>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083740" y="2309483"/>
                <a:ext cx="3464508" cy="2270143"/>
                <a:chOff x="4554071" y="2473511"/>
                <a:chExt cx="5172636" cy="3389406"/>
              </a:xfrm>
              <a:solidFill>
                <a:schemeClr val="accent5"/>
              </a:solidFill>
            </p:grpSpPr>
            <p:sp>
              <p:nvSpPr>
                <p:cNvPr id="119" name="Rectangle 118"/>
                <p:cNvSpPr/>
                <p:nvPr/>
              </p:nvSpPr>
              <p:spPr bwMode="auto">
                <a:xfrm>
                  <a:off x="455407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0" name="Rectangle 119"/>
                <p:cNvSpPr/>
                <p:nvPr/>
              </p:nvSpPr>
              <p:spPr bwMode="auto">
                <a:xfrm>
                  <a:off x="515582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1" name="Rectangle 120"/>
                <p:cNvSpPr/>
                <p:nvPr/>
              </p:nvSpPr>
              <p:spPr bwMode="auto">
                <a:xfrm>
                  <a:off x="575758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2" name="Rectangle 121"/>
                <p:cNvSpPr/>
                <p:nvPr/>
              </p:nvSpPr>
              <p:spPr bwMode="auto">
                <a:xfrm>
                  <a:off x="635933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3" name="Rectangle 122"/>
                <p:cNvSpPr/>
                <p:nvPr/>
              </p:nvSpPr>
              <p:spPr bwMode="auto">
                <a:xfrm>
                  <a:off x="6961095"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4" name="Rectangle 123"/>
                <p:cNvSpPr/>
                <p:nvPr/>
              </p:nvSpPr>
              <p:spPr bwMode="auto">
                <a:xfrm>
                  <a:off x="756285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5" name="Rectangle 124"/>
                <p:cNvSpPr/>
                <p:nvPr/>
              </p:nvSpPr>
              <p:spPr bwMode="auto">
                <a:xfrm>
                  <a:off x="816460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6" name="Rectangle 125"/>
                <p:cNvSpPr/>
                <p:nvPr/>
              </p:nvSpPr>
              <p:spPr bwMode="auto">
                <a:xfrm>
                  <a:off x="876636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7" name="Rectangle 126"/>
                <p:cNvSpPr/>
                <p:nvPr/>
              </p:nvSpPr>
              <p:spPr bwMode="auto">
                <a:xfrm>
                  <a:off x="936811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8" name="Rectangle 127"/>
                <p:cNvSpPr/>
                <p:nvPr/>
              </p:nvSpPr>
              <p:spPr bwMode="auto">
                <a:xfrm>
                  <a:off x="455407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9" name="Rectangle 128"/>
                <p:cNvSpPr/>
                <p:nvPr/>
              </p:nvSpPr>
              <p:spPr bwMode="auto">
                <a:xfrm>
                  <a:off x="5155827"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0" name="Rectangle 129"/>
                <p:cNvSpPr/>
                <p:nvPr/>
              </p:nvSpPr>
              <p:spPr bwMode="auto">
                <a:xfrm>
                  <a:off x="6961095"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1" name="Rectangle 130"/>
                <p:cNvSpPr/>
                <p:nvPr/>
              </p:nvSpPr>
              <p:spPr bwMode="auto">
                <a:xfrm>
                  <a:off x="756285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2" name="Rectangle 131"/>
                <p:cNvSpPr/>
                <p:nvPr/>
              </p:nvSpPr>
              <p:spPr bwMode="auto">
                <a:xfrm>
                  <a:off x="9368119"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3" name="Rectangle 132"/>
                <p:cNvSpPr/>
                <p:nvPr/>
              </p:nvSpPr>
              <p:spPr bwMode="auto">
                <a:xfrm>
                  <a:off x="455407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4" name="Rectangle 133"/>
                <p:cNvSpPr/>
                <p:nvPr/>
              </p:nvSpPr>
              <p:spPr bwMode="auto">
                <a:xfrm>
                  <a:off x="5155827"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5" name="Rectangle 134"/>
                <p:cNvSpPr/>
                <p:nvPr/>
              </p:nvSpPr>
              <p:spPr bwMode="auto">
                <a:xfrm>
                  <a:off x="6961095"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6" name="Rectangle 135"/>
                <p:cNvSpPr/>
                <p:nvPr/>
              </p:nvSpPr>
              <p:spPr bwMode="auto">
                <a:xfrm>
                  <a:off x="756285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7" name="Rectangle 136"/>
                <p:cNvSpPr/>
                <p:nvPr/>
              </p:nvSpPr>
              <p:spPr bwMode="auto">
                <a:xfrm>
                  <a:off x="9368119"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8" name="Rectangle 137"/>
                <p:cNvSpPr/>
                <p:nvPr/>
              </p:nvSpPr>
              <p:spPr bwMode="auto">
                <a:xfrm>
                  <a:off x="455407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9" name="Rectangle 138"/>
                <p:cNvSpPr/>
                <p:nvPr/>
              </p:nvSpPr>
              <p:spPr bwMode="auto">
                <a:xfrm>
                  <a:off x="515582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0" name="Rectangle 139"/>
                <p:cNvSpPr/>
                <p:nvPr/>
              </p:nvSpPr>
              <p:spPr bwMode="auto">
                <a:xfrm>
                  <a:off x="575758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1" name="Rectangle 140"/>
                <p:cNvSpPr/>
                <p:nvPr/>
              </p:nvSpPr>
              <p:spPr bwMode="auto">
                <a:xfrm>
                  <a:off x="635933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2" name="Rectangle 141"/>
                <p:cNvSpPr/>
                <p:nvPr/>
              </p:nvSpPr>
              <p:spPr bwMode="auto">
                <a:xfrm>
                  <a:off x="6961095"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3" name="Rectangle 142"/>
                <p:cNvSpPr/>
                <p:nvPr/>
              </p:nvSpPr>
              <p:spPr bwMode="auto">
                <a:xfrm>
                  <a:off x="756285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4" name="Rectangle 143"/>
                <p:cNvSpPr/>
                <p:nvPr/>
              </p:nvSpPr>
              <p:spPr bwMode="auto">
                <a:xfrm>
                  <a:off x="816460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5" name="Rectangle 144"/>
                <p:cNvSpPr/>
                <p:nvPr/>
              </p:nvSpPr>
              <p:spPr bwMode="auto">
                <a:xfrm>
                  <a:off x="876636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6" name="Rectangle 145"/>
                <p:cNvSpPr/>
                <p:nvPr/>
              </p:nvSpPr>
              <p:spPr bwMode="auto">
                <a:xfrm>
                  <a:off x="936811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7" name="Rectangle 146"/>
                <p:cNvSpPr/>
                <p:nvPr/>
              </p:nvSpPr>
              <p:spPr bwMode="auto">
                <a:xfrm>
                  <a:off x="455407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8" name="Rectangle 147"/>
                <p:cNvSpPr/>
                <p:nvPr/>
              </p:nvSpPr>
              <p:spPr bwMode="auto">
                <a:xfrm>
                  <a:off x="5155827"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9" name="Rectangle 148"/>
                <p:cNvSpPr/>
                <p:nvPr/>
              </p:nvSpPr>
              <p:spPr bwMode="auto">
                <a:xfrm>
                  <a:off x="6961095"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0" name="Rectangle 149"/>
                <p:cNvSpPr/>
                <p:nvPr/>
              </p:nvSpPr>
              <p:spPr bwMode="auto">
                <a:xfrm>
                  <a:off x="756285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1" name="Rectangle 150"/>
                <p:cNvSpPr/>
                <p:nvPr/>
              </p:nvSpPr>
              <p:spPr bwMode="auto">
                <a:xfrm>
                  <a:off x="9368119"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2" name="Rectangle 151"/>
                <p:cNvSpPr/>
                <p:nvPr/>
              </p:nvSpPr>
              <p:spPr bwMode="auto">
                <a:xfrm>
                  <a:off x="455407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3" name="Rectangle 152"/>
                <p:cNvSpPr/>
                <p:nvPr/>
              </p:nvSpPr>
              <p:spPr bwMode="auto">
                <a:xfrm>
                  <a:off x="5155827"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4" name="Rectangle 153"/>
                <p:cNvSpPr/>
                <p:nvPr/>
              </p:nvSpPr>
              <p:spPr bwMode="auto">
                <a:xfrm>
                  <a:off x="6961095"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5" name="Rectangle 154"/>
                <p:cNvSpPr/>
                <p:nvPr/>
              </p:nvSpPr>
              <p:spPr bwMode="auto">
                <a:xfrm>
                  <a:off x="756285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6" name="Rectangle 155"/>
                <p:cNvSpPr/>
                <p:nvPr/>
              </p:nvSpPr>
              <p:spPr bwMode="auto">
                <a:xfrm>
                  <a:off x="9368119"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grpSp>
            <p:nvGrpSpPr>
              <p:cNvPr id="53" name="Group 52"/>
              <p:cNvGrpSpPr/>
              <p:nvPr/>
            </p:nvGrpSpPr>
            <p:grpSpPr>
              <a:xfrm>
                <a:off x="8353910" y="2567144"/>
                <a:ext cx="3338467" cy="2138599"/>
                <a:chOff x="4957445" y="2858208"/>
                <a:chExt cx="4984452" cy="3193005"/>
              </a:xfrm>
            </p:grpSpPr>
            <p:sp>
              <p:nvSpPr>
                <p:cNvPr id="63" name="Rectangle 62"/>
                <p:cNvSpPr/>
                <p:nvPr/>
              </p:nvSpPr>
              <p:spPr bwMode="auto">
                <a:xfrm>
                  <a:off x="495744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4" name="Rectangle 63"/>
                <p:cNvSpPr/>
                <p:nvPr/>
              </p:nvSpPr>
              <p:spPr bwMode="auto">
                <a:xfrm>
                  <a:off x="555920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5" name="Rectangle 64"/>
                <p:cNvSpPr/>
                <p:nvPr/>
              </p:nvSpPr>
              <p:spPr bwMode="auto">
                <a:xfrm>
                  <a:off x="616095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6" name="Rectangle 65"/>
                <p:cNvSpPr/>
                <p:nvPr/>
              </p:nvSpPr>
              <p:spPr bwMode="auto">
                <a:xfrm>
                  <a:off x="676271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7" name="Rectangle 66"/>
                <p:cNvSpPr/>
                <p:nvPr/>
              </p:nvSpPr>
              <p:spPr bwMode="auto">
                <a:xfrm>
                  <a:off x="7364469"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8" name="Rectangle 67"/>
                <p:cNvSpPr/>
                <p:nvPr/>
              </p:nvSpPr>
              <p:spPr bwMode="auto">
                <a:xfrm>
                  <a:off x="796622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9" name="Rectangle 68"/>
                <p:cNvSpPr/>
                <p:nvPr/>
              </p:nvSpPr>
              <p:spPr bwMode="auto">
                <a:xfrm>
                  <a:off x="856798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0" name="Rectangle 69"/>
                <p:cNvSpPr/>
                <p:nvPr/>
              </p:nvSpPr>
              <p:spPr bwMode="auto">
                <a:xfrm>
                  <a:off x="916973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1" name="Rectangle 70"/>
                <p:cNvSpPr/>
                <p:nvPr/>
              </p:nvSpPr>
              <p:spPr bwMode="auto">
                <a:xfrm>
                  <a:off x="977149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2" name="Rectangle 71"/>
                <p:cNvSpPr/>
                <p:nvPr/>
              </p:nvSpPr>
              <p:spPr bwMode="auto">
                <a:xfrm>
                  <a:off x="495744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3" name="Rectangle 72"/>
                <p:cNvSpPr/>
                <p:nvPr/>
              </p:nvSpPr>
              <p:spPr bwMode="auto">
                <a:xfrm>
                  <a:off x="555920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4" name="Rectangle 73"/>
                <p:cNvSpPr/>
                <p:nvPr/>
              </p:nvSpPr>
              <p:spPr bwMode="auto">
                <a:xfrm>
                  <a:off x="616095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5" name="Rectangle 74"/>
                <p:cNvSpPr/>
                <p:nvPr/>
              </p:nvSpPr>
              <p:spPr bwMode="auto">
                <a:xfrm>
                  <a:off x="676271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6" name="Rectangle 75"/>
                <p:cNvSpPr/>
                <p:nvPr/>
              </p:nvSpPr>
              <p:spPr bwMode="auto">
                <a:xfrm>
                  <a:off x="7364469"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7" name="Rectangle 76"/>
                <p:cNvSpPr/>
                <p:nvPr/>
              </p:nvSpPr>
              <p:spPr bwMode="auto">
                <a:xfrm>
                  <a:off x="796622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8" name="Rectangle 77"/>
                <p:cNvSpPr/>
                <p:nvPr/>
              </p:nvSpPr>
              <p:spPr bwMode="auto">
                <a:xfrm>
                  <a:off x="856798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9" name="Rectangle 78"/>
                <p:cNvSpPr/>
                <p:nvPr/>
              </p:nvSpPr>
              <p:spPr bwMode="auto">
                <a:xfrm>
                  <a:off x="916973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0" name="Rectangle 79"/>
                <p:cNvSpPr/>
                <p:nvPr/>
              </p:nvSpPr>
              <p:spPr bwMode="auto">
                <a:xfrm>
                  <a:off x="977149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1" name="Rectangle 80"/>
                <p:cNvSpPr/>
                <p:nvPr/>
              </p:nvSpPr>
              <p:spPr bwMode="auto">
                <a:xfrm>
                  <a:off x="495744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2" name="Rectangle 81"/>
                <p:cNvSpPr/>
                <p:nvPr/>
              </p:nvSpPr>
              <p:spPr bwMode="auto">
                <a:xfrm>
                  <a:off x="555920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3" name="Rectangle 82"/>
                <p:cNvSpPr/>
                <p:nvPr/>
              </p:nvSpPr>
              <p:spPr bwMode="auto">
                <a:xfrm>
                  <a:off x="616095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4" name="Rectangle 83"/>
                <p:cNvSpPr/>
                <p:nvPr/>
              </p:nvSpPr>
              <p:spPr bwMode="auto">
                <a:xfrm>
                  <a:off x="676271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5" name="Rectangle 84"/>
                <p:cNvSpPr/>
                <p:nvPr/>
              </p:nvSpPr>
              <p:spPr bwMode="auto">
                <a:xfrm>
                  <a:off x="7364469"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6" name="Rectangle 85"/>
                <p:cNvSpPr/>
                <p:nvPr/>
              </p:nvSpPr>
              <p:spPr bwMode="auto">
                <a:xfrm>
                  <a:off x="796622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7" name="Rectangle 86"/>
                <p:cNvSpPr/>
                <p:nvPr/>
              </p:nvSpPr>
              <p:spPr bwMode="auto">
                <a:xfrm>
                  <a:off x="856798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8" name="Rectangle 87"/>
                <p:cNvSpPr/>
                <p:nvPr/>
              </p:nvSpPr>
              <p:spPr bwMode="auto">
                <a:xfrm>
                  <a:off x="916973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9" name="Rectangle 88"/>
                <p:cNvSpPr/>
                <p:nvPr/>
              </p:nvSpPr>
              <p:spPr bwMode="auto">
                <a:xfrm>
                  <a:off x="977149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0" name="Rectangle 89"/>
                <p:cNvSpPr/>
                <p:nvPr/>
              </p:nvSpPr>
              <p:spPr bwMode="auto">
                <a:xfrm>
                  <a:off x="495744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1" name="Rectangle 90"/>
                <p:cNvSpPr/>
                <p:nvPr/>
              </p:nvSpPr>
              <p:spPr bwMode="auto">
                <a:xfrm>
                  <a:off x="555920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2" name="Rectangle 91"/>
                <p:cNvSpPr/>
                <p:nvPr/>
              </p:nvSpPr>
              <p:spPr bwMode="auto">
                <a:xfrm>
                  <a:off x="616095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4" name="Rectangle 93"/>
                <p:cNvSpPr/>
                <p:nvPr/>
              </p:nvSpPr>
              <p:spPr bwMode="auto">
                <a:xfrm>
                  <a:off x="676271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5" name="Rectangle 94"/>
                <p:cNvSpPr/>
                <p:nvPr/>
              </p:nvSpPr>
              <p:spPr bwMode="auto">
                <a:xfrm>
                  <a:off x="7364469"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7" name="Rectangle 96"/>
                <p:cNvSpPr/>
                <p:nvPr/>
              </p:nvSpPr>
              <p:spPr bwMode="auto">
                <a:xfrm>
                  <a:off x="796622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8" name="Rectangle 97"/>
                <p:cNvSpPr/>
                <p:nvPr/>
              </p:nvSpPr>
              <p:spPr bwMode="auto">
                <a:xfrm>
                  <a:off x="856798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9" name="Rectangle 98"/>
                <p:cNvSpPr/>
                <p:nvPr/>
              </p:nvSpPr>
              <p:spPr bwMode="auto">
                <a:xfrm>
                  <a:off x="916973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0" name="Rectangle 99"/>
                <p:cNvSpPr/>
                <p:nvPr/>
              </p:nvSpPr>
              <p:spPr bwMode="auto">
                <a:xfrm>
                  <a:off x="977149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1" name="Rectangle 100"/>
                <p:cNvSpPr/>
                <p:nvPr/>
              </p:nvSpPr>
              <p:spPr bwMode="auto">
                <a:xfrm>
                  <a:off x="495744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2" name="Rectangle 101"/>
                <p:cNvSpPr/>
                <p:nvPr/>
              </p:nvSpPr>
              <p:spPr bwMode="auto">
                <a:xfrm>
                  <a:off x="555920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3" name="Rectangle 102"/>
                <p:cNvSpPr/>
                <p:nvPr/>
              </p:nvSpPr>
              <p:spPr bwMode="auto">
                <a:xfrm>
                  <a:off x="616095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4" name="Rectangle 103"/>
                <p:cNvSpPr/>
                <p:nvPr/>
              </p:nvSpPr>
              <p:spPr bwMode="auto">
                <a:xfrm>
                  <a:off x="676271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5" name="Rectangle 104"/>
                <p:cNvSpPr/>
                <p:nvPr/>
              </p:nvSpPr>
              <p:spPr bwMode="auto">
                <a:xfrm>
                  <a:off x="7364469"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6" name="Rectangle 105"/>
                <p:cNvSpPr/>
                <p:nvPr/>
              </p:nvSpPr>
              <p:spPr bwMode="auto">
                <a:xfrm>
                  <a:off x="796622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7" name="Rectangle 106"/>
                <p:cNvSpPr/>
                <p:nvPr/>
              </p:nvSpPr>
              <p:spPr bwMode="auto">
                <a:xfrm>
                  <a:off x="856798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8" name="Rectangle 107"/>
                <p:cNvSpPr/>
                <p:nvPr/>
              </p:nvSpPr>
              <p:spPr bwMode="auto">
                <a:xfrm>
                  <a:off x="916973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9" name="Rectangle 108"/>
                <p:cNvSpPr/>
                <p:nvPr/>
              </p:nvSpPr>
              <p:spPr bwMode="auto">
                <a:xfrm>
                  <a:off x="977149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0" name="Rectangle 109"/>
                <p:cNvSpPr/>
                <p:nvPr/>
              </p:nvSpPr>
              <p:spPr bwMode="auto">
                <a:xfrm>
                  <a:off x="495744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1" name="Rectangle 110"/>
                <p:cNvSpPr/>
                <p:nvPr/>
              </p:nvSpPr>
              <p:spPr bwMode="auto">
                <a:xfrm>
                  <a:off x="555920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2" name="Rectangle 111"/>
                <p:cNvSpPr/>
                <p:nvPr/>
              </p:nvSpPr>
              <p:spPr bwMode="auto">
                <a:xfrm>
                  <a:off x="616095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3" name="Rectangle 112"/>
                <p:cNvSpPr/>
                <p:nvPr/>
              </p:nvSpPr>
              <p:spPr bwMode="auto">
                <a:xfrm>
                  <a:off x="676271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4" name="Rectangle 113"/>
                <p:cNvSpPr/>
                <p:nvPr/>
              </p:nvSpPr>
              <p:spPr bwMode="auto">
                <a:xfrm>
                  <a:off x="7364469"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5" name="Rectangle 114"/>
                <p:cNvSpPr/>
                <p:nvPr/>
              </p:nvSpPr>
              <p:spPr bwMode="auto">
                <a:xfrm>
                  <a:off x="796622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6" name="Rectangle 115"/>
                <p:cNvSpPr/>
                <p:nvPr/>
              </p:nvSpPr>
              <p:spPr bwMode="auto">
                <a:xfrm>
                  <a:off x="856798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7" name="Rectangle 116"/>
                <p:cNvSpPr/>
                <p:nvPr/>
              </p:nvSpPr>
              <p:spPr bwMode="auto">
                <a:xfrm>
                  <a:off x="916973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8" name="Rectangle 117"/>
                <p:cNvSpPr/>
                <p:nvPr/>
              </p:nvSpPr>
              <p:spPr bwMode="auto">
                <a:xfrm>
                  <a:off x="977149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sp>
            <p:nvSpPr>
              <p:cNvPr id="54" name="Rectangle 53"/>
              <p:cNvSpPr/>
              <p:nvPr/>
            </p:nvSpPr>
            <p:spPr bwMode="auto">
              <a:xfrm>
                <a:off x="6534617"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DRAM</a:t>
                </a:r>
                <a:br>
                  <a:rPr kumimoji="0" lang="en-US" sz="980" dirty="0">
                    <a:solidFill>
                      <a:srgbClr val="505050"/>
                    </a:solidFill>
                    <a:latin typeface="+mn-ea"/>
                    <a:cs typeface="Segoe UI Semibold" panose="020B0702040204020203" pitchFamily="34" charset="0"/>
                  </a:rPr>
                </a:br>
                <a:r>
                  <a:rPr kumimoji="0" lang="en-US" sz="980" dirty="0">
                    <a:solidFill>
                      <a:srgbClr val="505050"/>
                    </a:solidFill>
                    <a:latin typeface="+mn-ea"/>
                    <a:cs typeface="Segoe UI Semibold" panose="020B0702040204020203" pitchFamily="34" charset="0"/>
                  </a:rPr>
                  <a:t> コントローラ</a:t>
                </a:r>
              </a:p>
            </p:txBody>
          </p:sp>
          <p:sp>
            <p:nvSpPr>
              <p:cNvPr id="55" name="Rectangle 54"/>
              <p:cNvSpPr/>
              <p:nvPr/>
            </p:nvSpPr>
            <p:spPr bwMode="auto">
              <a:xfrm>
                <a:off x="8097936"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USB </a:t>
                </a:r>
                <a:br>
                  <a:rPr kumimoji="0" lang="en-US" sz="980" dirty="0">
                    <a:solidFill>
                      <a:srgbClr val="505050"/>
                    </a:solidFill>
                    <a:latin typeface="+mn-ea"/>
                    <a:cs typeface="Segoe UI Semibold" panose="020B0702040204020203" pitchFamily="34" charset="0"/>
                  </a:rPr>
                </a:br>
                <a:r>
                  <a:rPr kumimoji="0" lang="en-US" sz="980" dirty="0" err="1">
                    <a:solidFill>
                      <a:srgbClr val="505050"/>
                    </a:solidFill>
                    <a:latin typeface="+mn-ea"/>
                    <a:cs typeface="Segoe UI Semibold" panose="020B0702040204020203" pitchFamily="34" charset="0"/>
                  </a:rPr>
                  <a:t>コントローラ</a:t>
                </a:r>
                <a:endParaRPr kumimoji="0" lang="en-US" sz="980" dirty="0">
                  <a:solidFill>
                    <a:srgbClr val="505050"/>
                  </a:solidFill>
                  <a:latin typeface="+mn-ea"/>
                  <a:cs typeface="Segoe UI Semibold" panose="020B0702040204020203" pitchFamily="34" charset="0"/>
                </a:endParaRPr>
              </a:p>
            </p:txBody>
          </p:sp>
          <p:sp>
            <p:nvSpPr>
              <p:cNvPr id="56" name="Rectangle 55"/>
              <p:cNvSpPr/>
              <p:nvPr/>
            </p:nvSpPr>
            <p:spPr bwMode="auto">
              <a:xfrm>
                <a:off x="9661255" y="1769592"/>
                <a:ext cx="1977057"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イーサネットコントローラ</a:t>
                </a:r>
              </a:p>
            </p:txBody>
          </p:sp>
          <p:sp>
            <p:nvSpPr>
              <p:cNvPr id="57" name="Rectangle 56"/>
              <p:cNvSpPr/>
              <p:nvPr/>
            </p:nvSpPr>
            <p:spPr bwMode="auto">
              <a:xfrm>
                <a:off x="890107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58" name="Rectangle 57"/>
              <p:cNvSpPr/>
              <p:nvPr/>
            </p:nvSpPr>
            <p:spPr bwMode="auto">
              <a:xfrm>
                <a:off x="8895101"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59" name="Rectangle 58"/>
              <p:cNvSpPr/>
              <p:nvPr/>
            </p:nvSpPr>
            <p:spPr bwMode="auto">
              <a:xfrm>
                <a:off x="1052294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60" name="Rectangle 59"/>
              <p:cNvSpPr/>
              <p:nvPr/>
            </p:nvSpPr>
            <p:spPr bwMode="auto">
              <a:xfrm>
                <a:off x="10516246"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61" name="Freeform 73"/>
              <p:cNvSpPr>
                <a:spLocks noChangeAspect="1" noEditPoints="1"/>
              </p:cNvSpPr>
              <p:nvPr/>
            </p:nvSpPr>
            <p:spPr bwMode="black">
              <a:xfrm>
                <a:off x="6725166" y="2333524"/>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sp>
            <p:nvSpPr>
              <p:cNvPr id="62" name="Freeform 73"/>
              <p:cNvSpPr>
                <a:spLocks noChangeAspect="1" noEditPoints="1"/>
              </p:cNvSpPr>
              <p:nvPr/>
            </p:nvSpPr>
            <p:spPr bwMode="black">
              <a:xfrm>
                <a:off x="6721815" y="3558858"/>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grpSp>
      </p:grpSp>
    </p:spTree>
    <p:extLst>
      <p:ext uri="{BB962C8B-B14F-4D97-AF65-F5344CB8AC3E}">
        <p14:creationId xmlns:p14="http://schemas.microsoft.com/office/powerpoint/2010/main" val="27617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834352" y="5399555"/>
            <a:ext cx="4051249"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FPGA: 空間計算</a:t>
            </a:r>
          </a:p>
        </p:txBody>
      </p:sp>
      <p:grpSp>
        <p:nvGrpSpPr>
          <p:cNvPr id="74" name="Group 73"/>
          <p:cNvGrpSpPr/>
          <p:nvPr/>
        </p:nvGrpSpPr>
        <p:grpSpPr>
          <a:xfrm>
            <a:off x="7717016" y="2947000"/>
            <a:ext cx="2216393" cy="2180027"/>
            <a:chOff x="7871758" y="3018328"/>
            <a:chExt cx="2260836" cy="2223741"/>
          </a:xfrm>
        </p:grpSpPr>
        <p:sp>
          <p:nvSpPr>
            <p:cNvPr id="33" name="Rectangle 32"/>
            <p:cNvSpPr/>
            <p:nvPr/>
          </p:nvSpPr>
          <p:spPr bwMode="auto">
            <a:xfrm>
              <a:off x="7871758" y="3018328"/>
              <a:ext cx="2260836" cy="2223741"/>
            </a:xfrm>
            <a:prstGeom prst="rect">
              <a:avLst/>
            </a:prstGeom>
            <a:solidFill>
              <a:srgbClr val="355D7D"/>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7" name="Rectangle: Rounded Corners 36"/>
            <p:cNvSpPr/>
            <p:nvPr/>
          </p:nvSpPr>
          <p:spPr bwMode="auto">
            <a:xfrm>
              <a:off x="8548405" y="3659667"/>
              <a:ext cx="947237" cy="947237"/>
            </a:xfrm>
            <a:prstGeom prst="roundRect">
              <a:avLst>
                <a:gd name="adj" fmla="val 42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198" descr="Azure automation.pn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749281" y="3729363"/>
              <a:ext cx="521334" cy="523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bwMode="auto">
            <a:xfrm>
              <a:off x="8839863"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9064992"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9243331"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661525"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2"/>
            <p:cNvGrpSpPr/>
            <p:nvPr/>
          </p:nvGrpSpPr>
          <p:grpSpPr>
            <a:xfrm>
              <a:off x="8661525" y="4660572"/>
              <a:ext cx="734071" cy="152265"/>
              <a:chOff x="6558300" y="2056243"/>
              <a:chExt cx="767675" cy="159235"/>
            </a:xfrm>
            <a:solidFill>
              <a:schemeClr val="bg1"/>
            </a:solidFill>
          </p:grpSpPr>
          <p:sp>
            <p:nvSpPr>
              <p:cNvPr id="54" name="Rectangle 5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rot="5400000">
              <a:off x="9267363" y="4070246"/>
              <a:ext cx="734070" cy="152272"/>
              <a:chOff x="6558301" y="2073786"/>
              <a:chExt cx="767674" cy="159243"/>
            </a:xfrm>
            <a:solidFill>
              <a:schemeClr val="bg1"/>
            </a:solidFill>
          </p:grpSpPr>
          <p:sp>
            <p:nvSpPr>
              <p:cNvPr id="50" name="Rectangle 49"/>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5" name="Group 44"/>
            <p:cNvGrpSpPr/>
            <p:nvPr/>
          </p:nvGrpSpPr>
          <p:grpSpPr>
            <a:xfrm rot="5400000">
              <a:off x="8040960" y="4064774"/>
              <a:ext cx="734071" cy="152265"/>
              <a:chOff x="6558300" y="2056243"/>
              <a:chExt cx="767675" cy="159235"/>
            </a:xfrm>
            <a:solidFill>
              <a:schemeClr val="bg1"/>
            </a:solidFill>
          </p:grpSpPr>
          <p:sp>
            <p:nvSpPr>
              <p:cNvPr id="46" name="Rectangle 45"/>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extBox 35"/>
            <p:cNvSpPr txBox="1"/>
            <p:nvPr/>
          </p:nvSpPr>
          <p:spPr>
            <a:xfrm>
              <a:off x="8554823" y="4282247"/>
              <a:ext cx="943869" cy="332399"/>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2353" dirty="0">
                  <a:solidFill>
                    <a:srgbClr val="355D7D"/>
                  </a:solidFill>
                  <a:latin typeface="Segoe UI Semibold" panose="020B0702040204020203" pitchFamily="34" charset="0"/>
                  <a:cs typeface="Segoe UI Semibold" panose="020B0702040204020203" pitchFamily="34" charset="0"/>
                </a:rPr>
                <a:t>FPGA</a:t>
              </a:r>
            </a:p>
          </p:txBody>
        </p:sp>
      </p:grpSp>
      <p:grpSp>
        <p:nvGrpSpPr>
          <p:cNvPr id="58" name="Group 57"/>
          <p:cNvGrpSpPr/>
          <p:nvPr/>
        </p:nvGrpSpPr>
        <p:grpSpPr>
          <a:xfrm>
            <a:off x="5998033" y="2656622"/>
            <a:ext cx="5588277" cy="1841962"/>
            <a:chOff x="481601" y="2774895"/>
            <a:chExt cx="4873036" cy="845189"/>
          </a:xfrm>
        </p:grpSpPr>
        <p:sp>
          <p:nvSpPr>
            <p:cNvPr id="59" name="Arrow: Right 58"/>
            <p:cNvSpPr/>
            <p:nvPr/>
          </p:nvSpPr>
          <p:spPr>
            <a:xfrm>
              <a:off x="554037" y="2774895"/>
              <a:ext cx="4800600" cy="845189"/>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tIns="268927" bIns="268927" rtlCol="0" anchor="ctr"/>
            <a:lstStyle/>
            <a:p>
              <a:pPr defTabSz="914367">
                <a:lnSpc>
                  <a:spcPct val="130000"/>
                </a:lnSpc>
                <a:defRPr/>
              </a:pPr>
              <a:r>
                <a:rPr kumimoji="0" lang="en-US" sz="1765" dirty="0">
                  <a:solidFill>
                    <a:srgbClr val="FFFFFF">
                      <a:alpha val="54000"/>
                    </a:srgbClr>
                  </a:solidFill>
                  <a:latin typeface="Segoe UI Semilight"/>
                </a:rPr>
                <a:t>10010100111010111011001110011110011101010110001</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01001010011101011101100111001111001110101101110</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10100111010111011001110011110011101011001011001</a:t>
              </a:r>
            </a:p>
          </p:txBody>
        </p:sp>
        <p:sp>
          <p:nvSpPr>
            <p:cNvPr id="60" name="Rectangle 59"/>
            <p:cNvSpPr/>
            <p:nvPr/>
          </p:nvSpPr>
          <p:spPr>
            <a:xfrm>
              <a:off x="481601" y="2819527"/>
              <a:ext cx="558016" cy="166998"/>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grpSp>
        <p:nvGrpSpPr>
          <p:cNvPr id="72" name="Group 71"/>
          <p:cNvGrpSpPr/>
          <p:nvPr/>
        </p:nvGrpSpPr>
        <p:grpSpPr>
          <a:xfrm>
            <a:off x="7717016" y="3066913"/>
            <a:ext cx="2216393" cy="1043318"/>
            <a:chOff x="7871758" y="3127914"/>
            <a:chExt cx="2260836" cy="1064239"/>
          </a:xfrm>
        </p:grpSpPr>
        <p:sp>
          <p:nvSpPr>
            <p:cNvPr id="61" name="Rectangle 60"/>
            <p:cNvSpPr/>
            <p:nvPr/>
          </p:nvSpPr>
          <p:spPr>
            <a:xfrm>
              <a:off x="8351837" y="312791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2" name="Rectangle 61"/>
            <p:cNvSpPr/>
            <p:nvPr/>
          </p:nvSpPr>
          <p:spPr>
            <a:xfrm>
              <a:off x="8351837" y="349133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3" name="Rectangle 62"/>
            <p:cNvSpPr/>
            <p:nvPr/>
          </p:nvSpPr>
          <p:spPr>
            <a:xfrm>
              <a:off x="8351837" y="385475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26" name="Rectangle 25"/>
            <p:cNvSpPr/>
            <p:nvPr/>
          </p:nvSpPr>
          <p:spPr>
            <a:xfrm>
              <a:off x="7871758" y="3497914"/>
              <a:ext cx="479838"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7" name="Parallelogram 16"/>
            <p:cNvSpPr/>
            <p:nvPr/>
          </p:nvSpPr>
          <p:spPr>
            <a:xfrm rot="16200000" flipH="1">
              <a:off x="7924817" y="3085821"/>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9" name="Parallelogram 18"/>
            <p:cNvSpPr/>
            <p:nvPr/>
          </p:nvSpPr>
          <p:spPr>
            <a:xfrm rot="5400000" flipH="1" flipV="1">
              <a:off x="7924817" y="3761129"/>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0" name="Rectangle 19"/>
            <p:cNvSpPr/>
            <p:nvPr/>
          </p:nvSpPr>
          <p:spPr>
            <a:xfrm>
              <a:off x="9723437" y="314272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1" name="Rectangle 20"/>
            <p:cNvSpPr/>
            <p:nvPr/>
          </p:nvSpPr>
          <p:spPr>
            <a:xfrm>
              <a:off x="9723437" y="350614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2" name="Rectangle 21"/>
            <p:cNvSpPr/>
            <p:nvPr/>
          </p:nvSpPr>
          <p:spPr>
            <a:xfrm>
              <a:off x="9723437" y="386956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grpSp>
      <p:sp useBgFill="1">
        <p:nvSpPr>
          <p:cNvPr id="71" name="Rectangle 70"/>
          <p:cNvSpPr/>
          <p:nvPr/>
        </p:nvSpPr>
        <p:spPr bwMode="auto">
          <a:xfrm>
            <a:off x="0" y="2383171"/>
            <a:ext cx="6076951" cy="27563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Down 5"/>
          <p:cNvSpPr/>
          <p:nvPr/>
        </p:nvSpPr>
        <p:spPr>
          <a:xfrm>
            <a:off x="2569486" y="1417118"/>
            <a:ext cx="1021122" cy="4405866"/>
          </a:xfrm>
          <a:prstGeom prst="downArrow">
            <a:avLst>
              <a:gd name="adj1" fmla="val 50000"/>
              <a:gd name="adj2" fmla="val 36498"/>
            </a:avLst>
          </a:prstGeom>
          <a:solidFill>
            <a:schemeClr val="accent6">
              <a:lumMod val="20000"/>
              <a:lumOff val="80000"/>
            </a:schemeClr>
          </a:solidFill>
          <a:ln>
            <a:solidFill>
              <a:schemeClr val="bg1">
                <a:lumMod val="50000"/>
                <a:alpha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914367">
              <a:defRPr/>
            </a:pPr>
            <a:endParaRPr kumimoji="0" lang="en-US" sz="1765" dirty="0">
              <a:solidFill>
                <a:srgbClr val="FFFFFF"/>
              </a:solidFill>
              <a:latin typeface="Segoe UI Semilight"/>
            </a:endParaRPr>
          </a:p>
        </p:txBody>
      </p:sp>
      <p:grpSp>
        <p:nvGrpSpPr>
          <p:cNvPr id="18" name="Group 17"/>
          <p:cNvGrpSpPr/>
          <p:nvPr/>
        </p:nvGrpSpPr>
        <p:grpSpPr>
          <a:xfrm>
            <a:off x="472134" y="2879302"/>
            <a:ext cx="4777242" cy="813564"/>
            <a:chOff x="481601" y="2763544"/>
            <a:chExt cx="4873036" cy="829878"/>
          </a:xfrm>
        </p:grpSpPr>
        <p:sp>
          <p:nvSpPr>
            <p:cNvPr id="11" name="Arrow: Right 10"/>
            <p:cNvSpPr/>
            <p:nvPr/>
          </p:nvSpPr>
          <p:spPr>
            <a:xfrm>
              <a:off x="554037" y="2950346"/>
              <a:ext cx="4800600" cy="643076"/>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367">
                <a:defRPr/>
              </a:pPr>
              <a:r>
                <a:rPr kumimoji="0" lang="en-US" sz="1765" dirty="0">
                  <a:solidFill>
                    <a:srgbClr val="FFFFFF">
                      <a:alpha val="54000"/>
                    </a:srgbClr>
                  </a:solidFill>
                  <a:latin typeface="Segoe UI Semilight"/>
                </a:rPr>
                <a:t>1001010011101011101100111001111001110101</a:t>
              </a:r>
            </a:p>
          </p:txBody>
        </p:sp>
        <p:sp>
          <p:nvSpPr>
            <p:cNvPr id="5" name="Rectangle 4"/>
            <p:cNvSpPr/>
            <p:nvPr/>
          </p:nvSpPr>
          <p:spPr>
            <a:xfrm>
              <a:off x="481601" y="2763544"/>
              <a:ext cx="647934" cy="369332"/>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sp>
        <p:nvSpPr>
          <p:cNvPr id="7" name="Rectangle 6"/>
          <p:cNvSpPr/>
          <p:nvPr/>
        </p:nvSpPr>
        <p:spPr>
          <a:xfrm>
            <a:off x="2398248" y="1418708"/>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8" name="Rectangle 7"/>
          <p:cNvSpPr/>
          <p:nvPr/>
        </p:nvSpPr>
        <p:spPr>
          <a:xfrm>
            <a:off x="2398248" y="1807466"/>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9" name="Rectangle 8"/>
          <p:cNvSpPr/>
          <p:nvPr/>
        </p:nvSpPr>
        <p:spPr>
          <a:xfrm>
            <a:off x="2398248" y="2196225"/>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27" name="TextBox 26"/>
          <p:cNvSpPr txBox="1"/>
          <p:nvPr/>
        </p:nvSpPr>
        <p:spPr>
          <a:xfrm>
            <a:off x="1687036" y="5917988"/>
            <a:ext cx="2767058"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CPU: 時間的計算</a:t>
            </a:r>
          </a:p>
        </p:txBody>
      </p:sp>
      <p:sp useBgFill="1">
        <p:nvSpPr>
          <p:cNvPr id="30" name="Rectangle 29"/>
          <p:cNvSpPr/>
          <p:nvPr/>
        </p:nvSpPr>
        <p:spPr bwMode="auto">
          <a:xfrm>
            <a:off x="1" y="2879301"/>
            <a:ext cx="543146" cy="726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1952812" y="2959481"/>
            <a:ext cx="2244990" cy="2180027"/>
          </a:xfrm>
          <a:prstGeom prst="rect">
            <a:avLst/>
          </a:prstGeom>
          <a:solidFill>
            <a:schemeClr val="tx2">
              <a:lumMod val="75000"/>
              <a:alpha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CPU 対 FPGA</a:t>
            </a:r>
          </a:p>
        </p:txBody>
      </p:sp>
      <p:sp>
        <p:nvSpPr>
          <p:cNvPr id="29" name="Freeform 73"/>
          <p:cNvSpPr>
            <a:spLocks noChangeAspect="1" noEditPoints="1"/>
          </p:cNvSpPr>
          <p:nvPr/>
        </p:nvSpPr>
        <p:spPr bwMode="black">
          <a:xfrm>
            <a:off x="2341445" y="3315636"/>
            <a:ext cx="1467724" cy="146771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2745" dirty="0">
                <a:solidFill>
                  <a:srgbClr val="FFFFFF"/>
                </a:solidFill>
                <a:latin typeface="Segoe UI Semibold" panose="020B0702040204020203" pitchFamily="34" charset="0"/>
                <a:ea typeface="Segoe UI" pitchFamily="34" charset="0"/>
                <a:cs typeface="Segoe UI Semibold" panose="020B0702040204020203" pitchFamily="34" charset="0"/>
              </a:rPr>
              <a:t>CPU</a:t>
            </a:r>
          </a:p>
        </p:txBody>
      </p:sp>
      <p:sp>
        <p:nvSpPr>
          <p:cNvPr id="73" name="TextBox 72"/>
          <p:cNvSpPr txBox="1"/>
          <p:nvPr/>
        </p:nvSpPr>
        <p:spPr>
          <a:xfrm>
            <a:off x="5470439" y="4037014"/>
            <a:ext cx="1187353"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kumimoji="0" lang="en-US" sz="4705" b="1"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対.</a:t>
            </a:r>
          </a:p>
        </p:txBody>
      </p:sp>
      <p:sp>
        <p:nvSpPr>
          <p:cNvPr id="10" name="Rectangle 9"/>
          <p:cNvSpPr/>
          <p:nvPr/>
        </p:nvSpPr>
        <p:spPr>
          <a:xfrm>
            <a:off x="2398248" y="2585459"/>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Tree>
    <p:extLst>
      <p:ext uri="{BB962C8B-B14F-4D97-AF65-F5344CB8AC3E}">
        <p14:creationId xmlns:p14="http://schemas.microsoft.com/office/powerpoint/2010/main" val="174406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75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750"/>
                                        <p:tgtEl>
                                          <p:spTgt spid="7"/>
                                        </p:tgtEl>
                                      </p:cBhvr>
                                    </p:animEffect>
                                    <p:anim calcmode="lin" valueType="num">
                                      <p:cBhvr>
                                        <p:cTn id="45" dur="750" fill="hold"/>
                                        <p:tgtEl>
                                          <p:spTgt spid="7"/>
                                        </p:tgtEl>
                                        <p:attrNameLst>
                                          <p:attrName>ppt_x</p:attrName>
                                        </p:attrNameLst>
                                      </p:cBhvr>
                                      <p:tavLst>
                                        <p:tav tm="0">
                                          <p:val>
                                            <p:strVal val="#ppt_x"/>
                                          </p:val>
                                        </p:tav>
                                        <p:tav tm="100000">
                                          <p:val>
                                            <p:strVal val="#ppt_x"/>
                                          </p:val>
                                        </p:tav>
                                      </p:tavLst>
                                    </p:anim>
                                    <p:anim calcmode="lin" valueType="num">
                                      <p:cBhvr>
                                        <p:cTn id="46" dur="7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path" presetSubtype="0" accel="50000" decel="50000" fill="hold" grpId="1" nodeType="afterEffect">
                                  <p:stCondLst>
                                    <p:cond delay="0"/>
                                  </p:stCondLst>
                                  <p:iterate type="lt">
                                    <p:tmPct val="0"/>
                                  </p:iterate>
                                  <p:childTnLst>
                                    <p:animMotion origin="layout" path="M -9.06306E-7 7.85293E-7 L -9.06306E-7 0.09305 " pathEditMode="relative" rAng="0" ptsTypes="AA">
                                      <p:cBhvr>
                                        <p:cTn id="49" dur="2000" fill="hold"/>
                                        <p:tgtEl>
                                          <p:spTgt spid="10"/>
                                        </p:tgtEl>
                                        <p:attrNameLst>
                                          <p:attrName>ppt_x</p:attrName>
                                          <p:attrName>ppt_y</p:attrName>
                                        </p:attrNameLst>
                                      </p:cBhvr>
                                      <p:rCtr x="0" y="4653"/>
                                    </p:animMotion>
                                  </p:childTnLst>
                                </p:cTn>
                              </p:par>
                              <p:par>
                                <p:cTn id="50" presetID="1" presetClass="emph" presetSubtype="2" fill="hold" nodeType="withEffect">
                                  <p:stCondLst>
                                    <p:cond delay="500"/>
                                  </p:stCondLst>
                                  <p:iterate type="lt">
                                    <p:tmPct val="0"/>
                                  </p:iterate>
                                  <p:childTnLst>
                                    <p:animClr clrSpc="rgb" dir="cw">
                                      <p:cBhvr>
                                        <p:cTn id="51" dur="1500" fill="hold"/>
                                        <p:tgtEl>
                                          <p:spTgt spid="10"/>
                                        </p:tgtEl>
                                        <p:attrNameLst>
                                          <p:attrName>fillcolor</p:attrName>
                                        </p:attrNameLst>
                                      </p:cBhvr>
                                      <p:to>
                                        <a:srgbClr val="FFB900"/>
                                      </p:to>
                                    </p:animClr>
                                    <p:set>
                                      <p:cBhvr>
                                        <p:cTn id="52" dur="1500" fill="hold"/>
                                        <p:tgtEl>
                                          <p:spTgt spid="10"/>
                                        </p:tgtEl>
                                        <p:attrNameLst>
                                          <p:attrName>fill.type</p:attrName>
                                        </p:attrNameLst>
                                      </p:cBhvr>
                                      <p:to>
                                        <p:strVal val="solid"/>
                                      </p:to>
                                    </p:set>
                                    <p:set>
                                      <p:cBhvr>
                                        <p:cTn id="53" dur="1500" fill="hold"/>
                                        <p:tgtEl>
                                          <p:spTgt spid="10"/>
                                        </p:tgtEl>
                                        <p:attrNameLst>
                                          <p:attrName>fill.on</p:attrName>
                                        </p:attrNameLst>
                                      </p:cBhvr>
                                      <p:to>
                                        <p:strVal val="true"/>
                                      </p:to>
                                    </p:set>
                                  </p:childTnLst>
                                </p:cTn>
                              </p:par>
                              <p:par>
                                <p:cTn id="54" presetID="7" presetClass="emph" presetSubtype="2" fill="hold" nodeType="withEffect">
                                  <p:stCondLst>
                                    <p:cond delay="500"/>
                                  </p:stCondLst>
                                  <p:childTnLst>
                                    <p:animClr clrSpc="rgb" dir="cw">
                                      <p:cBhvr>
                                        <p:cTn id="55" dur="1500" fill="hold"/>
                                        <p:tgtEl>
                                          <p:spTgt spid="10"/>
                                        </p:tgtEl>
                                        <p:attrNameLst>
                                          <p:attrName>stroke.color</p:attrName>
                                        </p:attrNameLst>
                                      </p:cBhvr>
                                      <p:to>
                                        <a:srgbClr val="FFB900"/>
                                      </p:to>
                                    </p:animClr>
                                    <p:set>
                                      <p:cBhvr>
                                        <p:cTn id="56" dur="1500" fill="hold"/>
                                        <p:tgtEl>
                                          <p:spTgt spid="10"/>
                                        </p:tgtEl>
                                        <p:attrNameLst>
                                          <p:attrName>stroke.on</p:attrName>
                                        </p:attrNameLst>
                                      </p:cBhvr>
                                      <p:to>
                                        <p:strVal val="true"/>
                                      </p:to>
                                    </p:set>
                                  </p:childTnLst>
                                </p:cTn>
                              </p:par>
                            </p:childTnLst>
                          </p:cTn>
                        </p:par>
                        <p:par>
                          <p:cTn id="57" fill="hold">
                            <p:stCondLst>
                              <p:cond delay="4000"/>
                            </p:stCondLst>
                            <p:childTnLst>
                              <p:par>
                                <p:cTn id="58" presetID="2" presetClass="entr" presetSubtype="8" decel="10000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decel="10000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0-#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par>
                                <p:cTn id="72" presetID="22" presetClass="entr" presetSubtype="8"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7" grpId="0" animBg="1"/>
      <p:bldP spid="8" grpId="0" animBg="1"/>
      <p:bldP spid="9" grpId="0" animBg="1"/>
      <p:bldP spid="27" grpId="0"/>
      <p:bldP spid="3" grpId="0" animBg="1"/>
      <p:bldP spid="29" grpId="0" animBg="1"/>
      <p:bldP spid="73" grpId="0"/>
      <p:bldP spid="10" grpId="0" animBg="1"/>
      <p:bldP spid="10"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Rectangle 698"/>
          <p:cNvSpPr/>
          <p:nvPr/>
        </p:nvSpPr>
        <p:spPr bwMode="auto">
          <a:xfrm>
            <a:off x="7039378" y="2457873"/>
            <a:ext cx="4509874" cy="371065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p:cNvGrpSpPr/>
          <p:nvPr/>
        </p:nvGrpSpPr>
        <p:grpSpPr>
          <a:xfrm>
            <a:off x="1479225" y="4094086"/>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359" name="Oval 358"/>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0" name="Oval 359"/>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1" name="Oval 360"/>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Oval 361"/>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362"/>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363"/>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Oval 364"/>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6" name="Oval 365"/>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7" name="Oval 366"/>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67"/>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68"/>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69"/>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70"/>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2" name="Oval 371"/>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Oval 372"/>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Oval 373"/>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Oval 374"/>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375"/>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376"/>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377"/>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Oval 378"/>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0" name="Oval 379"/>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1" name="Oval 380"/>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2" name="Oval 381"/>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Oval 382"/>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4" name="Oval 383"/>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Oval 384"/>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8" name="Oval 38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38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39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39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3" name="Oval 39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4" name="Oval 393"/>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5" name="Oval 394"/>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7" name="Oval 396"/>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8" name="Oval 397"/>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9" name="Oval 398"/>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0" name="Oval 399"/>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1" name="Oval 400"/>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5" name="Oval 514"/>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6" name="Oval 515"/>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7" name="Oval 516"/>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8" name="Oval 517"/>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9" name="Oval 518"/>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0" name="Oval 519"/>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1" name="Oval 52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2" name="Oval 52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3" name="Oval 52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4" name="Oval 52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5" name="Oval 52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6" name="Oval 52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7" name="Oval 52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8" name="Oval 527"/>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9" name="Oval 528"/>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0" name="Oval 529"/>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Oval 530"/>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2" name="Oval 531"/>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3" name="Oval 532"/>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Oval 533"/>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5" name="Oval 534"/>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6" name="Oval 535"/>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7" name="Oval 536"/>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8" name="Oval 537"/>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9" name="Oval 538"/>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Oval 539"/>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1" name="Oval 540"/>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2" name="Oval 541"/>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3" name="Oval 542"/>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5" name="Oval 564"/>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6" name="Oval 565"/>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7" name="Oval 566"/>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8" name="Oval 567"/>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9" name="Oval 568"/>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0" name="Oval 569"/>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1" name="Oval 570"/>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2" name="Oval 571"/>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3" name="Oval 572"/>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4" name="Oval 573"/>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5" name="Oval 574"/>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6" name="Oval 575"/>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7" name="Oval 576"/>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8" name="Oval 577"/>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Oval 578"/>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0" name="Oval 579"/>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1" name="Oval 580"/>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2" name="Oval 581"/>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3" name="Oval 582"/>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Title 2"/>
          <p:cNvSpPr>
            <a:spLocks noGrp="1"/>
          </p:cNvSpPr>
          <p:nvPr>
            <p:ph type="title"/>
          </p:nvPr>
        </p:nvSpPr>
        <p:spPr/>
        <p:txBody>
          <a:bodyPr/>
          <a:lstStyle/>
          <a:p>
            <a:r>
              <a:rPr lang="en-US" altLang="ja-JP" sz="4705" dirty="0">
                <a:latin typeface="Yu Gothic UI Light" panose="020B0300000000000000" pitchFamily="50" charset="-128"/>
                <a:ea typeface="Yu Gothic UI Light" panose="020B0300000000000000" pitchFamily="50" charset="-128"/>
              </a:rPr>
              <a:t>FPGA</a:t>
            </a:r>
            <a:r>
              <a:rPr lang="ja-JP" altLang="en-US" sz="4705" dirty="0">
                <a:latin typeface="Yu Gothic UI Light" panose="020B0300000000000000" pitchFamily="50" charset="-128"/>
                <a:ea typeface="Yu Gothic UI Light" panose="020B0300000000000000" pitchFamily="50" charset="-128"/>
              </a:rPr>
              <a:t>によるハードウェアマイクロサービス</a:t>
            </a:r>
            <a:endParaRPr lang="en-US" sz="4705" dirty="0">
              <a:latin typeface="Yu Gothic UI Light" panose="020B0300000000000000" pitchFamily="50" charset="-128"/>
              <a:ea typeface="Yu Gothic UI Light" panose="020B0300000000000000" pitchFamily="50" charset="-128"/>
            </a:endParaRPr>
          </a:p>
        </p:txBody>
      </p:sp>
      <p:grpSp>
        <p:nvGrpSpPr>
          <p:cNvPr id="133" name="Group 132"/>
          <p:cNvGrpSpPr/>
          <p:nvPr/>
        </p:nvGrpSpPr>
        <p:grpSpPr>
          <a:xfrm>
            <a:off x="642749" y="4549531"/>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4" name="Oval 3"/>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Oval 4"/>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Oval 5"/>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7"/>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Oval 7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p:cNvGrpSpPr/>
          <p:nvPr/>
        </p:nvGrpSpPr>
        <p:grpSpPr>
          <a:xfrm>
            <a:off x="631630" y="5670063"/>
            <a:ext cx="3971117" cy="488470"/>
            <a:chOff x="949094" y="5630862"/>
            <a:chExt cx="4323576" cy="531825"/>
          </a:xfrm>
        </p:grpSpPr>
        <p:sp>
          <p:nvSpPr>
            <p:cNvPr id="134" name="Freeform 111"/>
            <p:cNvSpPr>
              <a:spLocks noChangeAspect="1"/>
            </p:cNvSpPr>
            <p:nvPr/>
          </p:nvSpPr>
          <p:spPr bwMode="black">
            <a:xfrm>
              <a:off x="94909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111"/>
            <p:cNvSpPr>
              <a:spLocks noChangeAspect="1"/>
            </p:cNvSpPr>
            <p:nvPr/>
          </p:nvSpPr>
          <p:spPr bwMode="black">
            <a:xfrm>
              <a:off x="1824141"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Freeform 111"/>
            <p:cNvSpPr>
              <a:spLocks noChangeAspect="1"/>
            </p:cNvSpPr>
            <p:nvPr/>
          </p:nvSpPr>
          <p:spPr bwMode="black">
            <a:xfrm>
              <a:off x="2699188"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111"/>
            <p:cNvSpPr>
              <a:spLocks noChangeAspect="1"/>
            </p:cNvSpPr>
            <p:nvPr/>
          </p:nvSpPr>
          <p:spPr bwMode="black">
            <a:xfrm>
              <a:off x="3574235"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Freeform 111"/>
            <p:cNvSpPr>
              <a:spLocks noChangeAspect="1"/>
            </p:cNvSpPr>
            <p:nvPr/>
          </p:nvSpPr>
          <p:spPr bwMode="black">
            <a:xfrm>
              <a:off x="444928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4" name="Parallelogram 773"/>
          <p:cNvSpPr/>
          <p:nvPr/>
        </p:nvSpPr>
        <p:spPr bwMode="auto">
          <a:xfrm>
            <a:off x="1971552" y="5216181"/>
            <a:ext cx="1616920" cy="314632"/>
          </a:xfrm>
          <a:prstGeom prst="parallelogram">
            <a:avLst>
              <a:gd name="adj" fmla="val 194851"/>
            </a:avLst>
          </a:prstGeom>
          <a:solidFill>
            <a:schemeClr val="bg1">
              <a:alpha val="51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Rectangle 774"/>
          <p:cNvSpPr/>
          <p:nvPr/>
        </p:nvSpPr>
        <p:spPr>
          <a:xfrm>
            <a:off x="2317487" y="5167051"/>
            <a:ext cx="1033493" cy="392245"/>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pic>
        <p:nvPicPr>
          <p:cNvPr id="872" name="Picture 871"/>
          <p:cNvPicPr>
            <a:picLocks noChangeAspect="1"/>
          </p:cNvPicPr>
          <p:nvPr/>
        </p:nvPicPr>
        <p:blipFill>
          <a:blip r:embed="rId3"/>
          <a:stretch>
            <a:fillRect/>
          </a:stretch>
        </p:blipFill>
        <p:spPr>
          <a:xfrm>
            <a:off x="5326643" y="4315912"/>
            <a:ext cx="251021" cy="866619"/>
          </a:xfrm>
          <a:prstGeom prst="rect">
            <a:avLst/>
          </a:prstGeom>
        </p:spPr>
      </p:pic>
      <p:sp>
        <p:nvSpPr>
          <p:cNvPr id="141" name="Rectangle 140"/>
          <p:cNvSpPr/>
          <p:nvPr/>
        </p:nvSpPr>
        <p:spPr>
          <a:xfrm>
            <a:off x="527567" y="6179541"/>
            <a:ext cx="3106587" cy="280605"/>
          </a:xfrm>
          <a:prstGeom prst="rect">
            <a:avLst/>
          </a:prstGeom>
        </p:spPr>
        <p:txBody>
          <a:bodyPr wrap="none">
            <a:spAutoFit/>
          </a:bodyPr>
          <a:lstStyle/>
          <a:p>
            <a:pPr defTabSz="914367">
              <a:lnSpc>
                <a:spcPct val="90000"/>
              </a:lnSpc>
              <a:spcAft>
                <a:spcPts val="575"/>
              </a:spcAft>
              <a:defRPr/>
            </a:pPr>
            <a:r>
              <a:rPr lang="en-US" sz="1372" dirty="0">
                <a:solidFill>
                  <a:srgbClr val="505050">
                    <a:lumMod val="75000"/>
                  </a:srgbClr>
                </a:solidFill>
                <a:latin typeface="Segoe UI Semilight"/>
              </a:rPr>
              <a:t>Traditional software (CPU) server plane</a:t>
            </a:r>
          </a:p>
        </p:txBody>
      </p:sp>
      <p:sp>
        <p:nvSpPr>
          <p:cNvPr id="356" name="Freeform: Shape 355"/>
          <p:cNvSpPr/>
          <p:nvPr/>
        </p:nvSpPr>
        <p:spPr bwMode="auto">
          <a:xfrm rot="9060000">
            <a:off x="571087" y="3456606"/>
            <a:ext cx="5784830" cy="2656383"/>
          </a:xfrm>
          <a:custGeom>
            <a:avLst/>
            <a:gdLst>
              <a:gd name="connsiteX0" fmla="*/ 4527660 w 4926308"/>
              <a:gd name="connsiteY0" fmla="*/ 2687627 h 2687627"/>
              <a:gd name="connsiteX1" fmla="*/ 985412 w 4926308"/>
              <a:gd name="connsiteY1" fmla="*/ 724127 h 2687627"/>
              <a:gd name="connsiteX2" fmla="*/ 1384060 w 4926308"/>
              <a:gd name="connsiteY2" fmla="*/ 4947 h 2687627"/>
              <a:gd name="connsiteX3" fmla="*/ 4926308 w 4926308"/>
              <a:gd name="connsiteY3" fmla="*/ 1968447 h 2687627"/>
              <a:gd name="connsiteX4" fmla="*/ 0 w 4926308"/>
              <a:gd name="connsiteY4" fmla="*/ 722312 h 2687627"/>
              <a:gd name="connsiteX5" fmla="*/ 398796 w 4926308"/>
              <a:gd name="connsiteY5" fmla="*/ 0 h 2687627"/>
              <a:gd name="connsiteX6" fmla="*/ 1382456 w 4926308"/>
              <a:gd name="connsiteY6" fmla="*/ 0 h 2687627"/>
              <a:gd name="connsiteX7" fmla="*/ 983660 w 4926308"/>
              <a:gd name="connsiteY7" fmla="*/ 722312 h 2687627"/>
              <a:gd name="connsiteX0" fmla="*/ 5487282 w 5885930"/>
              <a:gd name="connsiteY0" fmla="*/ 2687627 h 2687627"/>
              <a:gd name="connsiteX1" fmla="*/ 1945034 w 5885930"/>
              <a:gd name="connsiteY1" fmla="*/ 724127 h 2687627"/>
              <a:gd name="connsiteX2" fmla="*/ 2343682 w 5885930"/>
              <a:gd name="connsiteY2" fmla="*/ 4947 h 2687627"/>
              <a:gd name="connsiteX3" fmla="*/ 5885930 w 5885930"/>
              <a:gd name="connsiteY3" fmla="*/ 1968447 h 2687627"/>
              <a:gd name="connsiteX4" fmla="*/ 5487282 w 5885930"/>
              <a:gd name="connsiteY4" fmla="*/ 2687627 h 2687627"/>
              <a:gd name="connsiteX5" fmla="*/ 0 w 5885930"/>
              <a:gd name="connsiteY5" fmla="*/ 641377 h 2687627"/>
              <a:gd name="connsiteX6" fmla="*/ 1358418 w 5885930"/>
              <a:gd name="connsiteY6" fmla="*/ 0 h 2687627"/>
              <a:gd name="connsiteX7" fmla="*/ 2342078 w 5885930"/>
              <a:gd name="connsiteY7" fmla="*/ 0 h 2687627"/>
              <a:gd name="connsiteX8" fmla="*/ 1943282 w 5885930"/>
              <a:gd name="connsiteY8" fmla="*/ 722312 h 2687627"/>
              <a:gd name="connsiteX9" fmla="*/ 0 w 5885930"/>
              <a:gd name="connsiteY9" fmla="*/ 641377 h 2687627"/>
              <a:gd name="connsiteX0" fmla="*/ 5487282 w 5885930"/>
              <a:gd name="connsiteY0" fmla="*/ 2691944 h 2691944"/>
              <a:gd name="connsiteX1" fmla="*/ 1945034 w 5885930"/>
              <a:gd name="connsiteY1" fmla="*/ 728444 h 2691944"/>
              <a:gd name="connsiteX2" fmla="*/ 2343682 w 5885930"/>
              <a:gd name="connsiteY2" fmla="*/ 9264 h 2691944"/>
              <a:gd name="connsiteX3" fmla="*/ 5885930 w 5885930"/>
              <a:gd name="connsiteY3" fmla="*/ 1972764 h 2691944"/>
              <a:gd name="connsiteX4" fmla="*/ 5487282 w 5885930"/>
              <a:gd name="connsiteY4" fmla="*/ 2691944 h 2691944"/>
              <a:gd name="connsiteX5" fmla="*/ 0 w 5885930"/>
              <a:gd name="connsiteY5" fmla="*/ 645694 h 2691944"/>
              <a:gd name="connsiteX6" fmla="*/ 407577 w 5885930"/>
              <a:gd name="connsiteY6" fmla="*/ 0 h 2691944"/>
              <a:gd name="connsiteX7" fmla="*/ 2342078 w 5885930"/>
              <a:gd name="connsiteY7" fmla="*/ 4317 h 2691944"/>
              <a:gd name="connsiteX8" fmla="*/ 1943282 w 5885930"/>
              <a:gd name="connsiteY8" fmla="*/ 726629 h 2691944"/>
              <a:gd name="connsiteX9" fmla="*/ 0 w 5885930"/>
              <a:gd name="connsiteY9" fmla="*/ 645694 h 2691944"/>
              <a:gd name="connsiteX0" fmla="*/ 5487282 w 5885930"/>
              <a:gd name="connsiteY0" fmla="*/ 2706158 h 2706158"/>
              <a:gd name="connsiteX1" fmla="*/ 1945034 w 5885930"/>
              <a:gd name="connsiteY1" fmla="*/ 742658 h 2706158"/>
              <a:gd name="connsiteX2" fmla="*/ 2343682 w 5885930"/>
              <a:gd name="connsiteY2" fmla="*/ 23478 h 2706158"/>
              <a:gd name="connsiteX3" fmla="*/ 5885930 w 5885930"/>
              <a:gd name="connsiteY3" fmla="*/ 1986978 h 2706158"/>
              <a:gd name="connsiteX4" fmla="*/ 5487282 w 5885930"/>
              <a:gd name="connsiteY4" fmla="*/ 2706158 h 2706158"/>
              <a:gd name="connsiteX5" fmla="*/ 0 w 5885930"/>
              <a:gd name="connsiteY5" fmla="*/ 659908 h 2706158"/>
              <a:gd name="connsiteX6" fmla="*/ 401735 w 5885930"/>
              <a:gd name="connsiteY6" fmla="*/ 0 h 2706158"/>
              <a:gd name="connsiteX7" fmla="*/ 2342078 w 5885930"/>
              <a:gd name="connsiteY7" fmla="*/ 18531 h 2706158"/>
              <a:gd name="connsiteX8" fmla="*/ 1943282 w 5885930"/>
              <a:gd name="connsiteY8" fmla="*/ 740843 h 2706158"/>
              <a:gd name="connsiteX9" fmla="*/ 0 w 5885930"/>
              <a:gd name="connsiteY9" fmla="*/ 659908 h 2706158"/>
              <a:gd name="connsiteX0" fmla="*/ 5487282 w 5885930"/>
              <a:gd name="connsiteY0" fmla="*/ 2709649 h 2709649"/>
              <a:gd name="connsiteX1" fmla="*/ 1945034 w 5885930"/>
              <a:gd name="connsiteY1" fmla="*/ 746149 h 2709649"/>
              <a:gd name="connsiteX2" fmla="*/ 2343682 w 5885930"/>
              <a:gd name="connsiteY2" fmla="*/ 26969 h 2709649"/>
              <a:gd name="connsiteX3" fmla="*/ 5885930 w 5885930"/>
              <a:gd name="connsiteY3" fmla="*/ 1990469 h 2709649"/>
              <a:gd name="connsiteX4" fmla="*/ 5487282 w 5885930"/>
              <a:gd name="connsiteY4" fmla="*/ 2709649 h 2709649"/>
              <a:gd name="connsiteX5" fmla="*/ 0 w 5885930"/>
              <a:gd name="connsiteY5" fmla="*/ 663399 h 2709649"/>
              <a:gd name="connsiteX6" fmla="*/ 395437 w 5885930"/>
              <a:gd name="connsiteY6" fmla="*/ 0 h 2709649"/>
              <a:gd name="connsiteX7" fmla="*/ 2342078 w 5885930"/>
              <a:gd name="connsiteY7" fmla="*/ 22022 h 2709649"/>
              <a:gd name="connsiteX8" fmla="*/ 1943282 w 5885930"/>
              <a:gd name="connsiteY8" fmla="*/ 744334 h 2709649"/>
              <a:gd name="connsiteX9" fmla="*/ 0 w 5885930"/>
              <a:gd name="connsiteY9" fmla="*/ 663399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58180 w 5900828"/>
              <a:gd name="connsiteY8" fmla="*/ 744334 h 2709649"/>
              <a:gd name="connsiteX9" fmla="*/ 0 w 5900828"/>
              <a:gd name="connsiteY9" fmla="*/ 685325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 name="connsiteX0" fmla="*/ 5502180 w 5900828"/>
              <a:gd name="connsiteY0" fmla="*/ 2709649 h 2709649"/>
              <a:gd name="connsiteX1" fmla="*/ 1964586 w 5900828"/>
              <a:gd name="connsiteY1" fmla="*/ 737753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828" h="2709649">
                <a:moveTo>
                  <a:pt x="5502180" y="2709649"/>
                </a:moveTo>
                <a:lnTo>
                  <a:pt x="1964586" y="737753"/>
                </a:lnTo>
                <a:lnTo>
                  <a:pt x="2358580" y="26969"/>
                </a:lnTo>
                <a:lnTo>
                  <a:pt x="5900828" y="1990469"/>
                </a:lnTo>
                <a:lnTo>
                  <a:pt x="5502180" y="2709649"/>
                </a:lnTo>
                <a:close/>
                <a:moveTo>
                  <a:pt x="0" y="685325"/>
                </a:moveTo>
                <a:lnTo>
                  <a:pt x="410335" y="0"/>
                </a:lnTo>
                <a:lnTo>
                  <a:pt x="2356976" y="22022"/>
                </a:lnTo>
                <a:lnTo>
                  <a:pt x="1961898" y="732675"/>
                </a:lnTo>
                <a:cubicBezTo>
                  <a:pt x="1634011" y="732675"/>
                  <a:pt x="327887" y="685325"/>
                  <a:pt x="0" y="685325"/>
                </a:cubicBezTo>
                <a:close/>
              </a:path>
            </a:pathLst>
          </a:cu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Up-Down 10"/>
          <p:cNvSpPr/>
          <p:nvPr/>
        </p:nvSpPr>
        <p:spPr bwMode="auto">
          <a:xfrm>
            <a:off x="126261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4" name="Parallelogram 583"/>
          <p:cNvSpPr/>
          <p:nvPr/>
        </p:nvSpPr>
        <p:spPr bwMode="auto">
          <a:xfrm rot="9060000">
            <a:off x="4363883" y="5223252"/>
            <a:ext cx="2158094" cy="456905"/>
          </a:xfrm>
          <a:custGeom>
            <a:avLst/>
            <a:gdLst>
              <a:gd name="connsiteX0" fmla="*/ 0 w 2180576"/>
              <a:gd name="connsiteY0" fmla="*/ 454401 h 454401"/>
              <a:gd name="connsiteX1" fmla="*/ 259427 w 2180576"/>
              <a:gd name="connsiteY1" fmla="*/ 0 h 454401"/>
              <a:gd name="connsiteX2" fmla="*/ 2180576 w 2180576"/>
              <a:gd name="connsiteY2" fmla="*/ 0 h 454401"/>
              <a:gd name="connsiteX3" fmla="*/ 1921149 w 2180576"/>
              <a:gd name="connsiteY3" fmla="*/ 454401 h 454401"/>
              <a:gd name="connsiteX4" fmla="*/ 0 w 2180576"/>
              <a:gd name="connsiteY4" fmla="*/ 454401 h 454401"/>
              <a:gd name="connsiteX0" fmla="*/ 0 w 2201368"/>
              <a:gd name="connsiteY0" fmla="*/ 436762 h 454401"/>
              <a:gd name="connsiteX1" fmla="*/ 280219 w 2201368"/>
              <a:gd name="connsiteY1" fmla="*/ 0 h 454401"/>
              <a:gd name="connsiteX2" fmla="*/ 2201368 w 2201368"/>
              <a:gd name="connsiteY2" fmla="*/ 0 h 454401"/>
              <a:gd name="connsiteX3" fmla="*/ 1941941 w 2201368"/>
              <a:gd name="connsiteY3" fmla="*/ 454401 h 454401"/>
              <a:gd name="connsiteX4" fmla="*/ 0 w 2201368"/>
              <a:gd name="connsiteY4" fmla="*/ 436762 h 454401"/>
              <a:gd name="connsiteX0" fmla="*/ 0 w 2201368"/>
              <a:gd name="connsiteY0" fmla="*/ 440650 h 458289"/>
              <a:gd name="connsiteX1" fmla="*/ 273203 w 2201368"/>
              <a:gd name="connsiteY1" fmla="*/ 0 h 458289"/>
              <a:gd name="connsiteX2" fmla="*/ 2201368 w 2201368"/>
              <a:gd name="connsiteY2" fmla="*/ 3888 h 458289"/>
              <a:gd name="connsiteX3" fmla="*/ 1941941 w 2201368"/>
              <a:gd name="connsiteY3" fmla="*/ 458289 h 458289"/>
              <a:gd name="connsiteX4" fmla="*/ 0 w 2201368"/>
              <a:gd name="connsiteY4" fmla="*/ 440650 h 458289"/>
              <a:gd name="connsiteX0" fmla="*/ 0 w 2201368"/>
              <a:gd name="connsiteY0" fmla="*/ 444539 h 462178"/>
              <a:gd name="connsiteX1" fmla="*/ 266187 w 2201368"/>
              <a:gd name="connsiteY1" fmla="*/ 0 h 462178"/>
              <a:gd name="connsiteX2" fmla="*/ 2201368 w 2201368"/>
              <a:gd name="connsiteY2" fmla="*/ 7777 h 462178"/>
              <a:gd name="connsiteX3" fmla="*/ 1941941 w 2201368"/>
              <a:gd name="connsiteY3" fmla="*/ 462178 h 462178"/>
              <a:gd name="connsiteX4" fmla="*/ 0 w 2201368"/>
              <a:gd name="connsiteY4" fmla="*/ 444539 h 462178"/>
              <a:gd name="connsiteX0" fmla="*/ 0 w 2201368"/>
              <a:gd name="connsiteY0" fmla="*/ 449724 h 467363"/>
              <a:gd name="connsiteX1" fmla="*/ 256834 w 2201368"/>
              <a:gd name="connsiteY1" fmla="*/ 0 h 467363"/>
              <a:gd name="connsiteX2" fmla="*/ 2201368 w 2201368"/>
              <a:gd name="connsiteY2" fmla="*/ 12962 h 467363"/>
              <a:gd name="connsiteX3" fmla="*/ 1941941 w 2201368"/>
              <a:gd name="connsiteY3" fmla="*/ 467363 h 467363"/>
              <a:gd name="connsiteX4" fmla="*/ 0 w 2201368"/>
              <a:gd name="connsiteY4" fmla="*/ 449724 h 467363"/>
              <a:gd name="connsiteX0" fmla="*/ 0 w 2201368"/>
              <a:gd name="connsiteY0" fmla="*/ 448428 h 466067"/>
              <a:gd name="connsiteX1" fmla="*/ 259172 w 2201368"/>
              <a:gd name="connsiteY1" fmla="*/ 0 h 466067"/>
              <a:gd name="connsiteX2" fmla="*/ 2201368 w 2201368"/>
              <a:gd name="connsiteY2" fmla="*/ 11666 h 466067"/>
              <a:gd name="connsiteX3" fmla="*/ 1941941 w 2201368"/>
              <a:gd name="connsiteY3" fmla="*/ 466067 h 466067"/>
              <a:gd name="connsiteX4" fmla="*/ 0 w 2201368"/>
              <a:gd name="connsiteY4" fmla="*/ 448428 h 46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8" h="466067">
                <a:moveTo>
                  <a:pt x="0" y="448428"/>
                </a:moveTo>
                <a:lnTo>
                  <a:pt x="259172" y="0"/>
                </a:lnTo>
                <a:lnTo>
                  <a:pt x="2201368" y="11666"/>
                </a:lnTo>
                <a:lnTo>
                  <a:pt x="1941941" y="466067"/>
                </a:lnTo>
                <a:lnTo>
                  <a:pt x="0" y="44842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p:cNvGrpSpPr/>
          <p:nvPr/>
        </p:nvGrpSpPr>
        <p:grpSpPr>
          <a:xfrm>
            <a:off x="624072" y="3318780"/>
            <a:ext cx="5651983" cy="2141422"/>
            <a:chOff x="636585" y="3384832"/>
            <a:chExt cx="5765317" cy="2184362"/>
          </a:xfrm>
        </p:grpSpPr>
        <p:grpSp>
          <p:nvGrpSpPr>
            <p:cNvPr id="585" name="Group 584"/>
            <p:cNvGrpSpPr/>
            <p:nvPr/>
          </p:nvGrpSpPr>
          <p:grpSpPr>
            <a:xfrm>
              <a:off x="1522524" y="3384832"/>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586" name="Oval 585"/>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Oval 586"/>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8" name="Oval 587"/>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9" name="Oval 588"/>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0" name="Oval 589"/>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1" name="Oval 590"/>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2" name="Oval 591"/>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3" name="Oval 59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4" name="Oval 59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5" name="Oval 59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6" name="Oval 59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7" name="Oval 59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Oval 59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Oval 59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Oval 599"/>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1" name="Oval 600"/>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2" name="Oval 601"/>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Oval 602"/>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4" name="Oval 603"/>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5" name="Oval 604"/>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Oval 605"/>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7" name="Oval 60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8" name="Oval 60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9" name="Oval 60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0" name="Oval 60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1" name="Oval 61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2" name="Oval 61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Oval 61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Oval 61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5" name="Oval 61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6" name="Oval 61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7" name="Oval 61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8" name="Oval 61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Oval 61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Oval 61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Oval 62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2" name="Oval 62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3" name="Oval 62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4" name="Oval 62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5" name="Oval 62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6" name="Oval 62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7" name="Oval 62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8" name="Oval 62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9" name="Oval 62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0" name="Oval 62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1" name="Oval 63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2" name="Oval 63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3" name="Oval 63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4" name="Oval 63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5" name="Oval 63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6" name="Oval 63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7" name="Oval 63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8" name="Oval 63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9" name="Oval 63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0" name="Oval 63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2" name="Oval 64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3" name="Oval 64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4" name="Oval 64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5" name="Oval 64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6" name="Oval 64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7" name="Oval 64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9" name="Oval 64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0" name="Oval 64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1" name="Oval 65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2" name="Oval 65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3" name="Oval 65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4" name="Oval 65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6" name="Oval 65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7" name="Oval 65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8" name="Oval 65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9" name="Oval 65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0" name="Oval 65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1" name="Oval 66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2" name="Oval 66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Oval 66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4" name="Oval 66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5" name="Oval 66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6" name="Oval 66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7" name="Oval 66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8" name="Oval 66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9" name="Oval 66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0" name="Oval 66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1" name="Oval 67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2" name="Oval 67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3" name="Oval 67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4" name="Oval 67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5" name="Oval 67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6" name="Oval 67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Oval 67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Oval 67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Oval 67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Oval 67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1" name="Oval 68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2" name="Oval 68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3" name="Oval 68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Oval 68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Oval 68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Oval 68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Oval 68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Oval 68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Oval 68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Oval 68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Oval 69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Oval 69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Oval 69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Oval 69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Oval 69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Oval 69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Oval 69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2" name="Group 401"/>
            <p:cNvGrpSpPr/>
            <p:nvPr/>
          </p:nvGrpSpPr>
          <p:grpSpPr>
            <a:xfrm>
              <a:off x="636585" y="3840409"/>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403" name="Oval 402"/>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4" name="Oval 403"/>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Oval 404"/>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6" name="Oval 40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Oval 40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8" name="Oval 40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9" name="Oval 408"/>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409"/>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410"/>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411"/>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Oval 41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5" name="Oval 41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6" name="Oval 415"/>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7" name="Oval 416"/>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8" name="Oval 417"/>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9" name="Oval 418"/>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0" name="Oval 41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1" name="Oval 42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2" name="Oval 42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3" name="Oval 42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4" name="Oval 42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5" name="Oval 42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6" name="Oval 42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7" name="Oval 42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Oval 42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9" name="Oval 42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0" name="Oval 42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1" name="Oval 43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2" name="Oval 43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3" name="Oval 43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4" name="Oval 43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5" name="Oval 43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6" name="Oval 43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43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43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Oval 44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4" name="Oval 44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5" name="Oval 44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6" name="Oval 44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7" name="Oval 44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8" name="Oval 44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2" name="Oval 45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3" name="Oval 45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4" name="Oval 45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5" name="Oval 45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Oval 45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Oval 45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45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45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45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1" name="Oval 46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2" name="Oval 46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3" name="Oval 46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4" name="Oval 46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5" name="Oval 46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Oval 46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7" name="Oval 46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8" name="Oval 46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9" name="Oval 46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Oval 46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1" name="Oval 47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Oval 47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3" name="Oval 47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4" name="Oval 47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5" name="Oval 47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Oval 47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7" name="Oval 47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8" name="Oval 47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47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47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48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Oval 48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Oval 48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4" name="Oval 48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5" name="Oval 48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6" name="Oval 48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7" name="Oval 48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8" name="Oval 48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Oval 48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0" name="Oval 48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1" name="Oval 49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2" name="Oval 49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3" name="Oval 49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4" name="Oval 49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5" name="Oval 49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6" name="Oval 49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7" name="Oval 49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8" name="Oval 49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9" name="Oval 49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0" name="Oval 49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1" name="Oval 50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 name="Oval 50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3" name="Oval 50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4" name="Oval 50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5" name="Oval 50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6" name="Oval 50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7" name="Oval 50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8" name="Oval 50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Oval 50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0" name="Oval 50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1" name="Oval 51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2" name="Oval 51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3" name="Oval 51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4" name="Oval 51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00" name="Rectangle 699"/>
          <p:cNvSpPr/>
          <p:nvPr/>
        </p:nvSpPr>
        <p:spPr bwMode="auto">
          <a:xfrm>
            <a:off x="8337254" y="3803275"/>
            <a:ext cx="1738815" cy="461224"/>
          </a:xfrm>
          <a:prstGeom prst="rect">
            <a:avLst/>
          </a:pr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QPI</a:t>
            </a:r>
          </a:p>
        </p:txBody>
      </p:sp>
      <p:sp>
        <p:nvSpPr>
          <p:cNvPr id="702" name="Rectangle: Rounded Corners 701"/>
          <p:cNvSpPr/>
          <p:nvPr/>
        </p:nvSpPr>
        <p:spPr bwMode="auto">
          <a:xfrm>
            <a:off x="7365986"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3" name="Rectangle: Rounded Corners 702"/>
          <p:cNvSpPr/>
          <p:nvPr/>
        </p:nvSpPr>
        <p:spPr bwMode="auto">
          <a:xfrm>
            <a:off x="9752830"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4" name="Rectangle 703"/>
          <p:cNvSpPr/>
          <p:nvPr/>
        </p:nvSpPr>
        <p:spPr bwMode="auto">
          <a:xfrm>
            <a:off x="7734394" y="3234188"/>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Rectangle 704"/>
          <p:cNvSpPr/>
          <p:nvPr/>
        </p:nvSpPr>
        <p:spPr bwMode="auto">
          <a:xfrm>
            <a:off x="10117209" y="3234187"/>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7" name="Group 706"/>
          <p:cNvGrpSpPr/>
          <p:nvPr/>
        </p:nvGrpSpPr>
        <p:grpSpPr>
          <a:xfrm>
            <a:off x="7358854" y="5040814"/>
            <a:ext cx="1316939" cy="500186"/>
            <a:chOff x="332945" y="2365067"/>
            <a:chExt cx="953623" cy="395653"/>
          </a:xfrm>
          <a:solidFill>
            <a:schemeClr val="bg1">
              <a:lumMod val="50000"/>
            </a:schemeClr>
          </a:solidFill>
        </p:grpSpPr>
        <p:sp>
          <p:nvSpPr>
            <p:cNvPr id="708" name="Rectangle 707"/>
            <p:cNvSpPr/>
            <p:nvPr/>
          </p:nvSpPr>
          <p:spPr>
            <a:xfrm>
              <a:off x="332945"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09" name="Rectangle 708"/>
            <p:cNvSpPr/>
            <p:nvPr/>
          </p:nvSpPr>
          <p:spPr>
            <a:xfrm>
              <a:off x="615552"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0" name="Rectangle 709"/>
            <p:cNvSpPr/>
            <p:nvPr/>
          </p:nvSpPr>
          <p:spPr>
            <a:xfrm>
              <a:off x="332945"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NIC</a:t>
              </a:r>
            </a:p>
          </p:txBody>
        </p:sp>
      </p:grpSp>
      <p:sp>
        <p:nvSpPr>
          <p:cNvPr id="711" name="Rectangle 710"/>
          <p:cNvSpPr/>
          <p:nvPr/>
        </p:nvSpPr>
        <p:spPr bwMode="auto">
          <a:xfrm>
            <a:off x="7720618" y="4341837"/>
            <a:ext cx="572992" cy="698978"/>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Freeform 73"/>
          <p:cNvSpPr>
            <a:spLocks noChangeAspect="1" noEditPoints="1"/>
          </p:cNvSpPr>
          <p:nvPr/>
        </p:nvSpPr>
        <p:spPr bwMode="black">
          <a:xfrm>
            <a:off x="7528118"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p>
        </p:txBody>
      </p:sp>
      <p:grpSp>
        <p:nvGrpSpPr>
          <p:cNvPr id="172" name="highlighted CPUs"/>
          <p:cNvGrpSpPr/>
          <p:nvPr/>
        </p:nvGrpSpPr>
        <p:grpSpPr>
          <a:xfrm>
            <a:off x="622983" y="3760505"/>
            <a:ext cx="4783460" cy="1694801"/>
            <a:chOff x="655637" y="4106862"/>
            <a:chExt cx="4879378" cy="1728785"/>
          </a:xfrm>
          <a:noFill/>
          <a:scene3d>
            <a:camera prst="orthographicFront">
              <a:rot lat="17099985" lon="21599989" rev="0"/>
            </a:camera>
            <a:lightRig rig="threePt" dir="t"/>
          </a:scene3d>
        </p:grpSpPr>
        <p:sp>
          <p:nvSpPr>
            <p:cNvPr id="173" name="Oval 17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7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Oval 17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Oval 17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Oval 18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Oval 19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Oval 19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Oval 19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Oval 20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Oval 20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20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Oval 20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Oval 20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Oval 20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Oval 21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Oval 21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Oval 22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Oval 22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Oval 22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Oval 22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Oval 22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Oval 22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Oval 22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2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3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3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Oval 23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Oval 23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Oval 23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Oval 23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Oval 23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Oval 23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Oval 23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Oval 23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Oval 24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Oval 24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Oval 24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Oval 24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Oval 24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Oval 24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4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4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Oval 24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Oval 25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Oval 25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Oval 25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Oval 25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6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Oval 27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Oval 27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Oval 27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Oval 27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Oval 27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Oval 28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Oval 28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Oval 28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Oval 28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44" name="Connector: Elbow 143"/>
          <p:cNvCxnSpPr>
            <a:cxnSpLocks/>
            <a:stCxn id="699" idx="1"/>
          </p:cNvCxnSpPr>
          <p:nvPr/>
        </p:nvCxnSpPr>
        <p:spPr>
          <a:xfrm rot="10800000" flipV="1">
            <a:off x="5539940" y="4313203"/>
            <a:ext cx="1499440" cy="406756"/>
          </a:xfrm>
          <a:prstGeom prst="bentConnector3">
            <a:avLst>
              <a:gd name="adj1" fmla="val 50000"/>
            </a:avLst>
          </a:prstGeom>
          <a:ln w="28575">
            <a:solidFill>
              <a:schemeClr val="tx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4" name="Freeform: Shape 753"/>
          <p:cNvSpPr/>
          <p:nvPr/>
        </p:nvSpPr>
        <p:spPr bwMode="auto">
          <a:xfrm>
            <a:off x="7880853" y="5442875"/>
            <a:ext cx="2027537" cy="1124848"/>
          </a:xfrm>
          <a:custGeom>
            <a:avLst/>
            <a:gdLst>
              <a:gd name="connsiteX0" fmla="*/ 0 w 2068193"/>
              <a:gd name="connsiteY0" fmla="*/ 0 h 1147404"/>
              <a:gd name="connsiteX1" fmla="*/ 177747 w 2068193"/>
              <a:gd name="connsiteY1" fmla="*/ 0 h 1147404"/>
              <a:gd name="connsiteX2" fmla="*/ 177747 w 2068193"/>
              <a:gd name="connsiteY2" fmla="*/ 984061 h 1147404"/>
              <a:gd name="connsiteX3" fmla="*/ 1909100 w 2068193"/>
              <a:gd name="connsiteY3" fmla="*/ 984061 h 1147404"/>
              <a:gd name="connsiteX4" fmla="*/ 1909100 w 2068193"/>
              <a:gd name="connsiteY4" fmla="*/ 338898 h 1147404"/>
              <a:gd name="connsiteX5" fmla="*/ 2068193 w 2068193"/>
              <a:gd name="connsiteY5" fmla="*/ 338898 h 1147404"/>
              <a:gd name="connsiteX6" fmla="*/ 2068193 w 2068193"/>
              <a:gd name="connsiteY6" fmla="*/ 1147404 h 1147404"/>
              <a:gd name="connsiteX7" fmla="*/ 1909514 w 2068193"/>
              <a:gd name="connsiteY7" fmla="*/ 1147404 h 1147404"/>
              <a:gd name="connsiteX8" fmla="*/ 1909100 w 2068193"/>
              <a:gd name="connsiteY8" fmla="*/ 1147404 h 1147404"/>
              <a:gd name="connsiteX9" fmla="*/ 0 w 2068193"/>
              <a:gd name="connsiteY9" fmla="*/ 1147404 h 1147404"/>
              <a:gd name="connsiteX10" fmla="*/ 0 w 2068193"/>
              <a:gd name="connsiteY10" fmla="*/ 1017537 h 1147404"/>
              <a:gd name="connsiteX11" fmla="*/ 0 w 2068193"/>
              <a:gd name="connsiteY11"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193" h="1147404">
                <a:moveTo>
                  <a:pt x="0" y="0"/>
                </a:moveTo>
                <a:lnTo>
                  <a:pt x="177747" y="0"/>
                </a:lnTo>
                <a:lnTo>
                  <a:pt x="177747" y="984061"/>
                </a:lnTo>
                <a:lnTo>
                  <a:pt x="1909100" y="984061"/>
                </a:lnTo>
                <a:lnTo>
                  <a:pt x="1909100" y="338898"/>
                </a:lnTo>
                <a:lnTo>
                  <a:pt x="2068193" y="338898"/>
                </a:lnTo>
                <a:lnTo>
                  <a:pt x="2068193" y="1147404"/>
                </a:lnTo>
                <a:lnTo>
                  <a:pt x="1909514" y="1147404"/>
                </a:lnTo>
                <a:lnTo>
                  <a:pt x="1909100"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50" name="TextBox 749"/>
          <p:cNvSpPr txBox="1"/>
          <p:nvPr/>
        </p:nvSpPr>
        <p:spPr>
          <a:xfrm>
            <a:off x="7737766"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52" name="TextBox 751"/>
          <p:cNvSpPr txBox="1"/>
          <p:nvPr/>
        </p:nvSpPr>
        <p:spPr>
          <a:xfrm>
            <a:off x="8410585" y="6276852"/>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56" name="Freeform: Shape 755"/>
          <p:cNvSpPr/>
          <p:nvPr/>
        </p:nvSpPr>
        <p:spPr bwMode="auto">
          <a:xfrm>
            <a:off x="10403704" y="5442875"/>
            <a:ext cx="1705582" cy="1124848"/>
          </a:xfrm>
          <a:custGeom>
            <a:avLst/>
            <a:gdLst>
              <a:gd name="connsiteX0" fmla="*/ 0 w 1739782"/>
              <a:gd name="connsiteY0" fmla="*/ 0 h 1147404"/>
              <a:gd name="connsiteX1" fmla="*/ 177747 w 1739782"/>
              <a:gd name="connsiteY1" fmla="*/ 0 h 1147404"/>
              <a:gd name="connsiteX2" fmla="*/ 177747 w 1739782"/>
              <a:gd name="connsiteY2" fmla="*/ 984061 h 1147404"/>
              <a:gd name="connsiteX3" fmla="*/ 1739782 w 1739782"/>
              <a:gd name="connsiteY3" fmla="*/ 984061 h 1147404"/>
              <a:gd name="connsiteX4" fmla="*/ 1739782 w 1739782"/>
              <a:gd name="connsiteY4" fmla="*/ 1147404 h 1147404"/>
              <a:gd name="connsiteX5" fmla="*/ 0 w 1739782"/>
              <a:gd name="connsiteY5" fmla="*/ 1147404 h 1147404"/>
              <a:gd name="connsiteX6" fmla="*/ 0 w 1739782"/>
              <a:gd name="connsiteY6" fmla="*/ 1017537 h 1147404"/>
              <a:gd name="connsiteX7" fmla="*/ 0 w 1739782"/>
              <a:gd name="connsiteY7"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782" h="1147404">
                <a:moveTo>
                  <a:pt x="0" y="0"/>
                </a:moveTo>
                <a:lnTo>
                  <a:pt x="177747" y="0"/>
                </a:lnTo>
                <a:lnTo>
                  <a:pt x="177747" y="984061"/>
                </a:lnTo>
                <a:lnTo>
                  <a:pt x="1739782" y="984061"/>
                </a:lnTo>
                <a:lnTo>
                  <a:pt x="1739782"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751" name="Rounded Rectangle 94"/>
          <p:cNvSpPr/>
          <p:nvPr/>
        </p:nvSpPr>
        <p:spPr bwMode="auto">
          <a:xfrm>
            <a:off x="11583732" y="6328463"/>
            <a:ext cx="525554" cy="293937"/>
          </a:xfrm>
          <a:prstGeom prst="roundRect">
            <a:avLst>
              <a:gd name="adj" fmla="val 0"/>
            </a:avLst>
          </a:prstGeom>
          <a:solidFill>
            <a:schemeClr val="bg1">
              <a:lumMod val="95000"/>
            </a:schemeClr>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r>
              <a:rPr lang="en-US" sz="1537" dirty="0" err="1">
                <a:solidFill>
                  <a:srgbClr val="0078D7"/>
                </a:solidFill>
                <a:latin typeface="Segoe UI Semilight"/>
              </a:rPr>
              <a:t>ToR</a:t>
            </a:r>
            <a:endParaRPr lang="en-US" sz="1921" dirty="0">
              <a:solidFill>
                <a:srgbClr val="0078D7"/>
              </a:solidFill>
              <a:latin typeface="Segoe UI Semilight"/>
            </a:endParaRPr>
          </a:p>
        </p:txBody>
      </p:sp>
      <p:sp>
        <p:nvSpPr>
          <p:cNvPr id="758" name="TextBox 757"/>
          <p:cNvSpPr txBox="1"/>
          <p:nvPr/>
        </p:nvSpPr>
        <p:spPr>
          <a:xfrm>
            <a:off x="7385461" y="4484030"/>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x8</a:t>
            </a:r>
          </a:p>
        </p:txBody>
      </p:sp>
      <p:sp>
        <p:nvSpPr>
          <p:cNvPr id="759" name="Rectangle 758"/>
          <p:cNvSpPr/>
          <p:nvPr/>
        </p:nvSpPr>
        <p:spPr bwMode="auto">
          <a:xfrm>
            <a:off x="10114671" y="4335551"/>
            <a:ext cx="572992" cy="552220"/>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TextBox 759"/>
          <p:cNvSpPr txBox="1"/>
          <p:nvPr/>
        </p:nvSpPr>
        <p:spPr>
          <a:xfrm>
            <a:off x="9779515" y="4477744"/>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2x8</a:t>
            </a:r>
          </a:p>
        </p:txBody>
      </p:sp>
      <p:grpSp>
        <p:nvGrpSpPr>
          <p:cNvPr id="152" name="Group 151"/>
          <p:cNvGrpSpPr/>
          <p:nvPr/>
        </p:nvGrpSpPr>
        <p:grpSpPr>
          <a:xfrm>
            <a:off x="9532295" y="4856180"/>
            <a:ext cx="1792850" cy="1047918"/>
            <a:chOff x="9723437" y="4953059"/>
            <a:chExt cx="1828800" cy="1068931"/>
          </a:xfrm>
        </p:grpSpPr>
        <p:sp>
          <p:nvSpPr>
            <p:cNvPr id="146" name="Rectangle 145"/>
            <p:cNvSpPr/>
            <p:nvPr/>
          </p:nvSpPr>
          <p:spPr bwMode="auto">
            <a:xfrm>
              <a:off x="9723437" y="4953059"/>
              <a:ext cx="1828800" cy="106893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p:cNvSpPr/>
            <p:nvPr/>
          </p:nvSpPr>
          <p:spPr bwMode="auto">
            <a:xfrm>
              <a:off x="10563076" y="5292414"/>
              <a:ext cx="486752" cy="47047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9903591" y="5121199"/>
              <a:ext cx="810446" cy="792926"/>
              <a:chOff x="10157218" y="5167111"/>
              <a:chExt cx="793750" cy="776592"/>
            </a:xfrm>
          </p:grpSpPr>
          <p:grpSp>
            <p:nvGrpSpPr>
              <p:cNvPr id="68" name="Group 67"/>
              <p:cNvGrpSpPr/>
              <p:nvPr/>
            </p:nvGrpSpPr>
            <p:grpSpPr>
              <a:xfrm>
                <a:off x="10157218" y="5167111"/>
                <a:ext cx="793750" cy="776592"/>
                <a:chOff x="6061147" y="1903843"/>
                <a:chExt cx="1459325" cy="1427779"/>
              </a:xfrm>
              <a:solidFill>
                <a:schemeClr val="tx2">
                  <a:lumMod val="75000"/>
                </a:schemeClr>
              </a:solidFill>
            </p:grpSpPr>
            <p:sp>
              <p:nvSpPr>
                <p:cNvPr id="36" name="Rectangle 35"/>
                <p:cNvSpPr/>
                <p:nvPr/>
              </p:nvSpPr>
              <p:spPr bwMode="auto">
                <a:xfrm>
                  <a:off x="6287602" y="2125662"/>
                  <a:ext cx="990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0" name="Picture 198" descr="Azure automation.png"/>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p:cNvGrpSpPr/>
                <p:nvPr/>
              </p:nvGrpSpPr>
              <p:grpSpPr>
                <a:xfrm>
                  <a:off x="6405900" y="3172387"/>
                  <a:ext cx="767675" cy="159235"/>
                  <a:chOff x="6558300" y="2056243"/>
                  <a:chExt cx="767675" cy="159235"/>
                </a:xfrm>
                <a:grpFill/>
              </p:grpSpPr>
              <p:sp>
                <p:nvSpPr>
                  <p:cNvPr id="735" name="Rectangle 734"/>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Rectangle 735"/>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7" name="Rectangle 736"/>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8" name="Rectangle 737"/>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0" name="Group 59"/>
                <p:cNvGrpSpPr/>
                <p:nvPr/>
              </p:nvGrpSpPr>
              <p:grpSpPr>
                <a:xfrm rot="5400000">
                  <a:off x="7057017" y="2555039"/>
                  <a:ext cx="767675" cy="159235"/>
                  <a:chOff x="6558300" y="2056243"/>
                  <a:chExt cx="767675" cy="159235"/>
                </a:xfrm>
                <a:grpFill/>
              </p:grpSpPr>
              <p:sp>
                <p:nvSpPr>
                  <p:cNvPr id="739" name="Rectangle 7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0" name="Rectangle 7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1" name="Rectangle 7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Rectangle 7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Group 742"/>
                <p:cNvGrpSpPr/>
                <p:nvPr/>
              </p:nvGrpSpPr>
              <p:grpSpPr>
                <a:xfrm rot="5400000">
                  <a:off x="5756927" y="2549314"/>
                  <a:ext cx="767675" cy="159235"/>
                  <a:chOff x="6558300" y="2056243"/>
                  <a:chExt cx="767675" cy="159235"/>
                </a:xfrm>
                <a:grpFill/>
              </p:grpSpPr>
              <p:sp>
                <p:nvSpPr>
                  <p:cNvPr id="744" name="Rectangle 74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Rectangle 74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6" name="Rectangle 74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7" name="Rectangle 74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TextBox 75"/>
              <p:cNvSpPr txBox="1"/>
              <p:nvPr/>
            </p:nvSpPr>
            <p:spPr>
              <a:xfrm>
                <a:off x="10284039" y="5617065"/>
                <a:ext cx="536887" cy="162708"/>
              </a:xfrm>
              <a:prstGeom prst="rect">
                <a:avLst/>
              </a:prstGeom>
              <a:noFill/>
            </p:spPr>
            <p:txBody>
              <a:bodyPr wrap="square" lIns="0" tIns="0" rIns="0" bIns="0" rtlCol="0">
                <a:spAutoFit/>
              </a:bodyPr>
              <a:lstStyle/>
              <a:p>
                <a:pPr algn="ctr" defTabSz="914367">
                  <a:lnSpc>
                    <a:spcPct val="90000"/>
                  </a:lnSpc>
                  <a:spcAft>
                    <a:spcPts val="588"/>
                  </a:spcAft>
                  <a:defRPr/>
                </a:pPr>
                <a:r>
                  <a:rPr lang="en-US" sz="1176" dirty="0">
                    <a:solidFill>
                      <a:srgbClr val="FFFFFF"/>
                    </a:solidFill>
                    <a:latin typeface="Segoe UI Semibold" panose="020B0702040204020203" pitchFamily="34" charset="0"/>
                    <a:cs typeface="Segoe UI Semibold" panose="020B0702040204020203" pitchFamily="34" charset="0"/>
                  </a:rPr>
                  <a:t>FPGA</a:t>
                </a:r>
              </a:p>
            </p:txBody>
          </p:sp>
        </p:grpSp>
        <p:sp>
          <p:nvSpPr>
            <p:cNvPr id="748" name="Rectangle: Rounded Corners 747"/>
            <p:cNvSpPr/>
            <p:nvPr/>
          </p:nvSpPr>
          <p:spPr bwMode="auto">
            <a:xfrm rot="5400000">
              <a:off x="10732015" y="5297104"/>
              <a:ext cx="966701" cy="393056"/>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grpSp>
      <p:sp>
        <p:nvSpPr>
          <p:cNvPr id="706" name="Freeform 73"/>
          <p:cNvSpPr>
            <a:spLocks noChangeAspect="1" noEditPoints="1"/>
          </p:cNvSpPr>
          <p:nvPr/>
        </p:nvSpPr>
        <p:spPr bwMode="black">
          <a:xfrm>
            <a:off x="9914962"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761" name="TextBox 760"/>
          <p:cNvSpPr txBox="1"/>
          <p:nvPr/>
        </p:nvSpPr>
        <p:spPr>
          <a:xfrm>
            <a:off x="10581854" y="6276880"/>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62" name="TextBox 761"/>
          <p:cNvSpPr txBox="1"/>
          <p:nvPr/>
        </p:nvSpPr>
        <p:spPr>
          <a:xfrm>
            <a:off x="9606392"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3" name="TextBox 762"/>
          <p:cNvSpPr txBox="1"/>
          <p:nvPr/>
        </p:nvSpPr>
        <p:spPr>
          <a:xfrm>
            <a:off x="10271210"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4" name="TextBox 763"/>
          <p:cNvSpPr txBox="1"/>
          <p:nvPr/>
        </p:nvSpPr>
        <p:spPr>
          <a:xfrm>
            <a:off x="3462123" y="3640884"/>
            <a:ext cx="2334043" cy="280605"/>
          </a:xfrm>
          <a:prstGeom prst="rect">
            <a:avLst/>
          </a:prstGeom>
        </p:spPr>
        <p:txBody>
          <a:bodyPr wrap="none">
            <a:spAutoFit/>
          </a:bodyPr>
          <a:lstStyle>
            <a:defPPr>
              <a:defRPr lang="en-US"/>
            </a:defPPr>
            <a:lvl1pPr marR="0" lvl="0" indent="0" fontAlgn="auto">
              <a:lnSpc>
                <a:spcPct val="90000"/>
              </a:lnSpc>
              <a:spcBef>
                <a:spcPts val="0"/>
              </a:spcBef>
              <a:spcAft>
                <a:spcPts val="587"/>
              </a:spcAft>
              <a:buClrTx/>
              <a:buSzTx/>
              <a:buFontTx/>
              <a:buNone/>
              <a:tabLst/>
              <a:defRPr kumimoji="0" sz="1400" b="0" i="0" u="none" strike="noStrike" cap="none" spc="0" normalizeH="0" baseline="0">
                <a:ln>
                  <a:noFill/>
                </a:ln>
                <a:solidFill>
                  <a:srgbClr val="505050">
                    <a:lumMod val="75000"/>
                  </a:srgbClr>
                </a:solidFill>
                <a:effectLst/>
                <a:uLnTx/>
                <a:uFillTx/>
                <a:latin typeface="Segoe UI Semilight"/>
              </a:defRPr>
            </a:lvl1pPr>
          </a:lstStyle>
          <a:p>
            <a:pPr defTabSz="914367">
              <a:spcAft>
                <a:spcPts val="575"/>
              </a:spcAft>
            </a:pPr>
            <a:r>
              <a:rPr lang="en-US" sz="1372" dirty="0"/>
              <a:t>Hardware acceleration plane</a:t>
            </a:r>
          </a:p>
        </p:txBody>
      </p:sp>
      <p:sp>
        <p:nvSpPr>
          <p:cNvPr id="765" name="Rectangle 764"/>
          <p:cNvSpPr/>
          <p:nvPr/>
        </p:nvSpPr>
        <p:spPr bwMode="auto">
          <a:xfrm>
            <a:off x="3091569" y="1507521"/>
            <a:ext cx="3493575" cy="17466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13" rIns="0" bIns="45713" numCol="1" rtlCol="0" anchor="ctr" anchorCtr="0" compatLnSpc="1">
            <a:prstTxWarp prst="textNoShape">
              <a:avLst/>
            </a:prstTxWarp>
          </a:bodyPr>
          <a:lstStyle/>
          <a:p>
            <a:pPr defTabSz="913927" fontAlgn="base">
              <a:spcBef>
                <a:spcPts val="1176"/>
              </a:spcBef>
              <a:spcAft>
                <a:spcPct val="0"/>
              </a:spcAft>
              <a:defRPr/>
            </a:pP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相互接続された</a:t>
            </a: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FPGA</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が従来のソフトウェアレイヤーとは分離されて動作</a:t>
            </a:r>
            <a:endParaRPr lang="en-US" altLang="ja-JP" sz="1765" dirty="0">
              <a:solidFill>
                <a:srgbClr val="505050">
                  <a:lumMod val="75000"/>
                </a:srgbClr>
              </a:solidFill>
              <a:latin typeface="Segoe UI Semibold" panose="020B0702040204020203" pitchFamily="34" charset="0"/>
              <a:cs typeface="Segoe UI Semibold" panose="020B0702040204020203" pitchFamily="34" charset="0"/>
            </a:endParaRPr>
          </a:p>
          <a:p>
            <a:pPr defTabSz="913927" fontAlgn="base">
              <a:spcBef>
                <a:spcPts val="1176"/>
              </a:spcBef>
              <a:spcAft>
                <a:spcPct val="0"/>
              </a:spcAft>
              <a:defRPr/>
            </a:pP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CPU</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から独立して管理・使用が可能</a:t>
            </a:r>
            <a:endParaRPr lang="en-US" sz="1765" dirty="0">
              <a:solidFill>
                <a:srgbClr val="505050">
                  <a:lumMod val="75000"/>
                </a:srgbClr>
              </a:solidFill>
              <a:latin typeface="Segoe UI Semibold" panose="020B0702040204020203" pitchFamily="34" charset="0"/>
              <a:cs typeface="Segoe UI Semibold" panose="020B0702040204020203" pitchFamily="34" charset="0"/>
            </a:endParaRPr>
          </a:p>
        </p:txBody>
      </p:sp>
      <p:grpSp>
        <p:nvGrpSpPr>
          <p:cNvPr id="156" name="Group 155"/>
          <p:cNvGrpSpPr/>
          <p:nvPr/>
        </p:nvGrpSpPr>
        <p:grpSpPr>
          <a:xfrm>
            <a:off x="1821747" y="4339009"/>
            <a:ext cx="1616920" cy="392245"/>
            <a:chOff x="1858276" y="4425519"/>
            <a:chExt cx="1649343" cy="400110"/>
          </a:xfrm>
        </p:grpSpPr>
        <p:sp>
          <p:nvSpPr>
            <p:cNvPr id="153" name="Parallelogram 152"/>
            <p:cNvSpPr/>
            <p:nvPr/>
          </p:nvSpPr>
          <p:spPr bwMode="auto">
            <a:xfrm>
              <a:off x="1858276" y="4475633"/>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p:cNvSpPr/>
            <p:nvPr/>
          </p:nvSpPr>
          <p:spPr>
            <a:xfrm>
              <a:off x="2211147" y="4425519"/>
              <a:ext cx="1054217" cy="400110"/>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grpSp>
      <p:grpSp>
        <p:nvGrpSpPr>
          <p:cNvPr id="155" name="Group 154"/>
          <p:cNvGrpSpPr/>
          <p:nvPr/>
        </p:nvGrpSpPr>
        <p:grpSpPr>
          <a:xfrm>
            <a:off x="2717354" y="3901895"/>
            <a:ext cx="1564558" cy="393954"/>
            <a:chOff x="2771841" y="3960753"/>
            <a:chExt cx="1595931" cy="421766"/>
          </a:xfrm>
        </p:grpSpPr>
        <p:sp>
          <p:nvSpPr>
            <p:cNvPr id="766" name="Parallelogram 765"/>
            <p:cNvSpPr/>
            <p:nvPr/>
          </p:nvSpPr>
          <p:spPr bwMode="auto">
            <a:xfrm>
              <a:off x="2771841" y="4010867"/>
              <a:ext cx="1595931" cy="320941"/>
            </a:xfrm>
            <a:prstGeom prst="parallelogram">
              <a:avLst>
                <a:gd name="adj" fmla="val 191853"/>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p:cNvSpPr/>
            <p:nvPr/>
          </p:nvSpPr>
          <p:spPr>
            <a:xfrm>
              <a:off x="3091216" y="3960753"/>
              <a:ext cx="1054217" cy="421766"/>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Deep neural networks</a:t>
              </a:r>
            </a:p>
          </p:txBody>
        </p:sp>
      </p:grpSp>
      <p:grpSp>
        <p:nvGrpSpPr>
          <p:cNvPr id="768" name="Group 767"/>
          <p:cNvGrpSpPr/>
          <p:nvPr/>
        </p:nvGrpSpPr>
        <p:grpSpPr>
          <a:xfrm>
            <a:off x="3502475" y="4442794"/>
            <a:ext cx="1616920" cy="314632"/>
            <a:chOff x="2738345" y="4010867"/>
            <a:chExt cx="1649343" cy="320941"/>
          </a:xfrm>
        </p:grpSpPr>
        <p:sp>
          <p:nvSpPr>
            <p:cNvPr id="769" name="Parallelogram 768"/>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SDN offload</a:t>
              </a:r>
            </a:p>
          </p:txBody>
        </p:sp>
      </p:grpSp>
      <p:grpSp>
        <p:nvGrpSpPr>
          <p:cNvPr id="771" name="Group 770"/>
          <p:cNvGrpSpPr/>
          <p:nvPr/>
        </p:nvGrpSpPr>
        <p:grpSpPr>
          <a:xfrm>
            <a:off x="4105145" y="3999451"/>
            <a:ext cx="1616920" cy="314632"/>
            <a:chOff x="2738345" y="4010867"/>
            <a:chExt cx="1649343" cy="320941"/>
          </a:xfrm>
        </p:grpSpPr>
        <p:sp>
          <p:nvSpPr>
            <p:cNvPr id="772" name="Parallelogram 771"/>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SQL</a:t>
              </a:r>
            </a:p>
          </p:txBody>
        </p:sp>
      </p:grpSp>
      <p:sp>
        <p:nvSpPr>
          <p:cNvPr id="776" name="Arrow: Up-Down 775"/>
          <p:cNvSpPr/>
          <p:nvPr/>
        </p:nvSpPr>
        <p:spPr bwMode="auto">
          <a:xfrm>
            <a:off x="377555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1" name="highlighted CPUs"/>
          <p:cNvGrpSpPr/>
          <p:nvPr/>
        </p:nvGrpSpPr>
        <p:grpSpPr>
          <a:xfrm>
            <a:off x="1487692" y="3321489"/>
            <a:ext cx="4783460" cy="1694801"/>
            <a:chOff x="655637" y="4106862"/>
            <a:chExt cx="4879378" cy="1728785"/>
          </a:xfrm>
          <a:noFill/>
          <a:scene3d>
            <a:camera prst="orthographicFront">
              <a:rot lat="17099985" lon="21599989" rev="0"/>
            </a:camera>
            <a:lightRig rig="threePt" dir="t"/>
          </a:scene3d>
        </p:grpSpPr>
        <p:sp>
          <p:nvSpPr>
            <p:cNvPr id="713" name="Oval 71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4" name="Oval 71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Oval 71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7" name="Oval 71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Oval 71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0" name="Oval 71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Oval 72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3" name="Oval 72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Oval 72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6" name="Oval 72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9" name="Oval 72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1" name="Oval 730"/>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7" name="Oval 77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9" name="Oval 77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0" name="Oval 77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Oval 78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Oval 78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Oval 78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Oval 78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8" name="Oval 78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9" name="Oval 78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Oval 79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Oval 79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Oval 79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Oval 79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Oval 79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Oval 79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0" name="Oval 79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1" name="Oval 80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Oval 80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Oval 80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6" name="Oval 80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Oval 80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9" name="Oval 80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Oval 80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Oval 81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3" name="Oval 81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5" name="Oval 81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Oval 81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Oval 81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Oval 81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Oval 82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Oval 82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Oval 82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Oval 82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7" name="Oval 82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Oval 82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1" name="Oval 83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3" name="Oval 83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4" name="Oval 83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6" name="Oval 83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7" name="Oval 83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9" name="Oval 83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0" name="Oval 83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2" name="Oval 84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3" name="Oval 84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5" name="Oval 84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6" name="Oval 84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8" name="Oval 84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9" name="Oval 84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1" name="Oval 85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2" name="Oval 85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4" name="Oval 85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5" name="Oval 85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7" name="Oval 85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8" name="Oval 85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0" name="Oval 85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1" name="Oval 86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3" name="Oval 86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4" name="Oval 86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6" name="Oval 86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7" name="Oval 86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8" name="Group 867"/>
          <p:cNvGrpSpPr/>
          <p:nvPr/>
        </p:nvGrpSpPr>
        <p:grpSpPr>
          <a:xfrm>
            <a:off x="1948841" y="2842903"/>
            <a:ext cx="1001817" cy="1258473"/>
            <a:chOff x="1130137" y="3875728"/>
            <a:chExt cx="1021906" cy="1592177"/>
          </a:xfrm>
        </p:grpSpPr>
        <p:sp>
          <p:nvSpPr>
            <p:cNvPr id="869"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71" name="Rounded Rectangle 94"/>
          <p:cNvSpPr/>
          <p:nvPr/>
        </p:nvSpPr>
        <p:spPr bwMode="auto">
          <a:xfrm>
            <a:off x="2343780" y="2648431"/>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grpSp>
        <p:nvGrpSpPr>
          <p:cNvPr id="171" name="Group 170"/>
          <p:cNvGrpSpPr/>
          <p:nvPr/>
        </p:nvGrpSpPr>
        <p:grpSpPr>
          <a:xfrm>
            <a:off x="1107922" y="3291059"/>
            <a:ext cx="1001817" cy="1258473"/>
            <a:chOff x="1130137" y="3875728"/>
            <a:chExt cx="1021906" cy="1592177"/>
          </a:xfrm>
        </p:grpSpPr>
        <p:sp>
          <p:nvSpPr>
            <p:cNvPr id="168"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98" name="Rounded Rectangle 94"/>
          <p:cNvSpPr/>
          <p:nvPr/>
        </p:nvSpPr>
        <p:spPr bwMode="auto">
          <a:xfrm>
            <a:off x="1519935" y="3096586"/>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sp>
        <p:nvSpPr>
          <p:cNvPr id="12" name="Rectangle 11">
            <a:extLst>
              <a:ext uri="{FF2B5EF4-FFF2-40B4-BE49-F238E27FC236}">
                <a16:creationId xmlns:a16="http://schemas.microsoft.com/office/drawing/2014/main" id="{E3B8B942-895A-447B-8FE8-E2B8639CC499}"/>
              </a:ext>
            </a:extLst>
          </p:cNvPr>
          <p:cNvSpPr/>
          <p:nvPr/>
        </p:nvSpPr>
        <p:spPr>
          <a:xfrm>
            <a:off x="27570" y="5789236"/>
            <a:ext cx="592767"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CPUs</a:t>
            </a:r>
            <a:endParaRPr lang="en-US" sz="1372" dirty="0">
              <a:solidFill>
                <a:prstClr val="black"/>
              </a:solidFill>
              <a:latin typeface="Segoe UI"/>
            </a:endParaRPr>
          </a:p>
        </p:txBody>
      </p:sp>
      <p:sp>
        <p:nvSpPr>
          <p:cNvPr id="873" name="Rectangle 872">
            <a:extLst>
              <a:ext uri="{FF2B5EF4-FFF2-40B4-BE49-F238E27FC236}">
                <a16:creationId xmlns:a16="http://schemas.microsoft.com/office/drawing/2014/main" id="{CAC6252B-11BD-4365-9EC8-7ACC55646A7F}"/>
              </a:ext>
            </a:extLst>
          </p:cNvPr>
          <p:cNvSpPr/>
          <p:nvPr/>
        </p:nvSpPr>
        <p:spPr>
          <a:xfrm>
            <a:off x="58975" y="4487748"/>
            <a:ext cx="686993"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FPGAs</a:t>
            </a:r>
            <a:endParaRPr lang="en-US" sz="1372" dirty="0">
              <a:solidFill>
                <a:prstClr val="black"/>
              </a:solidFill>
              <a:latin typeface="Segoe UI"/>
            </a:endParaRPr>
          </a:p>
        </p:txBody>
      </p:sp>
      <p:sp>
        <p:nvSpPr>
          <p:cNvPr id="874" name="Rectangle 873">
            <a:extLst>
              <a:ext uri="{FF2B5EF4-FFF2-40B4-BE49-F238E27FC236}">
                <a16:creationId xmlns:a16="http://schemas.microsoft.com/office/drawing/2014/main" id="{B10964A5-429C-434D-9FFA-C2A29F6D0145}"/>
              </a:ext>
            </a:extLst>
          </p:cNvPr>
          <p:cNvSpPr/>
          <p:nvPr/>
        </p:nvSpPr>
        <p:spPr>
          <a:xfrm>
            <a:off x="697689" y="3025785"/>
            <a:ext cx="790901" cy="301727"/>
          </a:xfrm>
          <a:prstGeom prst="rect">
            <a:avLst/>
          </a:prstGeom>
        </p:spPr>
        <p:txBody>
          <a:bodyPr wrap="none">
            <a:spAutoFit/>
          </a:bodyPr>
          <a:lstStyle/>
          <a:p>
            <a:pPr algn="ct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Routers</a:t>
            </a:r>
            <a:endParaRPr lang="en-US" sz="1372" dirty="0">
              <a:solidFill>
                <a:prstClr val="black"/>
              </a:solidFill>
              <a:latin typeface="Segoe UI"/>
            </a:endParaRPr>
          </a:p>
        </p:txBody>
      </p:sp>
    </p:spTree>
    <p:extLst>
      <p:ext uri="{BB962C8B-B14F-4D97-AF65-F5344CB8AC3E}">
        <p14:creationId xmlns:p14="http://schemas.microsoft.com/office/powerpoint/2010/main" val="182542371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err="1"/>
              <a:t>世界中のサーバに</a:t>
            </a:r>
            <a:r>
              <a:rPr lang="en-US" sz="4313" dirty="0"/>
              <a:t> FPGA </a:t>
            </a:r>
            <a:r>
              <a:rPr lang="en-US" sz="4313" dirty="0" err="1"/>
              <a:t>を配備</a:t>
            </a:r>
            <a:endParaRPr lang="en-US" sz="4313" dirty="0"/>
          </a:p>
        </p:txBody>
      </p:sp>
      <p:pic>
        <p:nvPicPr>
          <p:cNvPr id="120" name="Picture 119"/>
          <p:cNvPicPr>
            <a:picLocks noChangeAspect="1"/>
          </p:cNvPicPr>
          <p:nvPr/>
        </p:nvPicPr>
        <p:blipFill>
          <a:blip r:embed="rId3"/>
          <a:stretch>
            <a:fillRect/>
          </a:stretch>
        </p:blipFill>
        <p:spPr>
          <a:xfrm>
            <a:off x="1531222" y="1254549"/>
            <a:ext cx="9395347" cy="4912833"/>
          </a:xfrm>
          <a:prstGeom prst="rect">
            <a:avLst/>
          </a:prstGeom>
        </p:spPr>
      </p:pic>
      <p:sp>
        <p:nvSpPr>
          <p:cNvPr id="4" name="Rectangle 3">
            <a:extLst>
              <a:ext uri="{FF2B5EF4-FFF2-40B4-BE49-F238E27FC236}">
                <a16:creationId xmlns:a16="http://schemas.microsoft.com/office/drawing/2014/main" id="{103DB30E-D3C0-435E-AAB5-E490E5EF1080}"/>
              </a:ext>
            </a:extLst>
          </p:cNvPr>
          <p:cNvSpPr/>
          <p:nvPr/>
        </p:nvSpPr>
        <p:spPr>
          <a:xfrm>
            <a:off x="32371" y="6453111"/>
            <a:ext cx="5288320" cy="362072"/>
          </a:xfrm>
          <a:prstGeom prst="rect">
            <a:avLst/>
          </a:prstGeom>
        </p:spPr>
        <p:txBody>
          <a:bodyPr wrap="none">
            <a:spAutoFit/>
          </a:bodyPr>
          <a:lstStyle/>
          <a:p>
            <a:r>
              <a:rPr lang="en-US" altLang="ja-JP" sz="1765" i="1" dirty="0"/>
              <a:t>A Cloud-Scale Acceleration Architecture [MICRO’16]</a:t>
            </a:r>
          </a:p>
        </p:txBody>
      </p:sp>
    </p:spTree>
    <p:extLst>
      <p:ext uri="{BB962C8B-B14F-4D97-AF65-F5344CB8AC3E}">
        <p14:creationId xmlns:p14="http://schemas.microsoft.com/office/powerpoint/2010/main" val="36226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a16="http://schemas.microsoft.com/office/drawing/2014/main"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FD077F8-99A8-4B29-BDA9-47F279CD947D}"/>
              </a:ext>
            </a:extLst>
          </p:cNvPr>
          <p:cNvGrpSpPr/>
          <p:nvPr/>
        </p:nvGrpSpPr>
        <p:grpSpPr>
          <a:xfrm>
            <a:off x="7573326" y="2035792"/>
            <a:ext cx="848514" cy="597712"/>
            <a:chOff x="8474161" y="1285010"/>
            <a:chExt cx="848634" cy="597796"/>
          </a:xfrm>
        </p:grpSpPr>
        <p:sp>
          <p:nvSpPr>
            <p:cNvPr id="53" name="TextBox 52">
              <a:extLst>
                <a:ext uri="{FF2B5EF4-FFF2-40B4-BE49-F238E27FC236}">
                  <a16:creationId xmlns:a16="http://schemas.microsoft.com/office/drawing/2014/main" id="{572DE86C-B16B-4BE0-B79B-E5EECA4A96F9}"/>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48" name="Group 47">
              <a:extLst>
                <a:ext uri="{FF2B5EF4-FFF2-40B4-BE49-F238E27FC236}">
                  <a16:creationId xmlns:a16="http://schemas.microsoft.com/office/drawing/2014/main" id="{18075AA0-0986-4637-9B84-F05EF8718B91}"/>
                </a:ext>
              </a:extLst>
            </p:cNvPr>
            <p:cNvGrpSpPr/>
            <p:nvPr/>
          </p:nvGrpSpPr>
          <p:grpSpPr>
            <a:xfrm>
              <a:off x="8474161" y="1285010"/>
              <a:ext cx="182880" cy="567617"/>
              <a:chOff x="8474161" y="1285010"/>
              <a:chExt cx="182880" cy="567617"/>
            </a:xfrm>
          </p:grpSpPr>
          <p:cxnSp>
            <p:nvCxnSpPr>
              <p:cNvPr id="55" name="Straight Connector 54">
                <a:extLst>
                  <a:ext uri="{FF2B5EF4-FFF2-40B4-BE49-F238E27FC236}">
                    <a16:creationId xmlns:a16="http://schemas.microsoft.com/office/drawing/2014/main" id="{D2C68DAE-C717-4809-BEDC-4F56DD8E6EA8}"/>
                  </a:ext>
                </a:extLst>
              </p:cNvPr>
              <p:cNvCxnSpPr>
                <a:cxnSpLocks/>
              </p:cNvCxnSpPr>
              <p:nvPr/>
            </p:nvCxnSpPr>
            <p:spPr>
              <a:xfrm flipV="1">
                <a:off x="8565600"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43D875-7D7A-45A0-BE46-9F0805CDDCE1}"/>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3" name="Title 2">
            <a:extLst>
              <a:ext uri="{FF2B5EF4-FFF2-40B4-BE49-F238E27FC236}">
                <a16:creationId xmlns:a16="http://schemas.microsoft.com/office/drawing/2014/main" id="{58BA4C96-5E9F-40C9-BA89-82A28D0AA72B}"/>
              </a:ext>
            </a:extLst>
          </p:cNvPr>
          <p:cNvSpPr>
            <a:spLocks noGrp="1"/>
          </p:cNvSpPr>
          <p:nvPr>
            <p:ph type="title"/>
          </p:nvPr>
        </p:nvSpPr>
        <p:spPr/>
        <p:txBody>
          <a:bodyPr/>
          <a:lstStyle/>
          <a:p>
            <a:r>
              <a:rPr lang="en-US" dirty="0"/>
              <a:t>Deploying a model</a:t>
            </a:r>
          </a:p>
        </p:txBody>
      </p:sp>
      <p:grpSp>
        <p:nvGrpSpPr>
          <p:cNvPr id="4" name="Group 3">
            <a:extLst>
              <a:ext uri="{FF2B5EF4-FFF2-40B4-BE49-F238E27FC236}">
                <a16:creationId xmlns:a16="http://schemas.microsoft.com/office/drawing/2014/main" id="{5C5DB733-C28A-43E7-B044-4555D24C8353}"/>
              </a:ext>
            </a:extLst>
          </p:cNvPr>
          <p:cNvGrpSpPr/>
          <p:nvPr/>
        </p:nvGrpSpPr>
        <p:grpSpPr>
          <a:xfrm>
            <a:off x="589044" y="1330269"/>
            <a:ext cx="1474986" cy="1437168"/>
            <a:chOff x="1255569" y="1411963"/>
            <a:chExt cx="1475196" cy="1437372"/>
          </a:xfrm>
        </p:grpSpPr>
        <p:pic>
          <p:nvPicPr>
            <p:cNvPr id="5" name="Graphic 4">
              <a:extLst>
                <a:ext uri="{FF2B5EF4-FFF2-40B4-BE49-F238E27FC236}">
                  <a16:creationId xmlns:a16="http://schemas.microsoft.com/office/drawing/2014/main" id="{316ED28A-1C34-4FB8-80CF-F09934495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103" y="1949671"/>
              <a:ext cx="899664" cy="899664"/>
            </a:xfrm>
            <a:prstGeom prst="rect">
              <a:avLst/>
            </a:prstGeom>
          </p:spPr>
        </p:pic>
        <p:sp>
          <p:nvSpPr>
            <p:cNvPr id="6" name="TextBox 5">
              <a:extLst>
                <a:ext uri="{FF2B5EF4-FFF2-40B4-BE49-F238E27FC236}">
                  <a16:creationId xmlns:a16="http://schemas.microsoft.com/office/drawing/2014/main" id="{1854600F-BD63-49BB-A66E-3A0C6F5FEA8B}"/>
                </a:ext>
              </a:extLst>
            </p:cNvPr>
            <p:cNvSpPr txBox="1"/>
            <p:nvPr/>
          </p:nvSpPr>
          <p:spPr>
            <a:xfrm>
              <a:off x="1255569" y="1411963"/>
              <a:ext cx="1475196" cy="572464"/>
            </a:xfrm>
            <a:prstGeom prst="rect">
              <a:avLst/>
            </a:prstGeom>
            <a:noFill/>
          </p:spPr>
          <p:txBody>
            <a:bodyPr wrap="square" lIns="0" tIns="146284" rIns="182854" bIns="146284" rtlCol="0">
              <a:spAutoFit/>
            </a:bodyPr>
            <a:lstStyle/>
            <a:p>
              <a:pPr defTabSz="914225">
                <a:lnSpc>
                  <a:spcPct val="90000"/>
                </a:lnSpc>
                <a:spcAft>
                  <a:spcPts val="600"/>
                </a:spcAft>
                <a:defRPr/>
              </a:pPr>
              <a:r>
                <a:rPr lang="en-US" sz="2000" dirty="0">
                  <a:gradFill>
                    <a:gsLst>
                      <a:gs pos="2917">
                        <a:prstClr val="black"/>
                      </a:gs>
                      <a:gs pos="30000">
                        <a:prstClr val="black"/>
                      </a:gs>
                    </a:gsLst>
                    <a:lin ang="5400000" scaled="0"/>
                  </a:gradFill>
                  <a:latin typeface="Segoe UI Semibold"/>
                </a:rPr>
                <a:t>Azure ML</a:t>
              </a:r>
            </a:p>
          </p:txBody>
        </p:sp>
      </p:grpSp>
      <p:sp>
        <p:nvSpPr>
          <p:cNvPr id="8" name="Rectangle 7">
            <a:extLst>
              <a:ext uri="{FF2B5EF4-FFF2-40B4-BE49-F238E27FC236}">
                <a16:creationId xmlns:a16="http://schemas.microsoft.com/office/drawing/2014/main" id="{AA6FB809-EE19-4F75-81E4-57B6FF1CBE5C}"/>
              </a:ext>
            </a:extLst>
          </p:cNvPr>
          <p:cNvSpPr/>
          <p:nvPr/>
        </p:nvSpPr>
        <p:spPr bwMode="auto">
          <a:xfrm>
            <a:off x="3260333" y="1832813"/>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Model Management Service</a:t>
            </a:r>
          </a:p>
        </p:txBody>
      </p:sp>
      <p:cxnSp>
        <p:nvCxnSpPr>
          <p:cNvPr id="9" name="Straight Arrow Connector 8">
            <a:extLst>
              <a:ext uri="{FF2B5EF4-FFF2-40B4-BE49-F238E27FC236}">
                <a16:creationId xmlns:a16="http://schemas.microsoft.com/office/drawing/2014/main" id="{52D2089F-4B16-408D-B74D-7577F03DC54F}"/>
              </a:ext>
            </a:extLst>
          </p:cNvPr>
          <p:cNvCxnSpPr>
            <a:cxnSpLocks/>
          </p:cNvCxnSpPr>
          <p:nvPr/>
        </p:nvCxnSpPr>
        <p:spPr>
          <a:xfrm>
            <a:off x="1579794" y="2291597"/>
            <a:ext cx="15555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1433B1-5754-4D9A-9847-B60522E2D829}"/>
              </a:ext>
            </a:extLst>
          </p:cNvPr>
          <p:cNvSpPr/>
          <p:nvPr/>
        </p:nvSpPr>
        <p:spPr bwMode="auto">
          <a:xfrm>
            <a:off x="6178383" y="2776789"/>
            <a:ext cx="2959031" cy="8342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dirty="0">
                <a:solidFill>
                  <a:srgbClr val="1A1A1A"/>
                </a:solidFill>
                <a:latin typeface="Segoe UI Semibold"/>
                <a:ea typeface="Segoe UI" pitchFamily="34" charset="0"/>
                <a:cs typeface="Segoe UI" pitchFamily="34" charset="0"/>
              </a:rPr>
              <a:t>Azure ML orchestrator</a:t>
            </a:r>
          </a:p>
        </p:txBody>
      </p:sp>
      <p:sp>
        <p:nvSpPr>
          <p:cNvPr id="18" name="TextBox 17">
            <a:extLst>
              <a:ext uri="{FF2B5EF4-FFF2-40B4-BE49-F238E27FC236}">
                <a16:creationId xmlns:a16="http://schemas.microsoft.com/office/drawing/2014/main" id="{5255BDF2-4719-4744-BC08-2DA1B354B439}"/>
              </a:ext>
            </a:extLst>
          </p:cNvPr>
          <p:cNvSpPr txBox="1"/>
          <p:nvPr/>
        </p:nvSpPr>
        <p:spPr>
          <a:xfrm>
            <a:off x="589045" y="2902241"/>
            <a:ext cx="2424793" cy="2045878"/>
          </a:xfrm>
          <a:prstGeom prst="rect">
            <a:avLst/>
          </a:prstGeom>
          <a:noFill/>
        </p:spPr>
        <p:txBody>
          <a:bodyPr wrap="square" lIns="0" tIns="146284" rIns="182854" bIns="146284" rtlCol="0">
            <a:spAutoFit/>
          </a:bodyPr>
          <a:lstStyle/>
          <a:p>
            <a:pPr defTabSz="914225">
              <a:lnSpc>
                <a:spcPct val="90000"/>
              </a:lnSpc>
              <a:spcAft>
                <a:spcPts val="300"/>
              </a:spcAft>
              <a:defRPr/>
            </a:pPr>
            <a:r>
              <a:rPr lang="en-US" sz="1050" dirty="0">
                <a:solidFill>
                  <a:srgbClr val="E3008C"/>
                </a:solidFill>
                <a:latin typeface="Segoe UI Semibold"/>
              </a:rPr>
              <a:t>Python and TensorFlow</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AML SDK</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Transform pictures into tensors</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pre-trained quantized RN50 without last layer as deep </a:t>
            </a:r>
            <a:r>
              <a:rPr lang="en-US" sz="1000" dirty="0" err="1">
                <a:gradFill>
                  <a:gsLst>
                    <a:gs pos="2917">
                      <a:prstClr val="black"/>
                    </a:gs>
                    <a:gs pos="30000">
                      <a:prstClr val="black"/>
                    </a:gs>
                  </a:gsLst>
                  <a:lin ang="5400000" scaled="0"/>
                </a:gradFill>
                <a:latin typeface="Segoe UI"/>
              </a:rPr>
              <a:t>featurizer</a:t>
            </a:r>
            <a:endParaRPr lang="en-US" sz="1000" dirty="0">
              <a:gradFill>
                <a:gsLst>
                  <a:gs pos="2917">
                    <a:prstClr val="black"/>
                  </a:gs>
                  <a:gs pos="30000">
                    <a:prstClr val="black"/>
                  </a:gs>
                </a:gsLst>
                <a:lin ang="5400000" scaled="0"/>
              </a:gradFill>
              <a:latin typeface="Segoe UI"/>
            </a:endParaRP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Add classifier or additional layers for classification</a:t>
            </a:r>
          </a:p>
          <a:p>
            <a:pPr defTabSz="914225">
              <a:lnSpc>
                <a:spcPct val="90000"/>
              </a:lnSpc>
              <a:spcBef>
                <a:spcPts val="1200"/>
              </a:spcBef>
              <a:defRPr/>
            </a:pPr>
            <a:r>
              <a:rPr lang="en-US" sz="1050" dirty="0" err="1">
                <a:solidFill>
                  <a:srgbClr val="E3008C"/>
                </a:solidFill>
                <a:latin typeface="Segoe UI Semibold"/>
              </a:rPr>
              <a:t>Featurize</a:t>
            </a:r>
            <a:r>
              <a:rPr lang="en-US" sz="1050" dirty="0">
                <a:solidFill>
                  <a:srgbClr val="E3008C"/>
                </a:solidFill>
                <a:latin typeface="Segoe UI Semibold"/>
              </a:rPr>
              <a:t> images and train classifier</a:t>
            </a:r>
          </a:p>
          <a:p>
            <a:pPr marL="0" lvl="1" defTabSz="914225">
              <a:lnSpc>
                <a:spcPct val="90000"/>
              </a:lnSpc>
              <a:defRPr/>
            </a:pPr>
            <a:r>
              <a:rPr lang="en-US" sz="1000" dirty="0">
                <a:gradFill>
                  <a:gsLst>
                    <a:gs pos="2917">
                      <a:prstClr val="black"/>
                    </a:gs>
                    <a:gs pos="30000">
                      <a:prstClr val="black"/>
                    </a:gs>
                  </a:gsLst>
                  <a:lin ang="5400000" scaled="0"/>
                </a:gradFill>
                <a:latin typeface="Segoe UI"/>
              </a:rPr>
              <a:t>Local, Spark CPU cluster, or GPU cluster</a:t>
            </a:r>
          </a:p>
        </p:txBody>
      </p:sp>
      <p:sp>
        <p:nvSpPr>
          <p:cNvPr id="22" name="Rectangle 21">
            <a:extLst>
              <a:ext uri="{FF2B5EF4-FFF2-40B4-BE49-F238E27FC236}">
                <a16:creationId xmlns:a16="http://schemas.microsoft.com/office/drawing/2014/main" id="{C6534980-8D57-4A21-B4F7-D9F7BB914B6C}"/>
              </a:ext>
            </a:extLst>
          </p:cNvPr>
          <p:cNvSpPr/>
          <p:nvPr/>
        </p:nvSpPr>
        <p:spPr bwMode="auto">
          <a:xfrm>
            <a:off x="7866634" y="3977355"/>
            <a:ext cx="1270777" cy="688383"/>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solidFill>
                  <a:srgbClr val="1A1A1A"/>
                </a:solidFill>
                <a:latin typeface="Segoe UI Semibold"/>
                <a:ea typeface="Segoe UI" pitchFamily="34" charset="0"/>
                <a:cs typeface="Segoe UI" pitchFamily="34" charset="0"/>
              </a:rPr>
              <a:t>Classifier (TF/LGBM)</a:t>
            </a:r>
          </a:p>
        </p:txBody>
      </p:sp>
      <p:cxnSp>
        <p:nvCxnSpPr>
          <p:cNvPr id="23" name="Straight Arrow Connector 22">
            <a:extLst>
              <a:ext uri="{FF2B5EF4-FFF2-40B4-BE49-F238E27FC236}">
                <a16:creationId xmlns:a16="http://schemas.microsoft.com/office/drawing/2014/main" id="{D949609E-D20D-4CCE-8127-01E6A34C5E4F}"/>
              </a:ext>
            </a:extLst>
          </p:cNvPr>
          <p:cNvCxnSpPr>
            <a:cxnSpLocks/>
            <a:stCxn id="11" idx="2"/>
            <a:endCxn id="44" idx="0"/>
          </p:cNvCxnSpPr>
          <p:nvPr/>
        </p:nvCxnSpPr>
        <p:spPr>
          <a:xfrm flipH="1">
            <a:off x="6814152" y="3611005"/>
            <a:ext cx="843747" cy="3663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BB9C44-521D-4A83-AE6F-9EEC10B5B2EC}"/>
              </a:ext>
            </a:extLst>
          </p:cNvPr>
          <p:cNvCxnSpPr>
            <a:cxnSpLocks/>
            <a:stCxn id="11" idx="2"/>
            <a:endCxn id="22" idx="0"/>
          </p:cNvCxnSpPr>
          <p:nvPr/>
        </p:nvCxnSpPr>
        <p:spPr>
          <a:xfrm>
            <a:off x="7657898" y="3611006"/>
            <a:ext cx="844124" cy="36634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B05928-DFB8-4002-8555-33479E38BAB2}"/>
              </a:ext>
            </a:extLst>
          </p:cNvPr>
          <p:cNvSpPr/>
          <p:nvPr/>
        </p:nvSpPr>
        <p:spPr bwMode="auto">
          <a:xfrm>
            <a:off x="6178383" y="3977356"/>
            <a:ext cx="1271537" cy="68838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Preprocessing</a:t>
            </a:r>
          </a:p>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(TensorFlow, C++ API)</a:t>
            </a:r>
          </a:p>
        </p:txBody>
      </p:sp>
      <p:cxnSp>
        <p:nvCxnSpPr>
          <p:cNvPr id="52" name="Straight Arrow Connector 51">
            <a:extLst>
              <a:ext uri="{FF2B5EF4-FFF2-40B4-BE49-F238E27FC236}">
                <a16:creationId xmlns:a16="http://schemas.microsoft.com/office/drawing/2014/main" id="{60F46F42-AD33-4185-A5C0-9F4D93D719F9}"/>
              </a:ext>
            </a:extLst>
          </p:cNvPr>
          <p:cNvCxnSpPr>
            <a:cxnSpLocks/>
          </p:cNvCxnSpPr>
          <p:nvPr/>
        </p:nvCxnSpPr>
        <p:spPr>
          <a:xfrm>
            <a:off x="7658653" y="3611006"/>
            <a:ext cx="0" cy="13757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E8CF1E-52F3-492D-88FB-6345FBDAEFFC}"/>
              </a:ext>
            </a:extLst>
          </p:cNvPr>
          <p:cNvSpPr/>
          <p:nvPr/>
        </p:nvSpPr>
        <p:spPr bwMode="auto">
          <a:xfrm>
            <a:off x="3260333" y="3831200"/>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Control Plane Service</a:t>
            </a:r>
          </a:p>
        </p:txBody>
      </p:sp>
      <p:cxnSp>
        <p:nvCxnSpPr>
          <p:cNvPr id="30" name="Straight Arrow Connector 29">
            <a:extLst>
              <a:ext uri="{FF2B5EF4-FFF2-40B4-BE49-F238E27FC236}">
                <a16:creationId xmlns:a16="http://schemas.microsoft.com/office/drawing/2014/main" id="{F5E55290-4620-46E7-A602-EBA339CB446C}"/>
              </a:ext>
            </a:extLst>
          </p:cNvPr>
          <p:cNvCxnSpPr>
            <a:cxnSpLocks/>
            <a:stCxn id="8" idx="2"/>
            <a:endCxn id="29" idx="0"/>
          </p:cNvCxnSpPr>
          <p:nvPr/>
        </p:nvCxnSpPr>
        <p:spPr>
          <a:xfrm>
            <a:off x="4076468" y="2750384"/>
            <a:ext cx="0" cy="10808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BEC3668-5246-4103-A602-DE291AE66CD2}"/>
              </a:ext>
            </a:extLst>
          </p:cNvPr>
          <p:cNvCxnSpPr>
            <a:cxnSpLocks/>
            <a:stCxn id="29" idx="3"/>
            <a:endCxn id="11" idx="1"/>
          </p:cNvCxnSpPr>
          <p:nvPr/>
        </p:nvCxnSpPr>
        <p:spPr>
          <a:xfrm flipV="1">
            <a:off x="4892603" y="3193897"/>
            <a:ext cx="1285780" cy="1096089"/>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86131B9-2F6F-4246-B668-3B7CAC47192C}"/>
              </a:ext>
            </a:extLst>
          </p:cNvPr>
          <p:cNvSpPr/>
          <p:nvPr/>
        </p:nvSpPr>
        <p:spPr bwMode="auto">
          <a:xfrm>
            <a:off x="9024700" y="1179795"/>
            <a:ext cx="966521" cy="3076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gradFill>
                  <a:gsLst>
                    <a:gs pos="0">
                      <a:srgbClr val="FFFFFF"/>
                    </a:gs>
                    <a:gs pos="100000">
                      <a:srgbClr val="FFFFFF"/>
                    </a:gs>
                  </a:gsLst>
                  <a:lin ang="5400000" scaled="0"/>
                </a:gradFill>
                <a:latin typeface="Segoe UI Semibold"/>
                <a:ea typeface="Segoe UI" pitchFamily="34" charset="0"/>
                <a:cs typeface="Segoe UI" pitchFamily="34" charset="0"/>
              </a:rPr>
              <a:t>SLB</a:t>
            </a:r>
          </a:p>
        </p:txBody>
      </p:sp>
      <p:grpSp>
        <p:nvGrpSpPr>
          <p:cNvPr id="64" name="Group 63">
            <a:extLst>
              <a:ext uri="{FF2B5EF4-FFF2-40B4-BE49-F238E27FC236}">
                <a16:creationId xmlns:a16="http://schemas.microsoft.com/office/drawing/2014/main" id="{08538CFF-21B8-45C2-8733-1F589DAF5153}"/>
              </a:ext>
            </a:extLst>
          </p:cNvPr>
          <p:cNvGrpSpPr/>
          <p:nvPr/>
        </p:nvGrpSpPr>
        <p:grpSpPr>
          <a:xfrm>
            <a:off x="9417205" y="618807"/>
            <a:ext cx="503913" cy="581907"/>
            <a:chOff x="8528041" y="1387273"/>
            <a:chExt cx="503984" cy="581989"/>
          </a:xfrm>
        </p:grpSpPr>
        <p:sp>
          <p:nvSpPr>
            <p:cNvPr id="66" name="TextBox 65">
              <a:extLst>
                <a:ext uri="{FF2B5EF4-FFF2-40B4-BE49-F238E27FC236}">
                  <a16:creationId xmlns:a16="http://schemas.microsoft.com/office/drawing/2014/main" id="{623F4FA3-9021-47F9-83A3-E4B31F75F0C5}"/>
                </a:ext>
              </a:extLst>
            </p:cNvPr>
            <p:cNvSpPr txBox="1"/>
            <p:nvPr/>
          </p:nvSpPr>
          <p:spPr>
            <a:xfrm>
              <a:off x="8528041" y="1507597"/>
              <a:ext cx="503984" cy="461665"/>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IP</a:t>
              </a:r>
            </a:p>
          </p:txBody>
        </p:sp>
        <p:grpSp>
          <p:nvGrpSpPr>
            <p:cNvPr id="65" name="Group 64">
              <a:extLst>
                <a:ext uri="{FF2B5EF4-FFF2-40B4-BE49-F238E27FC236}">
                  <a16:creationId xmlns:a16="http://schemas.microsoft.com/office/drawing/2014/main" id="{1C3E1974-854B-4844-9523-F3E63B09FCD4}"/>
                </a:ext>
              </a:extLst>
            </p:cNvPr>
            <p:cNvGrpSpPr/>
            <p:nvPr/>
          </p:nvGrpSpPr>
          <p:grpSpPr>
            <a:xfrm>
              <a:off x="8528041" y="1387273"/>
              <a:ext cx="182880" cy="569624"/>
              <a:chOff x="8528041" y="1387273"/>
              <a:chExt cx="182880" cy="569624"/>
            </a:xfrm>
          </p:grpSpPr>
          <p:cxnSp>
            <p:nvCxnSpPr>
              <p:cNvPr id="67" name="Straight Connector 66">
                <a:extLst>
                  <a:ext uri="{FF2B5EF4-FFF2-40B4-BE49-F238E27FC236}">
                    <a16:creationId xmlns:a16="http://schemas.microsoft.com/office/drawing/2014/main" id="{F826921B-3A69-4BBB-BB39-200318E74A63}"/>
                  </a:ext>
                </a:extLst>
              </p:cNvPr>
              <p:cNvCxnSpPr>
                <a:cxnSpLocks/>
              </p:cNvCxnSpPr>
              <p:nvPr/>
            </p:nvCxnSpPr>
            <p:spPr>
              <a:xfrm flipV="1">
                <a:off x="8619481" y="156857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07E4C8E-CF89-4361-9BB2-72030C106E13}"/>
                  </a:ext>
                </a:extLst>
              </p:cNvPr>
              <p:cNvSpPr>
                <a:spLocks noChangeAspect="1"/>
              </p:cNvSpPr>
              <p:nvPr/>
            </p:nvSpPr>
            <p:spPr bwMode="auto">
              <a:xfrm>
                <a:off x="8528041" y="1387273"/>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58" name="Rectangle 57">
            <a:extLst>
              <a:ext uri="{FF2B5EF4-FFF2-40B4-BE49-F238E27FC236}">
                <a16:creationId xmlns:a16="http://schemas.microsoft.com/office/drawing/2014/main" id="{5F9468C4-430D-48A5-98BA-2800D80FD2F5}"/>
              </a:ext>
            </a:extLst>
          </p:cNvPr>
          <p:cNvSpPr/>
          <p:nvPr/>
        </p:nvSpPr>
        <p:spPr bwMode="auto">
          <a:xfrm>
            <a:off x="5929036" y="2612686"/>
            <a:ext cx="3450158"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TextBox 68">
            <a:extLst>
              <a:ext uri="{FF2B5EF4-FFF2-40B4-BE49-F238E27FC236}">
                <a16:creationId xmlns:a16="http://schemas.microsoft.com/office/drawing/2014/main" id="{7A75DDAA-2B66-41DF-9E64-7B356675B027}"/>
              </a:ext>
            </a:extLst>
          </p:cNvPr>
          <p:cNvSpPr txBox="1"/>
          <p:nvPr/>
        </p:nvSpPr>
        <p:spPr>
          <a:xfrm>
            <a:off x="6013619" y="6228216"/>
            <a:ext cx="2144120"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sp>
        <p:nvSpPr>
          <p:cNvPr id="70" name="Rectangle 69">
            <a:extLst>
              <a:ext uri="{FF2B5EF4-FFF2-40B4-BE49-F238E27FC236}">
                <a16:creationId xmlns:a16="http://schemas.microsoft.com/office/drawing/2014/main" id="{5325EBB3-EFA5-48C5-804E-1A777BBB1596}"/>
              </a:ext>
            </a:extLst>
          </p:cNvPr>
          <p:cNvSpPr/>
          <p:nvPr/>
        </p:nvSpPr>
        <p:spPr bwMode="auto">
          <a:xfrm>
            <a:off x="9949505" y="2612685"/>
            <a:ext cx="1890863"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157F531-1396-4750-8190-AB72BFBC6FFD}"/>
              </a:ext>
            </a:extLst>
          </p:cNvPr>
          <p:cNvGrpSpPr/>
          <p:nvPr/>
        </p:nvGrpSpPr>
        <p:grpSpPr>
          <a:xfrm>
            <a:off x="10807353" y="2035792"/>
            <a:ext cx="848514" cy="597712"/>
            <a:chOff x="8474161" y="1285010"/>
            <a:chExt cx="848634" cy="597796"/>
          </a:xfrm>
        </p:grpSpPr>
        <p:sp>
          <p:nvSpPr>
            <p:cNvPr id="73" name="TextBox 72">
              <a:extLst>
                <a:ext uri="{FF2B5EF4-FFF2-40B4-BE49-F238E27FC236}">
                  <a16:creationId xmlns:a16="http://schemas.microsoft.com/office/drawing/2014/main" id="{3C935D5C-A403-45F6-B994-7AA33F4E3FD1}"/>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72" name="Group 71">
              <a:extLst>
                <a:ext uri="{FF2B5EF4-FFF2-40B4-BE49-F238E27FC236}">
                  <a16:creationId xmlns:a16="http://schemas.microsoft.com/office/drawing/2014/main" id="{78657A77-DDC6-4DA7-B85E-55B2FE0C3335}"/>
                </a:ext>
              </a:extLst>
            </p:cNvPr>
            <p:cNvGrpSpPr/>
            <p:nvPr/>
          </p:nvGrpSpPr>
          <p:grpSpPr>
            <a:xfrm>
              <a:off x="8474161" y="1285010"/>
              <a:ext cx="182880" cy="567617"/>
              <a:chOff x="8474161" y="1285010"/>
              <a:chExt cx="182880" cy="567617"/>
            </a:xfrm>
          </p:grpSpPr>
          <p:cxnSp>
            <p:nvCxnSpPr>
              <p:cNvPr id="74" name="Straight Connector 73">
                <a:extLst>
                  <a:ext uri="{FF2B5EF4-FFF2-40B4-BE49-F238E27FC236}">
                    <a16:creationId xmlns:a16="http://schemas.microsoft.com/office/drawing/2014/main" id="{EF0CFC38-CE31-4014-B802-4ED395EA0FC6}"/>
                  </a:ext>
                </a:extLst>
              </p:cNvPr>
              <p:cNvCxnSpPr>
                <a:cxnSpLocks/>
              </p:cNvCxnSpPr>
              <p:nvPr/>
            </p:nvCxnSpPr>
            <p:spPr>
              <a:xfrm flipV="1">
                <a:off x="8570661"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793AB84-76C5-416D-A81D-3BE1E8D4AD47}"/>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76" name="TextBox 75">
            <a:extLst>
              <a:ext uri="{FF2B5EF4-FFF2-40B4-BE49-F238E27FC236}">
                <a16:creationId xmlns:a16="http://schemas.microsoft.com/office/drawing/2014/main" id="{C9B53F52-D5E6-4AA8-B3BA-EEE8EAD63292}"/>
              </a:ext>
            </a:extLst>
          </p:cNvPr>
          <p:cNvSpPr txBox="1"/>
          <p:nvPr/>
        </p:nvSpPr>
        <p:spPr>
          <a:xfrm>
            <a:off x="9977671" y="6219240"/>
            <a:ext cx="1877459"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cxnSp>
        <p:nvCxnSpPr>
          <p:cNvPr id="77" name="Connector: Elbow 76">
            <a:extLst>
              <a:ext uri="{FF2B5EF4-FFF2-40B4-BE49-F238E27FC236}">
                <a16:creationId xmlns:a16="http://schemas.microsoft.com/office/drawing/2014/main" id="{AA13A79B-A8B3-4256-B548-556EFC1E9846}"/>
              </a:ext>
            </a:extLst>
          </p:cNvPr>
          <p:cNvCxnSpPr>
            <a:cxnSpLocks/>
            <a:stCxn id="60" idx="2"/>
            <a:endCxn id="56" idx="0"/>
          </p:cNvCxnSpPr>
          <p:nvPr/>
        </p:nvCxnSpPr>
        <p:spPr>
          <a:xfrm rot="5400000">
            <a:off x="8312203" y="840035"/>
            <a:ext cx="548308" cy="184320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E3D4287-A3D0-4902-929F-7C6BD9E74458}"/>
              </a:ext>
            </a:extLst>
          </p:cNvPr>
          <p:cNvCxnSpPr>
            <a:cxnSpLocks/>
            <a:stCxn id="60" idx="2"/>
            <a:endCxn id="75" idx="0"/>
          </p:cNvCxnSpPr>
          <p:nvPr/>
        </p:nvCxnSpPr>
        <p:spPr>
          <a:xfrm rot="16200000" flipH="1">
            <a:off x="9929217" y="1066227"/>
            <a:ext cx="548308" cy="1390821"/>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DE800F0-8B62-4E3A-8511-067AF4FABB8D}"/>
              </a:ext>
            </a:extLst>
          </p:cNvPr>
          <p:cNvSpPr txBox="1"/>
          <p:nvPr/>
        </p:nvSpPr>
        <p:spPr>
          <a:xfrm>
            <a:off x="1715900" y="1886463"/>
            <a:ext cx="1416603" cy="461600"/>
          </a:xfrm>
          <a:prstGeom prst="rect">
            <a:avLst/>
          </a:prstGeom>
          <a:noFill/>
        </p:spPr>
        <p:txBody>
          <a:bodyPr wrap="squar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Service def</a:t>
            </a:r>
          </a:p>
        </p:txBody>
      </p:sp>
      <p:cxnSp>
        <p:nvCxnSpPr>
          <p:cNvPr id="84" name="Connector: Elbow 83">
            <a:extLst>
              <a:ext uri="{FF2B5EF4-FFF2-40B4-BE49-F238E27FC236}">
                <a16:creationId xmlns:a16="http://schemas.microsoft.com/office/drawing/2014/main" id="{714D9E1D-D830-41AA-AE4B-F3D63ED5356C}"/>
              </a:ext>
            </a:extLst>
          </p:cNvPr>
          <p:cNvCxnSpPr>
            <a:cxnSpLocks/>
            <a:endCxn id="60" idx="1"/>
          </p:cNvCxnSpPr>
          <p:nvPr/>
        </p:nvCxnSpPr>
        <p:spPr>
          <a:xfrm flipV="1">
            <a:off x="4874019" y="1333640"/>
            <a:ext cx="4150681" cy="2812297"/>
          </a:xfrm>
          <a:prstGeom prst="bentConnector3">
            <a:avLst>
              <a:gd name="adj1" fmla="val 12077"/>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D73F1B6-D096-424A-B0E9-560C0C931ADF}"/>
              </a:ext>
            </a:extLst>
          </p:cNvPr>
          <p:cNvGrpSpPr/>
          <p:nvPr/>
        </p:nvGrpSpPr>
        <p:grpSpPr>
          <a:xfrm>
            <a:off x="6178383" y="4986757"/>
            <a:ext cx="2959031" cy="1137327"/>
            <a:chOff x="6178394" y="4986977"/>
            <a:chExt cx="2959451" cy="1137489"/>
          </a:xfrm>
        </p:grpSpPr>
        <p:sp>
          <p:nvSpPr>
            <p:cNvPr id="13" name="Rectangle 12">
              <a:extLst>
                <a:ext uri="{FF2B5EF4-FFF2-40B4-BE49-F238E27FC236}">
                  <a16:creationId xmlns:a16="http://schemas.microsoft.com/office/drawing/2014/main" id="{23538239-6E67-4F0D-9157-50BD0F260100}"/>
                </a:ext>
              </a:extLst>
            </p:cNvPr>
            <p:cNvSpPr/>
            <p:nvPr/>
          </p:nvSpPr>
          <p:spPr bwMode="auto">
            <a:xfrm>
              <a:off x="6178394" y="4986977"/>
              <a:ext cx="2959451" cy="1137489"/>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Brain Wave Runtime</a:t>
              </a:r>
            </a:p>
          </p:txBody>
        </p:sp>
        <p:grpSp>
          <p:nvGrpSpPr>
            <p:cNvPr id="90" name="Group 89">
              <a:extLst>
                <a:ext uri="{FF2B5EF4-FFF2-40B4-BE49-F238E27FC236}">
                  <a16:creationId xmlns:a16="http://schemas.microsoft.com/office/drawing/2014/main" id="{AB1FD2A3-2B8A-4E71-9F8E-084B5BB2070E}"/>
                </a:ext>
              </a:extLst>
            </p:cNvPr>
            <p:cNvGrpSpPr/>
            <p:nvPr/>
          </p:nvGrpSpPr>
          <p:grpSpPr>
            <a:xfrm>
              <a:off x="6918144" y="5415859"/>
              <a:ext cx="680932" cy="564761"/>
              <a:chOff x="6465615" y="5407503"/>
              <a:chExt cx="680932" cy="564761"/>
            </a:xfrm>
          </p:grpSpPr>
          <p:sp>
            <p:nvSpPr>
              <p:cNvPr id="85" name="Rectangle: Rounded Corners 84">
                <a:extLst>
                  <a:ext uri="{FF2B5EF4-FFF2-40B4-BE49-F238E27FC236}">
                    <a16:creationId xmlns:a16="http://schemas.microsoft.com/office/drawing/2014/main" id="{0F3BFBF0-AFC5-4212-ADCE-6D51EE72D267}"/>
                  </a:ext>
                </a:extLst>
              </p:cNvPr>
              <p:cNvSpPr/>
              <p:nvPr/>
            </p:nvSpPr>
            <p:spPr bwMode="auto">
              <a:xfrm>
                <a:off x="6520285" y="5407503"/>
                <a:ext cx="564761" cy="564761"/>
              </a:xfrm>
              <a:prstGeom prst="roundRect">
                <a:avLst>
                  <a:gd name="adj" fmla="val 4268"/>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198" descr="Azure automation.png">
                <a:extLst>
                  <a:ext uri="{FF2B5EF4-FFF2-40B4-BE49-F238E27FC236}">
                    <a16:creationId xmlns:a16="http://schemas.microsoft.com/office/drawing/2014/main" id="{4EA434C7-6391-42E8-9A60-80F7FF850A0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13953" y="5453347"/>
                <a:ext cx="341913" cy="3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48490BA-77C6-4232-94F4-3CB12A062232}"/>
                  </a:ext>
                </a:extLst>
              </p:cNvPr>
              <p:cNvSpPr txBox="1"/>
              <p:nvPr/>
            </p:nvSpPr>
            <p:spPr>
              <a:xfrm>
                <a:off x="6465615" y="5797348"/>
                <a:ext cx="680932" cy="166223"/>
              </a:xfrm>
              <a:prstGeom prst="rect">
                <a:avLst/>
              </a:prstGeom>
              <a:noFill/>
            </p:spPr>
            <p:txBody>
              <a:bodyPr wrap="square" lIns="0" tIns="0" rIns="0" bIns="0" rtlCol="0">
                <a:spAutoFit/>
              </a:bodyPr>
              <a:lstStyle/>
              <a:p>
                <a:pPr algn="ctr" defTabSz="932563">
                  <a:lnSpc>
                    <a:spcPct val="90000"/>
                  </a:lnSpc>
                  <a:spcAft>
                    <a:spcPts val="600"/>
                  </a:spcAft>
                  <a:defRPr/>
                </a:pPr>
                <a:r>
                  <a:rPr lang="en-US" sz="1200" dirty="0">
                    <a:solidFill>
                      <a:srgbClr val="1A1A1A"/>
                    </a:solidFill>
                    <a:latin typeface="Segoe UI Semibold" panose="020B0702040204020203" pitchFamily="34" charset="0"/>
                    <a:cs typeface="Segoe UI Semibold" panose="020B0702040204020203" pitchFamily="34" charset="0"/>
                  </a:rPr>
                  <a:t>FPGA</a:t>
                </a:r>
              </a:p>
            </p:txBody>
          </p:sp>
        </p:grpSp>
        <p:sp>
          <p:nvSpPr>
            <p:cNvPr id="88" name="Freeform 73">
              <a:extLst>
                <a:ext uri="{FF2B5EF4-FFF2-40B4-BE49-F238E27FC236}">
                  <a16:creationId xmlns:a16="http://schemas.microsoft.com/office/drawing/2014/main" id="{6F4A9CC7-C9BD-438C-BFE1-4B6A5A2DD4B2}"/>
                </a:ext>
              </a:extLst>
            </p:cNvPr>
            <p:cNvSpPr>
              <a:spLocks noChangeAspect="1" noEditPoints="1"/>
            </p:cNvSpPr>
            <p:nvPr/>
          </p:nvSpPr>
          <p:spPr bwMode="black">
            <a:xfrm>
              <a:off x="7782645" y="5389957"/>
              <a:ext cx="616565" cy="61656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no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20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0671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8" grpId="0"/>
      <p:bldP spid="22" grpId="0" animBg="1"/>
      <p:bldP spid="44" grpId="0" animBg="1"/>
      <p:bldP spid="29" grpId="0" animBg="1"/>
      <p:bldP spid="60" grpId="0" animBg="1"/>
      <p:bldP spid="58" grpId="0" animBg="1"/>
      <p:bldP spid="69" grpId="0"/>
      <p:bldP spid="70" grpId="0" animBg="1"/>
      <p:bldP spid="76"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2C8C5-88C0-41F9-B607-D8DCF3E713EC}"/>
              </a:ext>
            </a:extLst>
          </p:cNvPr>
          <p:cNvSpPr>
            <a:spLocks noGrp="1"/>
          </p:cNvSpPr>
          <p:nvPr>
            <p:ph type="title"/>
          </p:nvPr>
        </p:nvSpPr>
        <p:spPr>
          <a:xfrm>
            <a:off x="269240" y="181286"/>
            <a:ext cx="11655840" cy="899665"/>
          </a:xfrm>
        </p:spPr>
        <p:txBody>
          <a:bodyPr/>
          <a:lstStyle/>
          <a:p>
            <a:r>
              <a:rPr lang="ja-JP" altLang="en-US" dirty="0"/>
              <a:t>機械学習の知識 </a:t>
            </a:r>
            <a:r>
              <a:rPr lang="en-US" altLang="ja-JP" dirty="0"/>
              <a:t>+ Cloud </a:t>
            </a:r>
            <a:r>
              <a:rPr lang="ja-JP" altLang="en-US" dirty="0"/>
              <a:t>インフラの知識</a:t>
            </a:r>
            <a:endParaRPr kumimoji="1" lang="ja-JP" altLang="en-US" dirty="0"/>
          </a:p>
        </p:txBody>
      </p:sp>
      <p:sp>
        <p:nvSpPr>
          <p:cNvPr id="3" name="正方形/長方形 2">
            <a:extLst>
              <a:ext uri="{FF2B5EF4-FFF2-40B4-BE49-F238E27FC236}">
                <a16:creationId xmlns:a16="http://schemas.microsoft.com/office/drawing/2014/main" id="{63267DC4-EAAA-48D9-9964-4D629D73E0AF}"/>
              </a:ext>
            </a:extLst>
          </p:cNvPr>
          <p:cNvSpPr/>
          <p:nvPr>
            <p:custDataLst>
              <p:tags r:id="rId1"/>
            </p:custDataLst>
          </p:nvPr>
        </p:nvSpPr>
        <p:spPr bwMode="auto">
          <a:xfrm>
            <a:off x="786743"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機械学習用の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データ加工は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4" name="正方形/長方形 3">
            <a:extLst>
              <a:ext uri="{FF2B5EF4-FFF2-40B4-BE49-F238E27FC236}">
                <a16:creationId xmlns:a16="http://schemas.microsoft.com/office/drawing/2014/main" id="{97B58013-047A-4724-98A4-F5F5700A7A12}"/>
              </a:ext>
            </a:extLst>
          </p:cNvPr>
          <p:cNvSpPr/>
          <p:nvPr>
            <p:custDataLst>
              <p:tags r:id="rId2"/>
            </p:custDataLst>
          </p:nvPr>
        </p:nvSpPr>
        <p:spPr bwMode="auto">
          <a:xfrm>
            <a:off x="78134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Spark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で最速のクエリ言語とインフラは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940069A0-0FB7-4851-AACE-DAB4929D13D1}"/>
              </a:ext>
            </a:extLst>
          </p:cNvPr>
          <p:cNvSpPr/>
          <p:nvPr>
            <p:custDataLst>
              <p:tags r:id="rId3"/>
            </p:custDataLst>
          </p:nvPr>
        </p:nvSpPr>
        <p:spPr bwMode="auto">
          <a:xfrm>
            <a:off x="786743"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CSV / JSON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 name="正方形/長方形 5">
            <a:extLst>
              <a:ext uri="{FF2B5EF4-FFF2-40B4-BE49-F238E27FC236}">
                <a16:creationId xmlns:a16="http://schemas.microsoft.com/office/drawing/2014/main" id="{68E7C6BD-6E90-449B-805C-2DA7A5ED04EE}"/>
              </a:ext>
            </a:extLst>
          </p:cNvPr>
          <p:cNvSpPr/>
          <p:nvPr>
            <p:custDataLst>
              <p:tags r:id="rId4"/>
            </p:custDataLst>
          </p:nvPr>
        </p:nvSpPr>
        <p:spPr bwMode="auto">
          <a:xfrm>
            <a:off x="792141"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ソースコード管理の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連携は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 name="正方形/長方形 6">
            <a:extLst>
              <a:ext uri="{FF2B5EF4-FFF2-40B4-BE49-F238E27FC236}">
                <a16:creationId xmlns:a16="http://schemas.microsoft.com/office/drawing/2014/main" id="{447D8E9F-7FC2-4DA7-831A-06F0C3696322}"/>
              </a:ext>
            </a:extLst>
          </p:cNvPr>
          <p:cNvSpPr/>
          <p:nvPr>
            <p:custDataLst>
              <p:tags r:id="rId5"/>
            </p:custDataLst>
          </p:nvPr>
        </p:nvSpPr>
        <p:spPr bwMode="auto">
          <a:xfrm>
            <a:off x="351483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複数台の</a:t>
            </a:r>
            <a:r>
              <a:rPr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管理は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 name="正方形/長方形 7">
            <a:extLst>
              <a:ext uri="{FF2B5EF4-FFF2-40B4-BE49-F238E27FC236}">
                <a16:creationId xmlns:a16="http://schemas.microsoft.com/office/drawing/2014/main" id="{62BDB85F-1AC8-425C-AE08-73D908FB4771}"/>
              </a:ext>
            </a:extLst>
          </p:cNvPr>
          <p:cNvSpPr/>
          <p:nvPr>
            <p:custDataLst>
              <p:tags r:id="rId6"/>
            </p:custDataLst>
          </p:nvPr>
        </p:nvSpPr>
        <p:spPr bwMode="auto">
          <a:xfrm>
            <a:off x="3512016"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学習ログって、どこに出力するの</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9" name="正方形/長方形 8">
            <a:extLst>
              <a:ext uri="{FF2B5EF4-FFF2-40B4-BE49-F238E27FC236}">
                <a16:creationId xmlns:a16="http://schemas.microsoft.com/office/drawing/2014/main" id="{F08FCB75-505E-42D6-AF9A-09BF2C4FC4A3}"/>
              </a:ext>
            </a:extLst>
          </p:cNvPr>
          <p:cNvSpPr/>
          <p:nvPr>
            <p:custDataLst>
              <p:tags r:id="rId7"/>
            </p:custDataLst>
          </p:nvPr>
        </p:nvSpPr>
        <p:spPr bwMode="auto">
          <a:xfrm>
            <a:off x="3522032"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学習ログの可視化は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0" name="正方形/長方形 9">
            <a:extLst>
              <a:ext uri="{FF2B5EF4-FFF2-40B4-BE49-F238E27FC236}">
                <a16:creationId xmlns:a16="http://schemas.microsoft.com/office/drawing/2014/main" id="{5BE500B7-9398-4C1E-8F67-431A9797922B}"/>
              </a:ext>
            </a:extLst>
          </p:cNvPr>
          <p:cNvSpPr/>
          <p:nvPr>
            <p:custDataLst>
              <p:tags r:id="rId8"/>
            </p:custDataLst>
          </p:nvPr>
        </p:nvSpPr>
        <p:spPr bwMode="auto">
          <a:xfrm>
            <a:off x="3520848"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GPU</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 </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セットアップは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1" name="正方形/長方形 10">
            <a:extLst>
              <a:ext uri="{FF2B5EF4-FFF2-40B4-BE49-F238E27FC236}">
                <a16:creationId xmlns:a16="http://schemas.microsoft.com/office/drawing/2014/main" id="{D0B769C9-A2C3-4D18-B299-B107CFB282D1}"/>
              </a:ext>
            </a:extLst>
          </p:cNvPr>
          <p:cNvSpPr/>
          <p:nvPr>
            <p:custDataLst>
              <p:tags r:id="rId9"/>
            </p:custDataLst>
          </p:nvPr>
        </p:nvSpPr>
        <p:spPr bwMode="auto">
          <a:xfrm>
            <a:off x="6254953" y="1305199"/>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学習ジョブのクラスターは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正方形/長方形 11">
            <a:extLst>
              <a:ext uri="{FF2B5EF4-FFF2-40B4-BE49-F238E27FC236}">
                <a16:creationId xmlns:a16="http://schemas.microsoft.com/office/drawing/2014/main" id="{9ABCC9B1-36F8-4415-8AC8-16C48F07FA27}"/>
              </a:ext>
            </a:extLst>
          </p:cNvPr>
          <p:cNvSpPr/>
          <p:nvPr>
            <p:custDataLst>
              <p:tags r:id="rId10"/>
            </p:custDataLst>
          </p:nvPr>
        </p:nvSpPr>
        <p:spPr bwMode="auto">
          <a:xfrm>
            <a:off x="6248325" y="2415082"/>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 </a:t>
            </a:r>
            <a:r>
              <a:rPr lang="ja-JP" altLang="en-US" dirty="0">
                <a:gradFill flip="none" rotWithShape="1">
                  <a:gsLst>
                    <a:gs pos="0">
                      <a:srgbClr val="FFFFFF"/>
                    </a:gs>
                    <a:gs pos="100000">
                      <a:srgbClr val="FFFFFF"/>
                    </a:gs>
                  </a:gsLst>
                  <a:lin ang="5400000" scaled="0"/>
                  <a:tileRect/>
                </a:gradFill>
                <a:latin typeface="+mn-ea"/>
                <a:cs typeface="Segoe UI" pitchFamily="34" charset="0"/>
              </a:rPr>
              <a:t>と、</a:t>
            </a:r>
            <a:r>
              <a:rPr lang="en-US" altLang="ja-JP" dirty="0">
                <a:gradFill flip="none" rotWithShape="1">
                  <a:gsLst>
                    <a:gs pos="0">
                      <a:srgbClr val="FFFFFF"/>
                    </a:gs>
                    <a:gs pos="100000">
                      <a:srgbClr val="FFFFFF"/>
                    </a:gs>
                  </a:gsLst>
                  <a:lin ang="5400000" scaled="0"/>
                  <a:tileRect/>
                </a:gradFill>
                <a:latin typeface="+mn-ea"/>
                <a:cs typeface="Segoe UI" pitchFamily="34" charset="0"/>
              </a:rPr>
              <a:t>VM </a:t>
            </a:r>
            <a:r>
              <a:rPr lang="ja-JP" altLang="en-US" dirty="0">
                <a:gradFill flip="none" rotWithShape="1">
                  <a:gsLst>
                    <a:gs pos="0">
                      <a:srgbClr val="FFFFFF"/>
                    </a:gs>
                    <a:gs pos="100000">
                      <a:srgbClr val="FFFFFF"/>
                    </a:gs>
                  </a:gsLst>
                  <a:lin ang="5400000" scaled="0"/>
                  <a:tileRect/>
                </a:gradFill>
                <a:latin typeface="+mn-ea"/>
                <a:cs typeface="Segoe UI" pitchFamily="34" charset="0"/>
              </a:rPr>
              <a:t>起動</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r>
              <a:rPr lang="ja-JP" altLang="en-US" dirty="0">
                <a:gradFill flip="none" rotWithShape="1">
                  <a:gsLst>
                    <a:gs pos="0">
                      <a:srgbClr val="FFFFFF"/>
                    </a:gs>
                    <a:gs pos="100000">
                      <a:srgbClr val="FFFFFF"/>
                    </a:gs>
                  </a:gsLst>
                  <a:lin ang="5400000" scaled="0"/>
                  <a:tileRect/>
                </a:gradFill>
                <a:latin typeface="+mn-ea"/>
                <a:cs typeface="Segoe UI" pitchFamily="34" charset="0"/>
              </a:rPr>
              <a:t>停止は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3" name="正方形/長方形 12">
            <a:extLst>
              <a:ext uri="{FF2B5EF4-FFF2-40B4-BE49-F238E27FC236}">
                <a16:creationId xmlns:a16="http://schemas.microsoft.com/office/drawing/2014/main" id="{E761050C-5EAA-4ACC-967E-8907C81AB596}"/>
              </a:ext>
            </a:extLst>
          </p:cNvPr>
          <p:cNvSpPr/>
          <p:nvPr>
            <p:custDataLst>
              <p:tags r:id="rId11"/>
            </p:custDataLst>
          </p:nvPr>
        </p:nvSpPr>
        <p:spPr bwMode="auto">
          <a:xfrm>
            <a:off x="6237289" y="3524965"/>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学習ジョブ結果と、</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Model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ファイルの関連性は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4" name="正方形/長方形 13">
            <a:extLst>
              <a:ext uri="{FF2B5EF4-FFF2-40B4-BE49-F238E27FC236}">
                <a16:creationId xmlns:a16="http://schemas.microsoft.com/office/drawing/2014/main" id="{8B8FC254-1F0D-4730-83EC-8EAE59A05B19}"/>
              </a:ext>
            </a:extLst>
          </p:cNvPr>
          <p:cNvSpPr/>
          <p:nvPr>
            <p:custDataLst>
              <p:tags r:id="rId12"/>
            </p:custDataLst>
          </p:nvPr>
        </p:nvSpPr>
        <p:spPr bwMode="auto">
          <a:xfrm>
            <a:off x="9322557" y="2415082"/>
            <a:ext cx="2469320"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Docker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って</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正方形/長方形 14">
            <a:extLst>
              <a:ext uri="{FF2B5EF4-FFF2-40B4-BE49-F238E27FC236}">
                <a16:creationId xmlns:a16="http://schemas.microsoft.com/office/drawing/2014/main" id="{3CBE075D-F37E-46B2-9552-2964EA5A6737}"/>
              </a:ext>
            </a:extLst>
          </p:cNvPr>
          <p:cNvSpPr/>
          <p:nvPr>
            <p:custDataLst>
              <p:tags r:id="rId13"/>
            </p:custDataLst>
          </p:nvPr>
        </p:nvSpPr>
        <p:spPr bwMode="auto">
          <a:xfrm>
            <a:off x="9322557"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REST API </a:t>
            </a:r>
            <a:r>
              <a:rPr lang="ja-JP" altLang="en-US" dirty="0">
                <a:gradFill flip="none" rotWithShape="1">
                  <a:gsLst>
                    <a:gs pos="0">
                      <a:srgbClr val="FFFFFF"/>
                    </a:gs>
                    <a:gs pos="100000">
                      <a:srgbClr val="FFFFFF"/>
                    </a:gs>
                  </a:gsLst>
                  <a:lin ang="5400000" scaled="0"/>
                  <a:tileRect/>
                </a:gradFill>
                <a:latin typeface="+mn-ea"/>
                <a:cs typeface="Segoe UI" pitchFamily="34" charset="0"/>
              </a:rPr>
              <a:t>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p>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Serverless?</a:t>
            </a:r>
          </a:p>
          <a:p>
            <a:pPr algn="ctr" defTabSz="932472" fontAlgn="base">
              <a:lnSpc>
                <a:spcPct val="90000"/>
              </a:lnSpc>
              <a:spcBef>
                <a:spcPct val="0"/>
              </a:spcBef>
              <a:spcAft>
                <a:spcPct val="0"/>
              </a:spcAft>
            </a:pPr>
            <a:r>
              <a:rPr lang="en-US" altLang="ja-JP" dirty="0" err="1">
                <a:gradFill flip="none" rotWithShape="1">
                  <a:gsLst>
                    <a:gs pos="0">
                      <a:srgbClr val="FFFFFF"/>
                    </a:gs>
                    <a:gs pos="100000">
                      <a:srgbClr val="FFFFFF"/>
                    </a:gs>
                  </a:gsLst>
                  <a:lin ang="5400000" scaled="0"/>
                  <a:tileRect/>
                </a:gradFill>
                <a:latin typeface="+mn-ea"/>
                <a:cs typeface="Segoe UI" pitchFamily="34" charset="0"/>
              </a:rPr>
              <a:t>Kubernets</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正方形/長方形 15">
            <a:extLst>
              <a:ext uri="{FF2B5EF4-FFF2-40B4-BE49-F238E27FC236}">
                <a16:creationId xmlns:a16="http://schemas.microsoft.com/office/drawing/2014/main" id="{9868231D-0783-4798-B853-D747B5665FEB}"/>
              </a:ext>
            </a:extLst>
          </p:cNvPr>
          <p:cNvSpPr/>
          <p:nvPr>
            <p:custDataLst>
              <p:tags r:id="rId14"/>
            </p:custDataLst>
          </p:nvPr>
        </p:nvSpPr>
        <p:spPr bwMode="auto">
          <a:xfrm>
            <a:off x="9315312"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Device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への</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展開は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7" name="正方形/長方形 16">
            <a:extLst>
              <a:ext uri="{FF2B5EF4-FFF2-40B4-BE49-F238E27FC236}">
                <a16:creationId xmlns:a16="http://schemas.microsoft.com/office/drawing/2014/main" id="{711220A6-FE61-43F4-8F52-C06746DB359C}"/>
              </a:ext>
            </a:extLst>
          </p:cNvPr>
          <p:cNvSpPr/>
          <p:nvPr>
            <p:custDataLst>
              <p:tags r:id="rId15"/>
            </p:custDataLst>
          </p:nvPr>
        </p:nvSpPr>
        <p:spPr bwMode="auto">
          <a:xfrm>
            <a:off x="9296060"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FPGA / TPU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8" name="正方形/長方形 17">
            <a:extLst>
              <a:ext uri="{FF2B5EF4-FFF2-40B4-BE49-F238E27FC236}">
                <a16:creationId xmlns:a16="http://schemas.microsoft.com/office/drawing/2014/main" id="{F0FCEAEC-F3DB-4A89-87E5-8E7F64F4F153}"/>
              </a:ext>
            </a:extLst>
          </p:cNvPr>
          <p:cNvSpPr/>
          <p:nvPr>
            <p:custDataLst>
              <p:tags r:id="rId16"/>
            </p:custDataLst>
          </p:nvPr>
        </p:nvSpPr>
        <p:spPr bwMode="auto">
          <a:xfrm>
            <a:off x="932818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推論のログは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9" name="正方形/長方形 18">
            <a:extLst>
              <a:ext uri="{FF2B5EF4-FFF2-40B4-BE49-F238E27FC236}">
                <a16:creationId xmlns:a16="http://schemas.microsoft.com/office/drawing/2014/main" id="{EC20EA0E-BDCE-43D3-B1CB-95361B4F1CCB}"/>
              </a:ext>
            </a:extLst>
          </p:cNvPr>
          <p:cNvSpPr/>
          <p:nvPr>
            <p:custDataLst>
              <p:tags r:id="rId17"/>
            </p:custDataLst>
          </p:nvPr>
        </p:nvSpPr>
        <p:spPr bwMode="auto">
          <a:xfrm>
            <a:off x="781344"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アクセス権管理は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0" name="正方形/長方形 19">
            <a:extLst>
              <a:ext uri="{FF2B5EF4-FFF2-40B4-BE49-F238E27FC236}">
                <a16:creationId xmlns:a16="http://schemas.microsoft.com/office/drawing/2014/main" id="{E2E309AA-FEBA-4992-8F6A-BC9B8B0991E0}"/>
              </a:ext>
            </a:extLst>
          </p:cNvPr>
          <p:cNvSpPr/>
          <p:nvPr>
            <p:custDataLst>
              <p:tags r:id="rId18"/>
            </p:custDataLst>
          </p:nvPr>
        </p:nvSpPr>
        <p:spPr bwMode="auto">
          <a:xfrm>
            <a:off x="352084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Framework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変えたら</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2" name="正方形/長方形 21">
            <a:extLst>
              <a:ext uri="{FF2B5EF4-FFF2-40B4-BE49-F238E27FC236}">
                <a16:creationId xmlns:a16="http://schemas.microsoft.com/office/drawing/2014/main" id="{2E7CF9DE-6763-4FAC-9FE8-DBDE8DE94673}"/>
              </a:ext>
            </a:extLst>
          </p:cNvPr>
          <p:cNvSpPr/>
          <p:nvPr>
            <p:custDataLst>
              <p:tags r:id="rId19"/>
            </p:custDataLst>
          </p:nvPr>
        </p:nvSpPr>
        <p:spPr bwMode="auto">
          <a:xfrm>
            <a:off x="6270715" y="4634848"/>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Hyperparameter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3" name="正方形/長方形 22">
            <a:extLst>
              <a:ext uri="{FF2B5EF4-FFF2-40B4-BE49-F238E27FC236}">
                <a16:creationId xmlns:a16="http://schemas.microsoft.com/office/drawing/2014/main" id="{326BB8C0-3156-49EC-811C-146514A386CE}"/>
              </a:ext>
            </a:extLst>
          </p:cNvPr>
          <p:cNvSpPr/>
          <p:nvPr>
            <p:custDataLst>
              <p:tags r:id="rId20"/>
            </p:custDataLst>
          </p:nvPr>
        </p:nvSpPr>
        <p:spPr bwMode="auto">
          <a:xfrm>
            <a:off x="6270715" y="5744732"/>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コーディングツールは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284649696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A8648C-AFC0-4546-B286-EF49B2DC5863}"/>
              </a:ext>
            </a:extLst>
          </p:cNvPr>
          <p:cNvSpPr>
            <a:spLocks noGrp="1"/>
          </p:cNvSpPr>
          <p:nvPr>
            <p:ph type="title"/>
          </p:nvPr>
        </p:nvSpPr>
        <p:spPr/>
        <p:txBody>
          <a:bodyPr/>
          <a:lstStyle/>
          <a:p>
            <a:r>
              <a:rPr kumimoji="1" lang="en-US" altLang="ja-JP" dirty="0"/>
              <a:t>GPU</a:t>
            </a:r>
            <a:endParaRPr kumimoji="1" lang="ja-JP" altLang="en-US" dirty="0"/>
          </a:p>
        </p:txBody>
      </p:sp>
    </p:spTree>
    <p:extLst>
      <p:ext uri="{BB962C8B-B14F-4D97-AF65-F5344CB8AC3E}">
        <p14:creationId xmlns:p14="http://schemas.microsoft.com/office/powerpoint/2010/main" val="379205112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EFDE7A-06F5-4CD4-A34E-2797209BC5C7}"/>
              </a:ext>
            </a:extLst>
          </p:cNvPr>
          <p:cNvGrpSpPr/>
          <p:nvPr/>
        </p:nvGrpSpPr>
        <p:grpSpPr>
          <a:xfrm>
            <a:off x="4827120" y="1376815"/>
            <a:ext cx="4204957" cy="2112781"/>
            <a:chOff x="4923913" y="1403926"/>
            <a:chExt cx="4289275" cy="2155147"/>
          </a:xfrm>
        </p:grpSpPr>
        <p:sp>
          <p:nvSpPr>
            <p:cNvPr id="24" name="Rectangle: Rounded Corners 23">
              <a:extLst>
                <a:ext uri="{FF2B5EF4-FFF2-40B4-BE49-F238E27FC236}">
                  <a16:creationId xmlns:a16="http://schemas.microsoft.com/office/drawing/2014/main" id="{A23EA653-A9D8-4505-A701-9A5526A2244A}"/>
                </a:ext>
              </a:extLst>
            </p:cNvPr>
            <p:cNvSpPr/>
            <p:nvPr/>
          </p:nvSpPr>
          <p:spPr bwMode="auto">
            <a:xfrm>
              <a:off x="4923913" y="1403926"/>
              <a:ext cx="4289275" cy="2155147"/>
            </a:xfrm>
            <a:prstGeom prst="roundRect">
              <a:avLst>
                <a:gd name="adj" fmla="val 4343"/>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055D3E10-7D6D-4428-98D8-0ED049911499}"/>
                </a:ext>
              </a:extLst>
            </p:cNvPr>
            <p:cNvSpPr/>
            <p:nvPr/>
          </p:nvSpPr>
          <p:spPr>
            <a:xfrm>
              <a:off x="5801292" y="1499179"/>
              <a:ext cx="2492541" cy="369332"/>
            </a:xfrm>
            <a:prstGeom prst="rect">
              <a:avLst/>
            </a:prstGeom>
          </p:spPr>
          <p:txBody>
            <a:bodyPr wrap="none">
              <a:spAutoFit/>
            </a:bodyPr>
            <a:lstStyle/>
            <a:p>
              <a:pPr algn="ctr">
                <a:spcBef>
                  <a:spcPts val="1176"/>
                </a:spcBef>
              </a:pPr>
              <a:r>
                <a:rPr lang="en-US" sz="1765" i="1" dirty="0">
                  <a:solidFill>
                    <a:schemeClr val="tx1">
                      <a:lumMod val="50000"/>
                      <a:lumOff val="50000"/>
                    </a:schemeClr>
                  </a:solidFill>
                  <a:latin typeface="Segoe UI Semibold" panose="020B0702040204020203" pitchFamily="34" charset="0"/>
                  <a:cs typeface="Segoe UI Semibold" panose="020B0702040204020203" pitchFamily="34" charset="0"/>
                </a:rPr>
                <a:t>DNN Processing Units</a:t>
              </a:r>
              <a:endParaRPr lang="en-US" sz="2353" i="1" dirty="0">
                <a:solidFill>
                  <a:schemeClr val="tx1">
                    <a:lumMod val="50000"/>
                    <a:lumOff val="50000"/>
                  </a:schemeClr>
                </a:solidFill>
                <a:latin typeface="Segoe UI Semilight"/>
                <a:sym typeface="Wingdings" panose="05000000000000000000" pitchFamily="2" charset="2"/>
              </a:endParaRPr>
            </a:p>
          </p:txBody>
        </p:sp>
      </p:grpSp>
      <p:sp>
        <p:nvSpPr>
          <p:cNvPr id="8" name="Right Arrow 7"/>
          <p:cNvSpPr/>
          <p:nvPr>
            <p:custDataLst>
              <p:tags r:id="rId1"/>
            </p:custDataLst>
          </p:nvPr>
        </p:nvSpPr>
        <p:spPr bwMode="auto">
          <a:xfrm>
            <a:off x="378984" y="3421350"/>
            <a:ext cx="11447256" cy="1086821"/>
          </a:xfrm>
          <a:prstGeom prst="leftRightArrow">
            <a:avLst/>
          </a:prstGeom>
          <a:solidFill>
            <a:srgbClr val="007233"/>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spcBef>
                <a:spcPct val="0"/>
              </a:spcBef>
              <a:spcAft>
                <a:spcPct val="0"/>
              </a:spcAft>
              <a:defRPr/>
            </a:pPr>
            <a:endParaRPr kumimoji="0" lang="en-US" sz="2879"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 name="TextBox 9"/>
          <p:cNvSpPr txBox="1"/>
          <p:nvPr/>
        </p:nvSpPr>
        <p:spPr>
          <a:xfrm>
            <a:off x="10363453" y="3661811"/>
            <a:ext cx="1298785" cy="609365"/>
          </a:xfrm>
          <a:prstGeom prst="rect">
            <a:avLst/>
          </a:prstGeom>
          <a:noFill/>
        </p:spPr>
        <p:txBody>
          <a:bodyPr wrap="none" lIns="109712" tIns="109712" rIns="109712" bIns="109712" rtlCol="0">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効率性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19" name="Title 18"/>
          <p:cNvSpPr>
            <a:spLocks noGrp="1"/>
          </p:cNvSpPr>
          <p:nvPr>
            <p:ph type="title"/>
          </p:nvPr>
        </p:nvSpPr>
        <p:spPr/>
        <p:txBody>
          <a:bodyPr/>
          <a:lstStyle/>
          <a:p>
            <a:r>
              <a:rPr lang="en-US" dirty="0"/>
              <a:t>DNN </a:t>
            </a:r>
            <a:r>
              <a:rPr lang="ja-JP" altLang="en-US" dirty="0"/>
              <a:t>のための シリコンレベル の選択肢</a:t>
            </a:r>
            <a:endParaRPr lang="en-US" dirty="0"/>
          </a:p>
        </p:txBody>
      </p:sp>
      <p:sp>
        <p:nvSpPr>
          <p:cNvPr id="20" name="Rectangle 19"/>
          <p:cNvSpPr/>
          <p:nvPr/>
        </p:nvSpPr>
        <p:spPr>
          <a:xfrm>
            <a:off x="787752" y="3720132"/>
            <a:ext cx="1261884" cy="480131"/>
          </a:xfrm>
          <a:prstGeom prst="rect">
            <a:avLst/>
          </a:prstGeom>
        </p:spPr>
        <p:txBody>
          <a:bodyPr wrap="none">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柔軟性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253" name="Rectangle 252"/>
          <p:cNvSpPr/>
          <p:nvPr/>
        </p:nvSpPr>
        <p:spPr bwMode="auto">
          <a:xfrm>
            <a:off x="5053488" y="1966099"/>
            <a:ext cx="1684582" cy="1370618"/>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18" name="Group 217"/>
          <p:cNvGrpSpPr/>
          <p:nvPr/>
        </p:nvGrpSpPr>
        <p:grpSpPr>
          <a:xfrm>
            <a:off x="5306859" y="2093781"/>
            <a:ext cx="1177837" cy="1166395"/>
            <a:chOff x="6061147" y="1903843"/>
            <a:chExt cx="1441783" cy="1427779"/>
          </a:xfrm>
          <a:solidFill>
            <a:schemeClr val="bg1"/>
          </a:solid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19" name="TextBox 218"/>
          <p:cNvSpPr txBox="1"/>
          <p:nvPr/>
        </p:nvSpPr>
        <p:spPr>
          <a:xfrm>
            <a:off x="5198634" y="2808861"/>
            <a:ext cx="1380622" cy="28513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078" dirty="0">
                <a:solidFill>
                  <a:srgbClr val="355D7D"/>
                </a:solidFill>
                <a:latin typeface="Segoe UI Semibold" panose="020B0702040204020203" pitchFamily="34" charset="0"/>
                <a:cs typeface="Segoe UI Semibold" panose="020B0702040204020203" pitchFamily="34" charset="0"/>
              </a:rPr>
              <a:t>Soft DPU</a:t>
            </a:r>
            <a:br>
              <a:rPr kumimoji="0" lang="en-US" sz="1078" dirty="0">
                <a:solidFill>
                  <a:srgbClr val="355D7D"/>
                </a:solidFill>
                <a:latin typeface="Segoe UI Semibold" panose="020B0702040204020203" pitchFamily="34" charset="0"/>
                <a:cs typeface="Segoe UI Semibold" panose="020B0702040204020203" pitchFamily="34" charset="0"/>
              </a:rPr>
            </a:br>
            <a:r>
              <a:rPr kumimoji="0" lang="en-US" sz="980" dirty="0">
                <a:solidFill>
                  <a:srgbClr val="355D7D"/>
                </a:solidFill>
                <a:latin typeface="Segoe UI Semibold" panose="020B0702040204020203" pitchFamily="34" charset="0"/>
                <a:cs typeface="Segoe UI Semibold" panose="020B0702040204020203" pitchFamily="34" charset="0"/>
              </a:rPr>
              <a:t>(FPGA)</a:t>
            </a:r>
          </a:p>
        </p:txBody>
      </p:sp>
      <p:grpSp>
        <p:nvGrpSpPr>
          <p:cNvPr id="28" name="Group 27"/>
          <p:cNvGrpSpPr/>
          <p:nvPr/>
        </p:nvGrpSpPr>
        <p:grpSpPr>
          <a:xfrm>
            <a:off x="727209" y="1968997"/>
            <a:ext cx="1685541" cy="1362638"/>
            <a:chOff x="3910367" y="3137183"/>
            <a:chExt cx="2003070" cy="1619337"/>
          </a:xfrm>
        </p:grpSpPr>
        <p:sp>
          <p:nvSpPr>
            <p:cNvPr id="29" name="Rectangle 28"/>
            <p:cNvSpPr/>
            <p:nvPr/>
          </p:nvSpPr>
          <p:spPr>
            <a:xfrm>
              <a:off x="3910367" y="3137183"/>
              <a:ext cx="2003070" cy="1619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30" name="Rectangle 29"/>
            <p:cNvSpPr/>
            <p:nvPr/>
          </p:nvSpPr>
          <p:spPr>
            <a:xfrm>
              <a:off x="3993676" y="3229367"/>
              <a:ext cx="762000" cy="141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1176" dirty="0">
                  <a:solidFill>
                    <a:srgbClr val="FFFFFF"/>
                  </a:solidFill>
                  <a:latin typeface="Segoe UI Semilight"/>
                </a:rPr>
                <a:t>Control Unit (CU)</a:t>
              </a:r>
            </a:p>
          </p:txBody>
        </p:sp>
        <p:sp>
          <p:nvSpPr>
            <p:cNvPr id="31" name="Rectangle 30"/>
            <p:cNvSpPr/>
            <p:nvPr/>
          </p:nvSpPr>
          <p:spPr>
            <a:xfrm>
              <a:off x="4878994" y="3239062"/>
              <a:ext cx="958243" cy="437068"/>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176" dirty="0">
                  <a:solidFill>
                    <a:srgbClr val="FFFFFF"/>
                  </a:solidFill>
                  <a:latin typeface="Segoe UI Semilight"/>
                </a:rPr>
                <a:t>Registers</a:t>
              </a:r>
            </a:p>
          </p:txBody>
        </p:sp>
        <p:sp>
          <p:nvSpPr>
            <p:cNvPr id="32" name="Rectangle 31"/>
            <p:cNvSpPr/>
            <p:nvPr/>
          </p:nvSpPr>
          <p:spPr>
            <a:xfrm>
              <a:off x="4878298" y="3989772"/>
              <a:ext cx="958939" cy="65049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kumimoji="0" lang="en-US" sz="1176" dirty="0">
                  <a:solidFill>
                    <a:srgbClr val="FFFFFF"/>
                  </a:solidFill>
                  <a:latin typeface="Segoe UI Semilight"/>
                </a:rPr>
                <a:t>Arithmetic Logic Unit (ALU)</a:t>
              </a:r>
            </a:p>
          </p:txBody>
        </p:sp>
        <p:sp>
          <p:nvSpPr>
            <p:cNvPr id="33" name="Arrow: Down 32"/>
            <p:cNvSpPr/>
            <p:nvPr/>
          </p:nvSpPr>
          <p:spPr>
            <a:xfrm>
              <a:off x="5158920" y="3712025"/>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a:solidFill>
                  <a:srgbClr val="FFFFFF"/>
                </a:solidFill>
                <a:latin typeface="Segoe UI Semilight"/>
              </a:endParaRPr>
            </a:p>
          </p:txBody>
        </p:sp>
        <p:sp>
          <p:nvSpPr>
            <p:cNvPr id="34" name="Arrow: Down 33"/>
            <p:cNvSpPr/>
            <p:nvPr/>
          </p:nvSpPr>
          <p:spPr>
            <a:xfrm flipV="1">
              <a:off x="5470058" y="3712026"/>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grpSp>
      <p:grpSp>
        <p:nvGrpSpPr>
          <p:cNvPr id="2" name="Group 1"/>
          <p:cNvGrpSpPr/>
          <p:nvPr/>
        </p:nvGrpSpPr>
        <p:grpSpPr>
          <a:xfrm>
            <a:off x="2909919" y="1966937"/>
            <a:ext cx="1685541" cy="1362638"/>
            <a:chOff x="3550209" y="3069564"/>
            <a:chExt cx="2262125" cy="1828764"/>
          </a:xfrm>
        </p:grpSpPr>
        <p:sp>
          <p:nvSpPr>
            <p:cNvPr id="141" name="Rectangle 140"/>
            <p:cNvSpPr/>
            <p:nvPr/>
          </p:nvSpPr>
          <p:spPr>
            <a:xfrm>
              <a:off x="3550209" y="3069564"/>
              <a:ext cx="2262125" cy="182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144" name="Rectangle 143"/>
            <p:cNvSpPr/>
            <p:nvPr/>
          </p:nvSpPr>
          <p:spPr>
            <a:xfrm>
              <a:off x="3832363" y="317421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7" name="Rectangle 146"/>
            <p:cNvSpPr/>
            <p:nvPr/>
          </p:nvSpPr>
          <p:spPr>
            <a:xfrm>
              <a:off x="3636881" y="3281265"/>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2" name="Rectangle 141"/>
            <p:cNvSpPr/>
            <p:nvPr/>
          </p:nvSpPr>
          <p:spPr>
            <a:xfrm>
              <a:off x="3636881" y="3174212"/>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9" name="Rectangle 148"/>
            <p:cNvSpPr/>
            <p:nvPr/>
          </p:nvSpPr>
          <p:spPr>
            <a:xfrm>
              <a:off x="4070192"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0" name="Rectangle 149"/>
            <p:cNvSpPr/>
            <p:nvPr/>
          </p:nvSpPr>
          <p:spPr>
            <a:xfrm>
              <a:off x="4307268"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1" name="Rectangle 150"/>
            <p:cNvSpPr/>
            <p:nvPr/>
          </p:nvSpPr>
          <p:spPr>
            <a:xfrm>
              <a:off x="4541119"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2" name="Rectangle 151"/>
            <p:cNvSpPr/>
            <p:nvPr/>
          </p:nvSpPr>
          <p:spPr>
            <a:xfrm>
              <a:off x="4779076"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3" name="Rectangle 152"/>
            <p:cNvSpPr/>
            <p:nvPr/>
          </p:nvSpPr>
          <p:spPr>
            <a:xfrm>
              <a:off x="501615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4" name="Rectangle 153"/>
            <p:cNvSpPr/>
            <p:nvPr/>
          </p:nvSpPr>
          <p:spPr>
            <a:xfrm>
              <a:off x="5249875"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5" name="Rectangle 154"/>
            <p:cNvSpPr/>
            <p:nvPr/>
          </p:nvSpPr>
          <p:spPr>
            <a:xfrm>
              <a:off x="548783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7" name="Rectangle 156"/>
            <p:cNvSpPr/>
            <p:nvPr/>
          </p:nvSpPr>
          <p:spPr>
            <a:xfrm>
              <a:off x="3832363" y="345474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8" name="Rectangle 157"/>
            <p:cNvSpPr/>
            <p:nvPr/>
          </p:nvSpPr>
          <p:spPr>
            <a:xfrm>
              <a:off x="3636881" y="3561799"/>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9" name="Rectangle 158"/>
            <p:cNvSpPr/>
            <p:nvPr/>
          </p:nvSpPr>
          <p:spPr>
            <a:xfrm>
              <a:off x="3636881" y="3454746"/>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0" name="Rectangle 159"/>
            <p:cNvSpPr/>
            <p:nvPr/>
          </p:nvSpPr>
          <p:spPr>
            <a:xfrm>
              <a:off x="4070192"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1" name="Rectangle 160"/>
            <p:cNvSpPr/>
            <p:nvPr/>
          </p:nvSpPr>
          <p:spPr>
            <a:xfrm>
              <a:off x="4307268"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2" name="Rectangle 161"/>
            <p:cNvSpPr/>
            <p:nvPr/>
          </p:nvSpPr>
          <p:spPr>
            <a:xfrm>
              <a:off x="4541119"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3" name="Rectangle 162"/>
            <p:cNvSpPr/>
            <p:nvPr/>
          </p:nvSpPr>
          <p:spPr>
            <a:xfrm>
              <a:off x="4779076"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4" name="Rectangle 163"/>
            <p:cNvSpPr/>
            <p:nvPr/>
          </p:nvSpPr>
          <p:spPr>
            <a:xfrm>
              <a:off x="501615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5" name="Rectangle 164"/>
            <p:cNvSpPr/>
            <p:nvPr/>
          </p:nvSpPr>
          <p:spPr>
            <a:xfrm>
              <a:off x="5249875"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6" name="Rectangle 165"/>
            <p:cNvSpPr/>
            <p:nvPr/>
          </p:nvSpPr>
          <p:spPr>
            <a:xfrm>
              <a:off x="548783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8" name="Rectangle 167"/>
            <p:cNvSpPr/>
            <p:nvPr/>
          </p:nvSpPr>
          <p:spPr>
            <a:xfrm>
              <a:off x="3832363" y="373528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9" name="Rectangle 168"/>
            <p:cNvSpPr/>
            <p:nvPr/>
          </p:nvSpPr>
          <p:spPr>
            <a:xfrm>
              <a:off x="3636881" y="3842333"/>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0" name="Rectangle 169"/>
            <p:cNvSpPr/>
            <p:nvPr/>
          </p:nvSpPr>
          <p:spPr>
            <a:xfrm>
              <a:off x="3636881" y="3735280"/>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1" name="Rectangle 170"/>
            <p:cNvSpPr/>
            <p:nvPr/>
          </p:nvSpPr>
          <p:spPr>
            <a:xfrm>
              <a:off x="4070192"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2" name="Rectangle 171"/>
            <p:cNvSpPr/>
            <p:nvPr/>
          </p:nvSpPr>
          <p:spPr>
            <a:xfrm>
              <a:off x="4307268"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3" name="Rectangle 172"/>
            <p:cNvSpPr/>
            <p:nvPr/>
          </p:nvSpPr>
          <p:spPr>
            <a:xfrm>
              <a:off x="4541119"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4" name="Rectangle 173"/>
            <p:cNvSpPr/>
            <p:nvPr/>
          </p:nvSpPr>
          <p:spPr>
            <a:xfrm>
              <a:off x="4779076"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5" name="Rectangle 174"/>
            <p:cNvSpPr/>
            <p:nvPr/>
          </p:nvSpPr>
          <p:spPr>
            <a:xfrm>
              <a:off x="501615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6" name="Rectangle 175"/>
            <p:cNvSpPr/>
            <p:nvPr/>
          </p:nvSpPr>
          <p:spPr>
            <a:xfrm>
              <a:off x="5249875"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7" name="Rectangle 176"/>
            <p:cNvSpPr/>
            <p:nvPr/>
          </p:nvSpPr>
          <p:spPr>
            <a:xfrm>
              <a:off x="548783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9" name="Rectangle 178"/>
            <p:cNvSpPr/>
            <p:nvPr/>
          </p:nvSpPr>
          <p:spPr>
            <a:xfrm>
              <a:off x="3832363" y="401581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0" name="Rectangle 179"/>
            <p:cNvSpPr/>
            <p:nvPr/>
          </p:nvSpPr>
          <p:spPr>
            <a:xfrm>
              <a:off x="3636881" y="4122867"/>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1" name="Rectangle 180"/>
            <p:cNvSpPr/>
            <p:nvPr/>
          </p:nvSpPr>
          <p:spPr>
            <a:xfrm>
              <a:off x="3636881" y="4015814"/>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2" name="Rectangle 181"/>
            <p:cNvSpPr/>
            <p:nvPr/>
          </p:nvSpPr>
          <p:spPr>
            <a:xfrm>
              <a:off x="4070192"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3" name="Rectangle 182"/>
            <p:cNvSpPr/>
            <p:nvPr/>
          </p:nvSpPr>
          <p:spPr>
            <a:xfrm>
              <a:off x="4307268"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4" name="Rectangle 183"/>
            <p:cNvSpPr/>
            <p:nvPr/>
          </p:nvSpPr>
          <p:spPr>
            <a:xfrm>
              <a:off x="4541119"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5" name="Rectangle 184"/>
            <p:cNvSpPr/>
            <p:nvPr/>
          </p:nvSpPr>
          <p:spPr>
            <a:xfrm>
              <a:off x="4779076"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6" name="Rectangle 185"/>
            <p:cNvSpPr/>
            <p:nvPr/>
          </p:nvSpPr>
          <p:spPr>
            <a:xfrm>
              <a:off x="501615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7" name="Rectangle 186"/>
            <p:cNvSpPr/>
            <p:nvPr/>
          </p:nvSpPr>
          <p:spPr>
            <a:xfrm>
              <a:off x="5249875"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8" name="Rectangle 187"/>
            <p:cNvSpPr/>
            <p:nvPr/>
          </p:nvSpPr>
          <p:spPr>
            <a:xfrm>
              <a:off x="548783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0" name="Rectangle 189"/>
            <p:cNvSpPr/>
            <p:nvPr/>
          </p:nvSpPr>
          <p:spPr>
            <a:xfrm>
              <a:off x="3832363" y="429634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1" name="Rectangle 190"/>
            <p:cNvSpPr/>
            <p:nvPr/>
          </p:nvSpPr>
          <p:spPr>
            <a:xfrm>
              <a:off x="3636881" y="4403401"/>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2" name="Rectangle 191"/>
            <p:cNvSpPr/>
            <p:nvPr/>
          </p:nvSpPr>
          <p:spPr>
            <a:xfrm>
              <a:off x="3636881" y="4296348"/>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3" name="Rectangle 192"/>
            <p:cNvSpPr/>
            <p:nvPr/>
          </p:nvSpPr>
          <p:spPr>
            <a:xfrm>
              <a:off x="4070192"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4" name="Rectangle 193"/>
            <p:cNvSpPr/>
            <p:nvPr/>
          </p:nvSpPr>
          <p:spPr>
            <a:xfrm>
              <a:off x="4307268"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5" name="Rectangle 194"/>
            <p:cNvSpPr/>
            <p:nvPr/>
          </p:nvSpPr>
          <p:spPr>
            <a:xfrm>
              <a:off x="4541119"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6" name="Rectangle 195"/>
            <p:cNvSpPr/>
            <p:nvPr/>
          </p:nvSpPr>
          <p:spPr>
            <a:xfrm>
              <a:off x="4779076"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7" name="Rectangle 196"/>
            <p:cNvSpPr/>
            <p:nvPr/>
          </p:nvSpPr>
          <p:spPr>
            <a:xfrm>
              <a:off x="501615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8" name="Rectangle 197"/>
            <p:cNvSpPr/>
            <p:nvPr/>
          </p:nvSpPr>
          <p:spPr>
            <a:xfrm>
              <a:off x="5249875"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9" name="Rectangle 198"/>
            <p:cNvSpPr/>
            <p:nvPr/>
          </p:nvSpPr>
          <p:spPr>
            <a:xfrm>
              <a:off x="548783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1" name="Rectangle 200"/>
            <p:cNvSpPr/>
            <p:nvPr/>
          </p:nvSpPr>
          <p:spPr>
            <a:xfrm>
              <a:off x="3832363" y="4576881"/>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2" name="Rectangle 201"/>
            <p:cNvSpPr/>
            <p:nvPr/>
          </p:nvSpPr>
          <p:spPr>
            <a:xfrm>
              <a:off x="3636881" y="4683934"/>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3" name="Rectangle 202"/>
            <p:cNvSpPr/>
            <p:nvPr/>
          </p:nvSpPr>
          <p:spPr>
            <a:xfrm>
              <a:off x="3636881" y="4576881"/>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4" name="Rectangle 203"/>
            <p:cNvSpPr/>
            <p:nvPr/>
          </p:nvSpPr>
          <p:spPr>
            <a:xfrm>
              <a:off x="4070192"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5" name="Rectangle 204"/>
            <p:cNvSpPr/>
            <p:nvPr/>
          </p:nvSpPr>
          <p:spPr>
            <a:xfrm>
              <a:off x="4307268"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6" name="Rectangle 205"/>
            <p:cNvSpPr/>
            <p:nvPr/>
          </p:nvSpPr>
          <p:spPr>
            <a:xfrm>
              <a:off x="4541119"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7" name="Rectangle 206"/>
            <p:cNvSpPr/>
            <p:nvPr/>
          </p:nvSpPr>
          <p:spPr>
            <a:xfrm>
              <a:off x="4779076"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8" name="Rectangle 207"/>
            <p:cNvSpPr/>
            <p:nvPr/>
          </p:nvSpPr>
          <p:spPr>
            <a:xfrm>
              <a:off x="501615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9" name="Rectangle 208"/>
            <p:cNvSpPr/>
            <p:nvPr/>
          </p:nvSpPr>
          <p:spPr>
            <a:xfrm>
              <a:off x="5249875"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10" name="Rectangle 209"/>
            <p:cNvSpPr/>
            <p:nvPr/>
          </p:nvSpPr>
          <p:spPr>
            <a:xfrm>
              <a:off x="548783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grpSp>
      <p:grpSp>
        <p:nvGrpSpPr>
          <p:cNvPr id="38" name="Group 37"/>
          <p:cNvGrpSpPr/>
          <p:nvPr/>
        </p:nvGrpSpPr>
        <p:grpSpPr>
          <a:xfrm>
            <a:off x="727209" y="1966101"/>
            <a:ext cx="1695103" cy="1370619"/>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2913262" y="1966100"/>
            <a:ext cx="1682892" cy="1370618"/>
            <a:chOff x="3551237" y="3068442"/>
            <a:chExt cx="2258568" cy="1839475"/>
          </a:xfrm>
        </p:grpSpPr>
        <p:sp>
          <p:nvSpPr>
            <p:cNvPr id="18" name="Rectangle 17"/>
            <p:cNvSpPr/>
            <p:nvPr/>
          </p:nvSpPr>
          <p:spPr bwMode="auto">
            <a:xfrm>
              <a:off x="3551237" y="3068442"/>
              <a:ext cx="2258568" cy="1839475"/>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4"/>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cs typeface="Segoe UI Semibold" panose="020B0702040204020203" pitchFamily="34" charset="0"/>
                  </a:rPr>
                  <a:t>GPUs</a:t>
                </a:r>
              </a:p>
            </p:txBody>
          </p:sp>
        </p:grpSp>
      </p:grpSp>
      <p:grpSp>
        <p:nvGrpSpPr>
          <p:cNvPr id="3" name="Group 2">
            <a:extLst>
              <a:ext uri="{FF2B5EF4-FFF2-40B4-BE49-F238E27FC236}">
                <a16:creationId xmlns:a16="http://schemas.microsoft.com/office/drawing/2014/main" id="{8AAF73BA-933C-46F0-B09C-E84E6BA276A2}"/>
              </a:ext>
            </a:extLst>
          </p:cNvPr>
          <p:cNvGrpSpPr/>
          <p:nvPr/>
        </p:nvGrpSpPr>
        <p:grpSpPr>
          <a:xfrm>
            <a:off x="9267672" y="1954874"/>
            <a:ext cx="1686719" cy="1375129"/>
            <a:chOff x="9456621" y="2554581"/>
            <a:chExt cx="2263705" cy="1845528"/>
          </a:xfrm>
        </p:grpSpPr>
        <p:sp>
          <p:nvSpPr>
            <p:cNvPr id="255" name="Rectangle 254"/>
            <p:cNvSpPr/>
            <p:nvPr/>
          </p:nvSpPr>
          <p:spPr bwMode="auto">
            <a:xfrm>
              <a:off x="9456621" y="2554581"/>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105" name="Group 104"/>
            <p:cNvGrpSpPr/>
            <p:nvPr/>
          </p:nvGrpSpPr>
          <p:grpSpPr>
            <a:xfrm>
              <a:off x="10140695" y="2795547"/>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TextBox 247"/>
              <p:cNvSpPr txBox="1"/>
              <p:nvPr/>
            </p:nvSpPr>
            <p:spPr>
              <a:xfrm>
                <a:off x="10088814" y="4100236"/>
                <a:ext cx="943868" cy="25511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372" dirty="0">
                    <a:solidFill>
                      <a:srgbClr val="505050"/>
                    </a:solidFill>
                    <a:latin typeface="Segoe UI Semibold" panose="020B0702040204020203" pitchFamily="34" charset="0"/>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defTabSz="896354">
                  <a:defRPr/>
                </a:pPr>
                <a:endParaRPr kumimoji="0" lang="en-US" sz="1568" dirty="0">
                  <a:solidFill>
                    <a:srgbClr val="000000"/>
                  </a:solidFill>
                  <a:latin typeface="Segoe UI Semilight"/>
                </a:endParaRPr>
              </a:p>
            </p:txBody>
          </p:sp>
        </p:grpSp>
      </p:grpSp>
      <p:grpSp>
        <p:nvGrpSpPr>
          <p:cNvPr id="250" name="Group 249">
            <a:extLst>
              <a:ext uri="{FF2B5EF4-FFF2-40B4-BE49-F238E27FC236}">
                <a16:creationId xmlns:a16="http://schemas.microsoft.com/office/drawing/2014/main" id="{22267285-EE5B-46C0-8799-F192A02BDF2E}"/>
              </a:ext>
            </a:extLst>
          </p:cNvPr>
          <p:cNvGrpSpPr/>
          <p:nvPr/>
        </p:nvGrpSpPr>
        <p:grpSpPr>
          <a:xfrm>
            <a:off x="7233129" y="1960671"/>
            <a:ext cx="1589413" cy="1375129"/>
            <a:chOff x="9587213" y="2554581"/>
            <a:chExt cx="2133113" cy="1845528"/>
          </a:xfrm>
        </p:grpSpPr>
        <p:sp>
          <p:nvSpPr>
            <p:cNvPr id="251" name="Rectangle 250">
              <a:extLst>
                <a:ext uri="{FF2B5EF4-FFF2-40B4-BE49-F238E27FC236}">
                  <a16:creationId xmlns:a16="http://schemas.microsoft.com/office/drawing/2014/main" id="{598112D4-7694-40CD-B441-9B2FF3D69176}"/>
                </a:ext>
              </a:extLst>
            </p:cNvPr>
            <p:cNvSpPr/>
            <p:nvPr/>
          </p:nvSpPr>
          <p:spPr bwMode="auto">
            <a:xfrm>
              <a:off x="9587213" y="2554581"/>
              <a:ext cx="2133113" cy="1845528"/>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52" name="Group 251">
              <a:extLst>
                <a:ext uri="{FF2B5EF4-FFF2-40B4-BE49-F238E27FC236}">
                  <a16:creationId xmlns:a16="http://schemas.microsoft.com/office/drawing/2014/main" id="{9DC7462B-7C2A-417E-ABDD-17115F60DD2C}"/>
                </a:ext>
              </a:extLst>
            </p:cNvPr>
            <p:cNvGrpSpPr/>
            <p:nvPr/>
          </p:nvGrpSpPr>
          <p:grpSpPr>
            <a:xfrm>
              <a:off x="10011863" y="2795547"/>
              <a:ext cx="1227836" cy="1369899"/>
              <a:chOff x="9953564" y="3309199"/>
              <a:chExt cx="1227836" cy="1369899"/>
            </a:xfrm>
          </p:grpSpPr>
          <p:sp>
            <p:nvSpPr>
              <p:cNvPr id="254" name="Rectangle: Rounded Corners 253">
                <a:extLst>
                  <a:ext uri="{FF2B5EF4-FFF2-40B4-BE49-F238E27FC236}">
                    <a16:creationId xmlns:a16="http://schemas.microsoft.com/office/drawing/2014/main" id="{F6F5854C-6E3D-4267-9A8F-D9224B075CCD}"/>
                  </a:ext>
                </a:extLst>
              </p:cNvPr>
              <p:cNvSpPr/>
              <p:nvPr/>
            </p:nvSpPr>
            <p:spPr bwMode="auto">
              <a:xfrm>
                <a:off x="10082396" y="3521308"/>
                <a:ext cx="947237" cy="9472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TextBox 255">
                <a:extLst>
                  <a:ext uri="{FF2B5EF4-FFF2-40B4-BE49-F238E27FC236}">
                    <a16:creationId xmlns:a16="http://schemas.microsoft.com/office/drawing/2014/main" id="{4FD18739-2DB4-4185-8587-23E9D6936BB8}"/>
                  </a:ext>
                </a:extLst>
              </p:cNvPr>
              <p:cNvSpPr txBox="1"/>
              <p:nvPr/>
            </p:nvSpPr>
            <p:spPr>
              <a:xfrm>
                <a:off x="9953564" y="3902718"/>
                <a:ext cx="1227836" cy="601335"/>
              </a:xfrm>
              <a:prstGeom prst="rect">
                <a:avLst/>
              </a:prstGeom>
              <a:noFill/>
            </p:spPr>
            <p:txBody>
              <a:bodyPr wrap="square" lIns="0" tIns="0" rIns="0" bIns="0" rtlCol="0">
                <a:spAutoFit/>
              </a:bodyPr>
              <a:lstStyle/>
              <a:p>
                <a:pPr algn="ctr" defTabSz="914367">
                  <a:lnSpc>
                    <a:spcPct val="90000"/>
                  </a:lnSpc>
                  <a:spcAft>
                    <a:spcPts val="588"/>
                  </a:spcAft>
                  <a:defRPr/>
                </a:pP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Hard</a:t>
                </a: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DPU</a:t>
                </a:r>
              </a:p>
            </p:txBody>
          </p:sp>
          <p:grpSp>
            <p:nvGrpSpPr>
              <p:cNvPr id="261" name="Group 260">
                <a:extLst>
                  <a:ext uri="{FF2B5EF4-FFF2-40B4-BE49-F238E27FC236}">
                    <a16:creationId xmlns:a16="http://schemas.microsoft.com/office/drawing/2014/main" id="{10658151-10D9-418E-8C13-44B4D527680F}"/>
                  </a:ext>
                </a:extLst>
              </p:cNvPr>
              <p:cNvGrpSpPr/>
              <p:nvPr/>
            </p:nvGrpSpPr>
            <p:grpSpPr>
              <a:xfrm>
                <a:off x="10086533" y="3309199"/>
                <a:ext cx="945311" cy="152265"/>
                <a:chOff x="10326619" y="3309199"/>
                <a:chExt cx="945311" cy="152265"/>
              </a:xfrm>
            </p:grpSpPr>
            <p:sp>
              <p:nvSpPr>
                <p:cNvPr id="270" name="Rectangle 269">
                  <a:extLst>
                    <a:ext uri="{FF2B5EF4-FFF2-40B4-BE49-F238E27FC236}">
                      <a16:creationId xmlns:a16="http://schemas.microsoft.com/office/drawing/2014/main" id="{90F018B5-8308-418C-9F9B-176F985854FA}"/>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0F91CFF7-B05E-4D91-9624-F3EBBB9E85A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C472A9DC-74F5-4654-9AA4-87491E1CC932}"/>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2C6B4591-2859-4846-8957-2C51F8744D24}"/>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4F7F002B-FA36-44BB-AE7A-A70D53375E78}"/>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4BCE77D0-82EA-48B1-A752-36EB89E2C101}"/>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2" name="Group 261">
                <a:extLst>
                  <a:ext uri="{FF2B5EF4-FFF2-40B4-BE49-F238E27FC236}">
                    <a16:creationId xmlns:a16="http://schemas.microsoft.com/office/drawing/2014/main" id="{7153A4AD-19D6-45FF-BBD3-7EDB7A1452B3}"/>
                  </a:ext>
                </a:extLst>
              </p:cNvPr>
              <p:cNvGrpSpPr/>
              <p:nvPr/>
            </p:nvGrpSpPr>
            <p:grpSpPr>
              <a:xfrm>
                <a:off x="10088641" y="4526833"/>
                <a:ext cx="945311" cy="152265"/>
                <a:chOff x="10326619" y="3309199"/>
                <a:chExt cx="945311" cy="152265"/>
              </a:xfrm>
            </p:grpSpPr>
            <p:sp>
              <p:nvSpPr>
                <p:cNvPr id="264" name="Rectangle 263">
                  <a:extLst>
                    <a:ext uri="{FF2B5EF4-FFF2-40B4-BE49-F238E27FC236}">
                      <a16:creationId xmlns:a16="http://schemas.microsoft.com/office/drawing/2014/main" id="{3F61DD3E-C65F-4EC9-A600-204C6E6F0571}"/>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3D25EBBD-696D-4435-954A-1F5ADF90096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6303274D-BDF8-430E-BDC7-FE5E95A4E2E6}"/>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8A9A17B1-FD71-4429-91B7-01DFBEC4682E}"/>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BB48951-1EC4-4C43-BE65-14294D2210FE}"/>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284603B-BABB-4A38-972F-0FEE836F005C}"/>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89" name="Content Placeholder 108">
            <a:extLst>
              <a:ext uri="{FF2B5EF4-FFF2-40B4-BE49-F238E27FC236}">
                <a16:creationId xmlns:a16="http://schemas.microsoft.com/office/drawing/2014/main" id="{AFB40885-0587-4E90-AF6F-AA88D209B1FF}"/>
              </a:ext>
            </a:extLst>
          </p:cNvPr>
          <p:cNvSpPr txBox="1">
            <a:spLocks/>
          </p:cNvSpPr>
          <p:nvPr/>
        </p:nvSpPr>
        <p:spPr>
          <a:xfrm>
            <a:off x="4877995" y="1376815"/>
            <a:ext cx="4026204" cy="22218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176"/>
              </a:spcBef>
              <a:buNone/>
            </a:pPr>
            <a:endParaRPr lang="en-US" sz="2745" b="1" i="1" dirty="0">
              <a:latin typeface="Segoe UI Semilight"/>
              <a:sym typeface="Wingdings" panose="05000000000000000000" pitchFamily="2" charset="2"/>
            </a:endParaRPr>
          </a:p>
        </p:txBody>
      </p:sp>
      <p:pic>
        <p:nvPicPr>
          <p:cNvPr id="13" name="Graphic 12" descr="Head with Gears">
            <a:extLst>
              <a:ext uri="{FF2B5EF4-FFF2-40B4-BE49-F238E27FC236}">
                <a16:creationId xmlns:a16="http://schemas.microsoft.com/office/drawing/2014/main" id="{E1B9F88E-D4A9-4EC4-B802-06758CD91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732" y="2265584"/>
            <a:ext cx="597181" cy="597181"/>
          </a:xfrm>
          <a:prstGeom prst="rect">
            <a:avLst/>
          </a:prstGeom>
        </p:spPr>
      </p:pic>
      <p:pic>
        <p:nvPicPr>
          <p:cNvPr id="293" name="Graphic 292" descr="Head with Gears">
            <a:extLst>
              <a:ext uri="{FF2B5EF4-FFF2-40B4-BE49-F238E27FC236}">
                <a16:creationId xmlns:a16="http://schemas.microsoft.com/office/drawing/2014/main" id="{F7EE0CAF-9839-4894-9EBB-879DF97CE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01" y="2284362"/>
            <a:ext cx="505485" cy="505485"/>
          </a:xfrm>
          <a:prstGeom prst="rect">
            <a:avLst/>
          </a:prstGeom>
        </p:spPr>
      </p:pic>
      <p:grpSp>
        <p:nvGrpSpPr>
          <p:cNvPr id="21" name="Group 20">
            <a:extLst>
              <a:ext uri="{FF2B5EF4-FFF2-40B4-BE49-F238E27FC236}">
                <a16:creationId xmlns:a16="http://schemas.microsoft.com/office/drawing/2014/main" id="{34AF6E47-830D-422F-A73C-FCD6D7F9C90A}"/>
              </a:ext>
            </a:extLst>
          </p:cNvPr>
          <p:cNvGrpSpPr/>
          <p:nvPr/>
        </p:nvGrpSpPr>
        <p:grpSpPr>
          <a:xfrm>
            <a:off x="7224109" y="4378930"/>
            <a:ext cx="1671070" cy="1863666"/>
            <a:chOff x="7378168" y="4291811"/>
            <a:chExt cx="1704578" cy="1901036"/>
          </a:xfrm>
        </p:grpSpPr>
        <p:sp>
          <p:nvSpPr>
            <p:cNvPr id="6" name="Rectangle: Rounded Corners 5"/>
            <p:cNvSpPr/>
            <p:nvPr/>
          </p:nvSpPr>
          <p:spPr bwMode="auto">
            <a:xfrm>
              <a:off x="7378168" y="4291811"/>
              <a:ext cx="1621284" cy="1901036"/>
            </a:xfrm>
            <a:prstGeom prst="roundRect">
              <a:avLst>
                <a:gd name="adj" fmla="val 0"/>
              </a:avLst>
            </a:prstGeom>
            <a:solidFill>
              <a:srgbClr val="52525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A123A90-93F5-45C6-A28C-1A9F69EED228}"/>
                </a:ext>
              </a:extLst>
            </p:cNvPr>
            <p:cNvSpPr/>
            <p:nvPr/>
          </p:nvSpPr>
          <p:spPr>
            <a:xfrm>
              <a:off x="7430215" y="4303010"/>
              <a:ext cx="1652531" cy="1815882"/>
            </a:xfrm>
            <a:prstGeom prst="rect">
              <a:avLst/>
            </a:prstGeom>
          </p:spPr>
          <p:txBody>
            <a:bodyPr wrap="square">
              <a:spAutoFit/>
            </a:bodyPr>
            <a:lstStyle/>
            <a:p>
              <a:r>
                <a:rPr lang="en-US" sz="1372" dirty="0" err="1">
                  <a:solidFill>
                    <a:schemeClr val="bg1"/>
                  </a:solidFill>
                </a:rPr>
                <a:t>Cerebras</a:t>
              </a:r>
              <a:endParaRPr lang="en-US" sz="1372" dirty="0">
                <a:solidFill>
                  <a:schemeClr val="bg1"/>
                </a:solidFill>
              </a:endParaRPr>
            </a:p>
            <a:p>
              <a:r>
                <a:rPr lang="en-US" sz="1372" dirty="0">
                  <a:solidFill>
                    <a:schemeClr val="bg1"/>
                  </a:solidFill>
                </a:rPr>
                <a:t>Google TPU</a:t>
              </a:r>
            </a:p>
            <a:p>
              <a:r>
                <a:rPr lang="en-US" sz="1372" dirty="0" err="1">
                  <a:solidFill>
                    <a:schemeClr val="bg1"/>
                  </a:solidFill>
                </a:rPr>
                <a:t>Graphcore</a:t>
              </a:r>
              <a:endParaRPr lang="en-US" sz="1372" dirty="0">
                <a:solidFill>
                  <a:schemeClr val="bg1"/>
                </a:solidFill>
              </a:endParaRPr>
            </a:p>
            <a:p>
              <a:r>
                <a:rPr lang="en-US" sz="1372" dirty="0" err="1">
                  <a:solidFill>
                    <a:schemeClr val="bg1"/>
                  </a:solidFill>
                </a:rPr>
                <a:t>Groq</a:t>
              </a:r>
              <a:endParaRPr lang="en-US" sz="1372" dirty="0">
                <a:solidFill>
                  <a:schemeClr val="bg1"/>
                </a:solidFill>
              </a:endParaRPr>
            </a:p>
            <a:p>
              <a:r>
                <a:rPr lang="en-US" sz="1372" dirty="0">
                  <a:solidFill>
                    <a:schemeClr val="bg1"/>
                  </a:solidFill>
                </a:rPr>
                <a:t>Intel </a:t>
              </a:r>
              <a:r>
                <a:rPr lang="en-US" sz="1372" dirty="0" err="1">
                  <a:solidFill>
                    <a:schemeClr val="bg1"/>
                  </a:solidFill>
                </a:rPr>
                <a:t>Nervana</a:t>
              </a:r>
              <a:endParaRPr lang="en-US" sz="1372" dirty="0">
                <a:solidFill>
                  <a:schemeClr val="bg1"/>
                </a:solidFill>
              </a:endParaRPr>
            </a:p>
            <a:p>
              <a:r>
                <a:rPr lang="en-US" sz="1372" dirty="0" err="1">
                  <a:solidFill>
                    <a:schemeClr val="bg1"/>
                  </a:solidFill>
                </a:rPr>
                <a:t>Movidius</a:t>
              </a:r>
              <a:endParaRPr lang="en-US" sz="1372" dirty="0">
                <a:solidFill>
                  <a:schemeClr val="bg1"/>
                </a:solidFill>
              </a:endParaRPr>
            </a:p>
            <a:p>
              <a:r>
                <a:rPr lang="en-US" sz="1372" dirty="0">
                  <a:solidFill>
                    <a:schemeClr val="bg1"/>
                  </a:solidFill>
                </a:rPr>
                <a:t>Wave Computing</a:t>
              </a:r>
            </a:p>
            <a:p>
              <a:r>
                <a:rPr lang="en-US" sz="1372" dirty="0">
                  <a:solidFill>
                    <a:schemeClr val="bg1"/>
                  </a:solidFill>
                </a:rPr>
                <a:t>Etc.</a:t>
              </a:r>
            </a:p>
          </p:txBody>
        </p:sp>
      </p:grpSp>
      <p:grpSp>
        <p:nvGrpSpPr>
          <p:cNvPr id="22" name="Group 21">
            <a:extLst>
              <a:ext uri="{FF2B5EF4-FFF2-40B4-BE49-F238E27FC236}">
                <a16:creationId xmlns:a16="http://schemas.microsoft.com/office/drawing/2014/main" id="{888274AD-422F-4BE7-864C-791825FA926F}"/>
              </a:ext>
            </a:extLst>
          </p:cNvPr>
          <p:cNvGrpSpPr/>
          <p:nvPr/>
        </p:nvGrpSpPr>
        <p:grpSpPr>
          <a:xfrm>
            <a:off x="5065860" y="4378929"/>
            <a:ext cx="1626248" cy="1419529"/>
            <a:chOff x="5176641" y="4291810"/>
            <a:chExt cx="1658858" cy="1447994"/>
          </a:xfrm>
        </p:grpSpPr>
        <p:sp>
          <p:nvSpPr>
            <p:cNvPr id="298" name="Rectangle: Rounded Corners 297">
              <a:extLst>
                <a:ext uri="{FF2B5EF4-FFF2-40B4-BE49-F238E27FC236}">
                  <a16:creationId xmlns:a16="http://schemas.microsoft.com/office/drawing/2014/main" id="{AAFF5091-851F-45FF-9A11-23B2FC209B70}"/>
                </a:ext>
              </a:extLst>
            </p:cNvPr>
            <p:cNvSpPr/>
            <p:nvPr/>
          </p:nvSpPr>
          <p:spPr bwMode="auto">
            <a:xfrm>
              <a:off x="5176641" y="4291810"/>
              <a:ext cx="1621284" cy="1447994"/>
            </a:xfrm>
            <a:prstGeom prst="roundRect">
              <a:avLst>
                <a:gd name="adj" fmla="val 0"/>
              </a:avLst>
            </a:prstGeom>
            <a:solidFill>
              <a:srgbClr val="355D7D"/>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299" name="Rectangle 298">
              <a:extLst>
                <a:ext uri="{FF2B5EF4-FFF2-40B4-BE49-F238E27FC236}">
                  <a16:creationId xmlns:a16="http://schemas.microsoft.com/office/drawing/2014/main" id="{C50A6E24-A293-4A1B-8E96-741A4CED4B40}"/>
                </a:ext>
              </a:extLst>
            </p:cNvPr>
            <p:cNvSpPr/>
            <p:nvPr/>
          </p:nvSpPr>
          <p:spPr>
            <a:xfrm>
              <a:off x="5182968" y="4335780"/>
              <a:ext cx="1652531" cy="1384995"/>
            </a:xfrm>
            <a:prstGeom prst="rect">
              <a:avLst/>
            </a:prstGeom>
          </p:spPr>
          <p:txBody>
            <a:bodyPr wrap="square">
              <a:spAutoFit/>
            </a:bodyPr>
            <a:lstStyle/>
            <a:p>
              <a:r>
                <a:rPr lang="en-US" sz="1372" b="1" dirty="0">
                  <a:solidFill>
                    <a:schemeClr val="bg1"/>
                  </a:solidFill>
                </a:rPr>
                <a:t>BrainWave</a:t>
              </a:r>
            </a:p>
            <a:p>
              <a:r>
                <a:rPr lang="en-US" sz="1372" dirty="0">
                  <a:solidFill>
                    <a:schemeClr val="bg1"/>
                  </a:solidFill>
                </a:rPr>
                <a:t>Baidu SDA</a:t>
              </a:r>
            </a:p>
            <a:p>
              <a:r>
                <a:rPr lang="en-US" sz="1372" dirty="0" err="1">
                  <a:solidFill>
                    <a:schemeClr val="bg1"/>
                  </a:solidFill>
                </a:rPr>
                <a:t>Deephi</a:t>
              </a:r>
              <a:r>
                <a:rPr lang="en-US" sz="1372" dirty="0">
                  <a:solidFill>
                    <a:schemeClr val="bg1"/>
                  </a:solidFill>
                </a:rPr>
                <a:t> Tech</a:t>
              </a:r>
              <a:br>
                <a:rPr lang="en-US" sz="1372" dirty="0">
                  <a:solidFill>
                    <a:schemeClr val="bg1"/>
                  </a:solidFill>
                </a:rPr>
              </a:br>
              <a:r>
                <a:rPr lang="en-US" sz="1372" dirty="0">
                  <a:solidFill>
                    <a:schemeClr val="bg1"/>
                  </a:solidFill>
                </a:rPr>
                <a:t>ESE</a:t>
              </a:r>
              <a:br>
                <a:rPr lang="en-US" sz="1372" dirty="0">
                  <a:solidFill>
                    <a:schemeClr val="bg1"/>
                  </a:solidFill>
                </a:rPr>
              </a:br>
              <a:r>
                <a:rPr lang="en-US" sz="1372" dirty="0" err="1">
                  <a:solidFill>
                    <a:schemeClr val="bg1"/>
                  </a:solidFill>
                </a:rPr>
                <a:t>Teradeep</a:t>
              </a:r>
              <a:br>
                <a:rPr lang="en-US" sz="1372" dirty="0">
                  <a:solidFill>
                    <a:schemeClr val="bg1"/>
                  </a:solidFill>
                </a:rPr>
              </a:br>
              <a:r>
                <a:rPr lang="en-US" sz="1372" dirty="0">
                  <a:solidFill>
                    <a:schemeClr val="bg1"/>
                  </a:solidFill>
                </a:rPr>
                <a:t>Etc.</a:t>
              </a:r>
            </a:p>
          </p:txBody>
        </p:sp>
      </p:grpSp>
    </p:spTree>
    <p:extLst>
      <p:ext uri="{BB962C8B-B14F-4D97-AF65-F5344CB8AC3E}">
        <p14:creationId xmlns:p14="http://schemas.microsoft.com/office/powerpoint/2010/main" val="1338323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dirty="0"/>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dirty="0"/>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dirty="0"/>
              <a:t>Azure Family of GPUs</a:t>
            </a:r>
          </a:p>
        </p:txBody>
      </p:sp>
      <p:sp>
        <p:nvSpPr>
          <p:cNvPr id="3" name="コンテンツ プレースホルダー 2">
            <a:extLst>
              <a:ext uri="{FF2B5EF4-FFF2-40B4-BE49-F238E27FC236}">
                <a16:creationId xmlns:a16="http://schemas.microsoft.com/office/drawing/2014/main" id="{21402A80-CC2C-4E1B-BF57-1F7F279824C5}"/>
              </a:ext>
            </a:extLst>
          </p:cNvPr>
          <p:cNvSpPr>
            <a:spLocks noGrp="1"/>
          </p:cNvSpPr>
          <p:nvPr>
            <p:ph sz="quarter" idx="10"/>
          </p:nvPr>
        </p:nvSpPr>
        <p:spPr/>
        <p:txBody>
          <a:bodyPr/>
          <a:lstStyle/>
          <a:p>
            <a:endParaRPr kumimoji="1" lang="ja-JP" altLang="en-US"/>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dirty="0"/>
                        <a:t>Compute</a:t>
                      </a:r>
                    </a:p>
                  </a:txBody>
                  <a:tcPr>
                    <a:solidFill>
                      <a:srgbClr val="BAD80A"/>
                    </a:solidFill>
                  </a:tcPr>
                </a:tc>
                <a:tc>
                  <a:txBody>
                    <a:bodyPr/>
                    <a:lstStyle/>
                    <a:p>
                      <a:pPr algn="ctr"/>
                      <a:r>
                        <a:rPr lang="en-US" b="1"/>
                        <a:t>Compute</a:t>
                      </a:r>
                      <a:endParaRPr lang="en-US" b="1" dirty="0"/>
                    </a:p>
                  </a:txBody>
                  <a:tcPr>
                    <a:solidFill>
                      <a:srgbClr val="BAD80A"/>
                    </a:solidFill>
                  </a:tcPr>
                </a:tc>
                <a:tc>
                  <a:txBody>
                    <a:bodyPr/>
                    <a:lstStyle/>
                    <a:p>
                      <a:pPr algn="ctr"/>
                      <a:r>
                        <a:rPr lang="en-US" b="1" dirty="0"/>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dirty="0"/>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dirty="0"/>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D5922D0-42F3-406A-AB65-9C8757D3672E}"/>
              </a:ext>
            </a:extLst>
          </p:cNvPr>
          <p:cNvSpPr/>
          <p:nvPr/>
        </p:nvSpPr>
        <p:spPr bwMode="auto">
          <a:xfrm>
            <a:off x="5493983" y="1552146"/>
            <a:ext cx="5875686" cy="3753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NVIDIA Tesla</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4000" b="1" i="0" u="none" strike="noStrike" kern="0" cap="none" spc="0" normalizeH="0" baseline="0" noProof="0" dirty="0">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V100</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GPU</a:t>
            </a: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a:ln>
                  <a:noFill/>
                </a:ln>
                <a:solidFill>
                  <a:srgbClr val="00B050"/>
                </a:solidFill>
                <a:effectLst/>
                <a:uLnTx/>
                <a:uFillTx/>
                <a:latin typeface="Meiryo UI" panose="020B0604030504040204" pitchFamily="50" charset="-128"/>
                <a:ea typeface="Meiryo UI" panose="020B0604030504040204" pitchFamily="50" charset="-128"/>
                <a:cs typeface="Segoe UI" pitchFamily="34" charset="0"/>
              </a:rPr>
              <a:t>1-4</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枚 </a:t>
            </a:r>
            <a:r>
              <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 </a:t>
            </a:r>
            <a:r>
              <a:rPr kumimoji="0" lang="ja-JP" altLang="en-US" sz="28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仮想マシン</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err="1">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TensorCore</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4000" b="1" i="0" u="none" strike="noStrike" kern="0" cap="none" spc="0" normalizeH="0" baseline="0" noProof="0" dirty="0" err="1">
                <a:ln>
                  <a:noFill/>
                </a:ln>
                <a:solidFill>
                  <a:srgbClr val="0078D7"/>
                </a:solidFill>
                <a:effectLst/>
                <a:uLnTx/>
                <a:uFillTx/>
                <a:latin typeface="Segoe UI" panose="020B0502040204020203" pitchFamily="34" charset="0"/>
                <a:ea typeface="Meiryo UI" panose="020B0604030504040204" pitchFamily="50" charset="-128"/>
                <a:cs typeface="Segoe UI" panose="020B0502040204020203" pitchFamily="34" charset="0"/>
              </a:rPr>
              <a:t>Infiniband</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p:txBody>
      </p:sp>
      <p:grpSp>
        <p:nvGrpSpPr>
          <p:cNvPr id="5" name="Group 2">
            <a:extLst>
              <a:ext uri="{FF2B5EF4-FFF2-40B4-BE49-F238E27FC236}">
                <a16:creationId xmlns:a16="http://schemas.microsoft.com/office/drawing/2014/main" id="{300EF3AC-56A5-4287-AD69-9A2A8D890FA5}"/>
              </a:ext>
            </a:extLst>
          </p:cNvPr>
          <p:cNvGrpSpPr/>
          <p:nvPr/>
        </p:nvGrpSpPr>
        <p:grpSpPr>
          <a:xfrm>
            <a:off x="562727" y="1472797"/>
            <a:ext cx="4294267" cy="2661297"/>
            <a:chOff x="5103472" y="1871010"/>
            <a:chExt cx="3113058" cy="2121680"/>
          </a:xfrm>
        </p:grpSpPr>
        <p:sp>
          <p:nvSpPr>
            <p:cNvPr id="6" name="monitor">
              <a:extLst>
                <a:ext uri="{FF2B5EF4-FFF2-40B4-BE49-F238E27FC236}">
                  <a16:creationId xmlns:a16="http://schemas.microsoft.com/office/drawing/2014/main" id="{8117E958-67F8-4D34-A3C8-58B0001A3281}"/>
                </a:ext>
              </a:extLst>
            </p:cNvPr>
            <p:cNvSpPr>
              <a:spLocks noChangeAspect="1" noEditPoints="1"/>
            </p:cNvSpPr>
            <p:nvPr/>
          </p:nvSpPr>
          <p:spPr bwMode="auto">
            <a:xfrm>
              <a:off x="5668622" y="2039997"/>
              <a:ext cx="2547908" cy="19526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505050"/>
                    </a:gs>
                    <a:gs pos="100000">
                      <a:srgbClr val="505050"/>
                    </a:gs>
                  </a:gsLst>
                </a:gradFill>
                <a:effectLst/>
                <a:uLnTx/>
                <a:uFillTx/>
                <a:latin typeface="Meiryo UI" panose="020B0604030504040204" pitchFamily="50" charset="-128"/>
                <a:ea typeface="Meiryo UI" panose="020B0604030504040204" pitchFamily="50" charset="-128"/>
                <a:cs typeface="+mn-cs"/>
              </a:endParaRPr>
            </a:p>
          </p:txBody>
        </p:sp>
        <p:sp>
          <p:nvSpPr>
            <p:cNvPr id="7" name="TextBox 13">
              <a:extLst>
                <a:ext uri="{FF2B5EF4-FFF2-40B4-BE49-F238E27FC236}">
                  <a16:creationId xmlns:a16="http://schemas.microsoft.com/office/drawing/2014/main" id="{5865A8DD-B68F-4F18-BDD6-6CD8A69C340E}"/>
                </a:ext>
              </a:extLst>
            </p:cNvPr>
            <p:cNvSpPr txBox="1"/>
            <p:nvPr/>
          </p:nvSpPr>
          <p:spPr>
            <a:xfrm>
              <a:off x="6251146" y="2661915"/>
              <a:ext cx="1382864" cy="58454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4" b="1"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NC v3</a:t>
              </a:r>
            </a:p>
          </p:txBody>
        </p:sp>
        <p:pic>
          <p:nvPicPr>
            <p:cNvPr id="8" name="Picture 19">
              <a:extLst>
                <a:ext uri="{FF2B5EF4-FFF2-40B4-BE49-F238E27FC236}">
                  <a16:creationId xmlns:a16="http://schemas.microsoft.com/office/drawing/2014/main" id="{78C8F23B-6E23-4962-BF05-AA39B46EA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2" t="-57139" r="-12163" b="-55013"/>
            <a:stretch/>
          </p:blipFill>
          <p:spPr>
            <a:xfrm>
              <a:off x="5103472" y="1871010"/>
              <a:ext cx="1130299" cy="369888"/>
            </a:xfrm>
            <a:prstGeom prst="rect">
              <a:avLst/>
            </a:prstGeom>
            <a:solidFill>
              <a:srgbClr val="E6E6E6"/>
            </a:solidFill>
          </p:spPr>
        </p:pic>
      </p:grpSp>
      <p:sp>
        <p:nvSpPr>
          <p:cNvPr id="11" name="テキスト ボックス 10">
            <a:extLst>
              <a:ext uri="{FF2B5EF4-FFF2-40B4-BE49-F238E27FC236}">
                <a16:creationId xmlns:a16="http://schemas.microsoft.com/office/drawing/2014/main" id="{EB274FE3-338E-458E-8320-EBFB42C9FA31}"/>
              </a:ext>
            </a:extLst>
          </p:cNvPr>
          <p:cNvSpPr txBox="1"/>
          <p:nvPr/>
        </p:nvSpPr>
        <p:spPr>
          <a:xfrm>
            <a:off x="2665138" y="5335573"/>
            <a:ext cx="686172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1" lang="en-US" altLang="ja-JP" sz="3137" b="0"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2019</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年</a:t>
            </a:r>
            <a:r>
              <a:rPr kumimoji="1" lang="en-US" altLang="ja-JP" sz="4705" b="1"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1-6</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月予定（現時点）</a:t>
            </a:r>
          </a:p>
        </p:txBody>
      </p:sp>
      <p:sp>
        <p:nvSpPr>
          <p:cNvPr id="2" name="タイトル 1">
            <a:extLst>
              <a:ext uri="{FF2B5EF4-FFF2-40B4-BE49-F238E27FC236}">
                <a16:creationId xmlns:a16="http://schemas.microsoft.com/office/drawing/2014/main" id="{369151EA-8E70-4F92-BDF0-78BEDEFD0559}"/>
              </a:ext>
            </a:extLst>
          </p:cNvPr>
          <p:cNvSpPr>
            <a:spLocks noGrp="1"/>
          </p:cNvSpPr>
          <p:nvPr>
            <p:ph type="title"/>
          </p:nvPr>
        </p:nvSpPr>
        <p:spPr/>
        <p:txBody>
          <a:bodyPr/>
          <a:lstStyle/>
          <a:p>
            <a:r>
              <a:rPr lang="en-US" altLang="ja-JP" dirty="0"/>
              <a:t>NC v3 Series </a:t>
            </a:r>
            <a:r>
              <a:rPr lang="ja-JP" altLang="en-US" dirty="0"/>
              <a:t>の東日本リージョンでの展開</a:t>
            </a:r>
            <a:endParaRPr kumimoji="1" lang="ja-JP" altLang="en-US" dirty="0"/>
          </a:p>
        </p:txBody>
      </p:sp>
      <p:sp>
        <p:nvSpPr>
          <p:cNvPr id="3" name="コンテンツ プレースホルダー 2">
            <a:extLst>
              <a:ext uri="{FF2B5EF4-FFF2-40B4-BE49-F238E27FC236}">
                <a16:creationId xmlns:a16="http://schemas.microsoft.com/office/drawing/2014/main" id="{086FF604-BEA6-444B-91EB-3BCF39B91D20}"/>
              </a:ext>
            </a:extLst>
          </p:cNvPr>
          <p:cNvSpPr>
            <a:spLocks noGrp="1"/>
          </p:cNvSpPr>
          <p:nvPr>
            <p:ph sz="quarter" idx="10"/>
          </p:nvPr>
        </p:nvSpPr>
        <p:spPr/>
        <p:txBody>
          <a:bodyPr/>
          <a:lstStyle/>
          <a:p>
            <a:endParaRPr kumimoji="1" lang="ja-JP" altLang="en-US"/>
          </a:p>
        </p:txBody>
      </p:sp>
    </p:spTree>
    <p:extLst>
      <p:ext uri="{BB962C8B-B14F-4D97-AF65-F5344CB8AC3E}">
        <p14:creationId xmlns:p14="http://schemas.microsoft.com/office/powerpoint/2010/main" val="11281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dirty="0"/>
              <a:t>New GPU Families</a:t>
            </a:r>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dirty="0"/>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dirty="0"/>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dirty="0"/>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dirty="0"/>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dirty="0"/>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dirty="0"/>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dirty="0"/>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dirty="0"/>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t>NVLink</a:t>
                      </a:r>
                      <a:endParaRPr lang="en-US" dirty="0"/>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02D3B04-09DB-419A-9482-86CC1DCC2E27}"/>
              </a:ext>
            </a:extLst>
          </p:cNvPr>
          <p:cNvSpPr>
            <a:spLocks noGrp="1"/>
          </p:cNvSpPr>
          <p:nvPr>
            <p:ph type="title"/>
          </p:nvPr>
        </p:nvSpPr>
        <p:spPr/>
        <p:txBody>
          <a:bodyPr/>
          <a:lstStyle/>
          <a:p>
            <a:r>
              <a:rPr kumimoji="1" lang="en-US" altLang="ja-JP" dirty="0"/>
              <a:t>Data Science VM</a:t>
            </a:r>
            <a:endParaRPr kumimoji="1" lang="ja-JP" altLang="en-US" dirty="0"/>
          </a:p>
        </p:txBody>
      </p:sp>
    </p:spTree>
    <p:extLst>
      <p:ext uri="{BB962C8B-B14F-4D97-AF65-F5344CB8AC3E}">
        <p14:creationId xmlns:p14="http://schemas.microsoft.com/office/powerpoint/2010/main" val="32762387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E9CB8-A2FA-42AF-B598-06C1D30E911F}"/>
              </a:ext>
            </a:extLst>
          </p:cNvPr>
          <p:cNvSpPr/>
          <p:nvPr>
            <p:custDataLst>
              <p:tags r:id="rId1"/>
            </p:custDataLst>
          </p:nvPr>
        </p:nvSpPr>
        <p:spPr bwMode="auto">
          <a:xfrm>
            <a:off x="865" y="488"/>
            <a:ext cx="4052441" cy="6857027"/>
          </a:xfrm>
          <a:prstGeom prst="rect">
            <a:avLst/>
          </a:prstGeom>
          <a:solidFill>
            <a:srgbClr val="00188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4F55EFD-4EC9-4467-8B88-13F4E73827C9}"/>
              </a:ext>
            </a:extLst>
          </p:cNvPr>
          <p:cNvSpPr txBox="1"/>
          <p:nvPr/>
        </p:nvSpPr>
        <p:spPr>
          <a:xfrm>
            <a:off x="123729" y="2886981"/>
            <a:ext cx="3806712" cy="1535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800" dirty="0">
                <a:solidFill>
                  <a:srgbClr val="FFFFFF"/>
                </a:solidFill>
                <a:latin typeface="Segoe UI Light"/>
              </a:rPr>
              <a:t>GPU </a:t>
            </a:r>
            <a:r>
              <a:rPr lang="en-US" sz="2800" dirty="0" err="1">
                <a:solidFill>
                  <a:srgbClr val="FFFFFF"/>
                </a:solidFill>
                <a:latin typeface="Segoe UI Light"/>
              </a:rPr>
              <a:t>構成済みの環境</a:t>
            </a:r>
            <a:endParaRPr lang="en-US" sz="2800" dirty="0">
              <a:solidFill>
                <a:srgbClr val="FFFFFF"/>
              </a:solidFill>
              <a:latin typeface="Segoe UI Light"/>
            </a:endParaRPr>
          </a:p>
          <a:p>
            <a:pPr defTabSz="914225">
              <a:lnSpc>
                <a:spcPct val="90000"/>
              </a:lnSpc>
              <a:spcAft>
                <a:spcPts val="600"/>
              </a:spcAft>
              <a:defRPr/>
            </a:pPr>
            <a:r>
              <a:rPr lang="en-US" sz="2800" dirty="0" err="1">
                <a:solidFill>
                  <a:srgbClr val="FFFFFF"/>
                </a:solidFill>
                <a:latin typeface="Segoe UI Light"/>
              </a:rPr>
              <a:t>データサイエンス</a:t>
            </a:r>
            <a:r>
              <a:rPr lang="en-US" sz="2800" dirty="0">
                <a:solidFill>
                  <a:srgbClr val="FFFFFF"/>
                </a:solidFill>
                <a:latin typeface="Segoe UI Light"/>
              </a:rPr>
              <a:t> &amp;</a:t>
            </a:r>
            <a:br>
              <a:rPr lang="en-US" sz="2800" dirty="0">
                <a:solidFill>
                  <a:srgbClr val="FFFFFF"/>
                </a:solidFill>
                <a:latin typeface="Segoe UI Light"/>
              </a:rPr>
            </a:br>
            <a:r>
              <a:rPr lang="en-US" sz="2800" dirty="0">
                <a:solidFill>
                  <a:srgbClr val="FFFFFF"/>
                </a:solidFill>
                <a:latin typeface="Segoe UI Light"/>
              </a:rPr>
              <a:t> </a:t>
            </a:r>
            <a:r>
              <a:rPr lang="en-US" sz="2800" dirty="0" err="1">
                <a:solidFill>
                  <a:srgbClr val="FFFFFF"/>
                </a:solidFill>
                <a:latin typeface="Segoe UI Light"/>
              </a:rPr>
              <a:t>モデリング、開発、展開</a:t>
            </a:r>
            <a:endParaRPr lang="en-US" sz="2800" dirty="0">
              <a:solidFill>
                <a:srgbClr val="FFFFFF"/>
              </a:solidFill>
              <a:latin typeface="Segoe UI Light"/>
            </a:endParaRPr>
          </a:p>
        </p:txBody>
      </p:sp>
      <p:sp>
        <p:nvSpPr>
          <p:cNvPr id="13" name="TextBox 12">
            <a:extLst>
              <a:ext uri="{FF2B5EF4-FFF2-40B4-BE49-F238E27FC236}">
                <a16:creationId xmlns:a16="http://schemas.microsoft.com/office/drawing/2014/main" id="{6CF7AAB8-2FDA-4CEF-A4B2-797C79A03F23}"/>
              </a:ext>
            </a:extLst>
          </p:cNvPr>
          <p:cNvSpPr txBox="1"/>
          <p:nvPr/>
        </p:nvSpPr>
        <p:spPr>
          <a:xfrm>
            <a:off x="123729" y="479866"/>
            <a:ext cx="3806712" cy="18127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3600" b="1" dirty="0" err="1">
                <a:solidFill>
                  <a:srgbClr val="FFFFFF"/>
                </a:solidFill>
                <a:latin typeface="Segoe UI Light"/>
              </a:rPr>
              <a:t>データサイエンス</a:t>
            </a:r>
            <a:br>
              <a:rPr lang="en-US" sz="3600" b="1" dirty="0">
                <a:solidFill>
                  <a:srgbClr val="FFFFFF"/>
                </a:solidFill>
                <a:latin typeface="Segoe UI Light"/>
              </a:rPr>
            </a:br>
            <a:r>
              <a:rPr lang="en-US" sz="3600" b="1" dirty="0" err="1">
                <a:solidFill>
                  <a:srgbClr val="FFFFFF"/>
                </a:solidFill>
                <a:latin typeface="Segoe UI Light"/>
              </a:rPr>
              <a:t>仮想マシン</a:t>
            </a:r>
            <a:endParaRPr lang="en-US" sz="3600" b="1" dirty="0">
              <a:solidFill>
                <a:srgbClr val="FFFFFF"/>
              </a:solidFill>
              <a:latin typeface="Segoe UI Light"/>
            </a:endParaRPr>
          </a:p>
          <a:p>
            <a:pPr defTabSz="914225">
              <a:lnSpc>
                <a:spcPct val="90000"/>
              </a:lnSpc>
              <a:spcAft>
                <a:spcPts val="600"/>
              </a:spcAft>
              <a:defRPr/>
            </a:pPr>
            <a:r>
              <a:rPr lang="en-US" sz="3200" dirty="0">
                <a:solidFill>
                  <a:srgbClr val="FFFFFF"/>
                </a:solidFill>
                <a:latin typeface="Segoe UI Light"/>
              </a:rPr>
              <a:t>(DSVM)</a:t>
            </a:r>
          </a:p>
        </p:txBody>
      </p:sp>
      <p:pic>
        <p:nvPicPr>
          <p:cNvPr id="2" name="Picture 1">
            <a:extLst>
              <a:ext uri="{FF2B5EF4-FFF2-40B4-BE49-F238E27FC236}">
                <a16:creationId xmlns:a16="http://schemas.microsoft.com/office/drawing/2014/main" id="{BDBFEEFE-A197-443B-8C7A-F7B5EEE8719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6170" y="795127"/>
            <a:ext cx="7852524" cy="5376684"/>
          </a:xfrm>
          <a:prstGeom prst="rect">
            <a:avLst/>
          </a:prstGeom>
        </p:spPr>
      </p:pic>
    </p:spTree>
    <p:extLst>
      <p:ext uri="{BB962C8B-B14F-4D97-AF65-F5344CB8AC3E}">
        <p14:creationId xmlns:p14="http://schemas.microsoft.com/office/powerpoint/2010/main" val="18971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5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D771B-73FF-4DC4-972E-E9F7CAB905CF}"/>
              </a:ext>
            </a:extLst>
          </p:cNvPr>
          <p:cNvSpPr>
            <a:spLocks noGrp="1"/>
          </p:cNvSpPr>
          <p:nvPr>
            <p:ph type="title"/>
          </p:nvPr>
        </p:nvSpPr>
        <p:spPr/>
        <p:txBody>
          <a:bodyPr/>
          <a:lstStyle/>
          <a:p>
            <a:r>
              <a:rPr kumimoji="1" lang="ja-JP" altLang="en-US" dirty="0"/>
              <a:t>データサイエンス仮想マシン（</a:t>
            </a:r>
            <a:r>
              <a:rPr kumimoji="1" lang="en-US" altLang="ja-JP" dirty="0"/>
              <a:t>DSVM</a:t>
            </a:r>
            <a:r>
              <a:rPr kumimoji="1" lang="ja-JP" altLang="en-US" dirty="0"/>
              <a:t>）</a:t>
            </a:r>
          </a:p>
        </p:txBody>
      </p:sp>
      <p:sp>
        <p:nvSpPr>
          <p:cNvPr id="3" name="テキスト プレースホルダー 2">
            <a:extLst>
              <a:ext uri="{FF2B5EF4-FFF2-40B4-BE49-F238E27FC236}">
                <a16:creationId xmlns:a16="http://schemas.microsoft.com/office/drawing/2014/main" id="{B4235CB3-3D44-48FE-BC45-5D55028D84BC}"/>
              </a:ext>
            </a:extLst>
          </p:cNvPr>
          <p:cNvSpPr>
            <a:spLocks noGrp="1"/>
          </p:cNvSpPr>
          <p:nvPr>
            <p:ph sz="quarter" idx="10"/>
          </p:nvPr>
        </p:nvSpPr>
        <p:spPr/>
        <p:txBody>
          <a:bodyPr/>
          <a:lstStyle/>
          <a:p>
            <a:pPr marL="0" indent="0">
              <a:buNone/>
            </a:pPr>
            <a:r>
              <a:rPr lang="ja-JP" altLang="en-US" sz="2353" dirty="0"/>
              <a:t>データ サイエンス専用カスタマイズされた </a:t>
            </a:r>
            <a:r>
              <a:rPr lang="en-US" altLang="ja-JP" sz="2353" dirty="0"/>
              <a:t>VM </a:t>
            </a:r>
            <a:r>
              <a:rPr lang="ja-JP" altLang="en-US" sz="2353" dirty="0"/>
              <a:t>イメージ </a:t>
            </a:r>
            <a:br>
              <a:rPr lang="en-US" altLang="ja-JP" sz="2353" dirty="0"/>
            </a:br>
            <a:r>
              <a:rPr lang="en-US" altLang="ja-JP" sz="2353" dirty="0">
                <a:hlinkClick r:id="rId2"/>
              </a:rPr>
              <a:t>https://docs.microsoft.com/ja-jp/azure/machine-learning/data-science-virtual-machine/overview</a:t>
            </a:r>
            <a:endParaRPr lang="en-US" altLang="ja-JP" sz="2353" dirty="0"/>
          </a:p>
          <a:p>
            <a:pPr marL="0" indent="0">
              <a:buNone/>
            </a:pPr>
            <a:endParaRPr kumimoji="1" lang="ja-JP" altLang="en-US" sz="1568" dirty="0"/>
          </a:p>
        </p:txBody>
      </p:sp>
      <p:pic>
        <p:nvPicPr>
          <p:cNvPr id="6" name="図 5">
            <a:extLst>
              <a:ext uri="{FF2B5EF4-FFF2-40B4-BE49-F238E27FC236}">
                <a16:creationId xmlns:a16="http://schemas.microsoft.com/office/drawing/2014/main" id="{86219785-7B71-4460-8F1E-D3579B9E6F03}"/>
              </a:ext>
            </a:extLst>
          </p:cNvPr>
          <p:cNvPicPr>
            <a:picLocks noChangeAspect="1"/>
          </p:cNvPicPr>
          <p:nvPr/>
        </p:nvPicPr>
        <p:blipFill>
          <a:blip r:embed="rId3"/>
          <a:stretch>
            <a:fillRect/>
          </a:stretch>
        </p:blipFill>
        <p:spPr>
          <a:xfrm>
            <a:off x="1980110" y="2673548"/>
            <a:ext cx="8352928" cy="4190456"/>
          </a:xfrm>
          <a:prstGeom prst="rect">
            <a:avLst/>
          </a:prstGeom>
        </p:spPr>
      </p:pic>
    </p:spTree>
    <p:extLst>
      <p:ext uri="{BB962C8B-B14F-4D97-AF65-F5344CB8AC3E}">
        <p14:creationId xmlns:p14="http://schemas.microsoft.com/office/powerpoint/2010/main" val="97550380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4F666E-E32C-48E0-801A-F207070CB96E}"/>
              </a:ext>
            </a:extLst>
          </p:cNvPr>
          <p:cNvSpPr>
            <a:spLocks noGrp="1"/>
          </p:cNvSpPr>
          <p:nvPr>
            <p:ph type="title"/>
          </p:nvPr>
        </p:nvSpPr>
        <p:spPr/>
        <p:txBody>
          <a:bodyPr/>
          <a:lstStyle/>
          <a:p>
            <a:r>
              <a:rPr kumimoji="1" lang="en-US" altLang="ja-JP" dirty="0"/>
              <a:t>Azure Databricks</a:t>
            </a:r>
            <a:endParaRPr kumimoji="1" lang="ja-JP" altLang="en-US" dirty="0"/>
          </a:p>
        </p:txBody>
      </p:sp>
    </p:spTree>
    <p:extLst>
      <p:ext uri="{BB962C8B-B14F-4D97-AF65-F5344CB8AC3E}">
        <p14:creationId xmlns:p14="http://schemas.microsoft.com/office/powerpoint/2010/main" val="52299501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A272464-6DDB-4FE3-81C8-3CB66438A3AD}"/>
              </a:ext>
            </a:extLst>
          </p:cNvPr>
          <p:cNvSpPr>
            <a:spLocks noGrp="1"/>
          </p:cNvSpPr>
          <p:nvPr>
            <p:ph type="title"/>
          </p:nvPr>
        </p:nvSpPr>
        <p:spPr/>
        <p:txBody>
          <a:bodyPr/>
          <a:lstStyle/>
          <a:p>
            <a:r>
              <a:rPr kumimoji="1" lang="en-US" altLang="ja-JP" dirty="0"/>
              <a:t>Databricks</a:t>
            </a:r>
            <a:endParaRPr kumimoji="1" lang="ja-JP" altLang="en-US" dirty="0"/>
          </a:p>
        </p:txBody>
      </p:sp>
      <p:sp>
        <p:nvSpPr>
          <p:cNvPr id="4" name="テキスト プレースホルダー 2">
            <a:extLst>
              <a:ext uri="{FF2B5EF4-FFF2-40B4-BE49-F238E27FC236}">
                <a16:creationId xmlns:a16="http://schemas.microsoft.com/office/drawing/2014/main" id="{6B1EB94F-55F2-4BA4-AC80-39552F9676AC}"/>
              </a:ext>
            </a:extLst>
          </p:cNvPr>
          <p:cNvSpPr txBox="1">
            <a:spLocks/>
          </p:cNvSpPr>
          <p:nvPr/>
        </p:nvSpPr>
        <p:spPr>
          <a:xfrm>
            <a:off x="589836" y="1195310"/>
            <a:ext cx="10736271" cy="52802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48193" indent="-448193"/>
            <a:r>
              <a:rPr lang="en-US" altLang="ja-JP" sz="3529" dirty="0"/>
              <a:t>UC</a:t>
            </a:r>
            <a:r>
              <a:rPr lang="ja-JP" altLang="en-US" sz="3529" dirty="0"/>
              <a:t> バークレー </a:t>
            </a:r>
            <a:r>
              <a:rPr lang="en-US" altLang="ja-JP" sz="3529" dirty="0"/>
              <a:t>AMP</a:t>
            </a:r>
            <a:r>
              <a:rPr lang="ja-JP" altLang="en-US" sz="3529" dirty="0"/>
              <a:t> </a:t>
            </a:r>
            <a:r>
              <a:rPr lang="en-US" altLang="ja-JP" sz="3529" dirty="0"/>
              <a:t>Lab</a:t>
            </a:r>
            <a:r>
              <a:rPr lang="ja-JP" altLang="en-US" sz="3529" dirty="0"/>
              <a:t> メンバーの </a:t>
            </a:r>
            <a:r>
              <a:rPr lang="en-US" altLang="ja-JP" sz="3529" dirty="0"/>
              <a:t>Apache</a:t>
            </a:r>
            <a:r>
              <a:rPr lang="ja-JP" altLang="en-US" sz="3529" dirty="0"/>
              <a:t> </a:t>
            </a:r>
            <a:r>
              <a:rPr lang="en-US" altLang="ja-JP" sz="3529" dirty="0"/>
              <a:t>Spark</a:t>
            </a:r>
            <a:r>
              <a:rPr lang="ja-JP" altLang="en-US" sz="3529" dirty="0"/>
              <a:t> 開発チームによって </a:t>
            </a:r>
            <a:r>
              <a:rPr lang="en-US" altLang="ja-JP" sz="3529" dirty="0"/>
              <a:t>2013 </a:t>
            </a:r>
            <a:r>
              <a:rPr lang="ja-JP" altLang="en-US" sz="3529" dirty="0"/>
              <a:t>年に設立</a:t>
            </a:r>
            <a:endParaRPr lang="en-US" altLang="ja-JP" sz="3529" dirty="0"/>
          </a:p>
          <a:p>
            <a:pPr marL="448193" indent="-448193"/>
            <a:r>
              <a:rPr lang="en-US" altLang="ja-JP" sz="3529" dirty="0"/>
              <a:t>OSS</a:t>
            </a:r>
            <a:r>
              <a:rPr lang="ja-JP" altLang="en-US" sz="3529" dirty="0"/>
              <a:t> </a:t>
            </a:r>
            <a:r>
              <a:rPr lang="en-US" altLang="ja-JP" sz="3529" dirty="0"/>
              <a:t>Apache</a:t>
            </a:r>
            <a:r>
              <a:rPr lang="ja-JP" altLang="en-US" sz="3529" dirty="0"/>
              <a:t> </a:t>
            </a:r>
            <a:r>
              <a:rPr lang="en-US" altLang="ja-JP" sz="3529" dirty="0"/>
              <a:t>Spark</a:t>
            </a:r>
            <a:r>
              <a:rPr lang="ja-JP" altLang="en-US" sz="3529" dirty="0"/>
              <a:t> の最大コントリビューター </a:t>
            </a:r>
            <a:r>
              <a:rPr lang="en-US" altLang="ja-JP" sz="3529" dirty="0"/>
              <a:t>(75%)</a:t>
            </a:r>
          </a:p>
          <a:p>
            <a:pPr marL="448193" indent="-448193"/>
            <a:r>
              <a:rPr lang="en-US" altLang="ja-JP" sz="3529" dirty="0"/>
              <a:t>Spark</a:t>
            </a:r>
            <a:r>
              <a:rPr lang="ja-JP" altLang="en-US" sz="3529" dirty="0"/>
              <a:t> をベースとした </a:t>
            </a:r>
            <a:r>
              <a:rPr lang="en-US" altLang="ja-JP" sz="3529" dirty="0"/>
              <a:t>“Unified</a:t>
            </a:r>
            <a:r>
              <a:rPr lang="ja-JP" altLang="en-US" sz="3529" dirty="0"/>
              <a:t> </a:t>
            </a:r>
            <a:r>
              <a:rPr lang="en-US" altLang="ja-JP" sz="3529" dirty="0"/>
              <a:t>Analytics</a:t>
            </a:r>
            <a:r>
              <a:rPr lang="ja-JP" altLang="en-US" sz="3529" dirty="0"/>
              <a:t> </a:t>
            </a:r>
            <a:r>
              <a:rPr lang="en-US" altLang="ja-JP" sz="3529" dirty="0"/>
              <a:t>Platform”</a:t>
            </a:r>
            <a:r>
              <a:rPr lang="ja-JP" altLang="en-US" sz="3529" dirty="0"/>
              <a:t> を提供</a:t>
            </a:r>
            <a:endParaRPr lang="en-US" altLang="ja-JP" sz="3529" dirty="0"/>
          </a:p>
          <a:p>
            <a:pPr marL="684740" lvl="1" indent="-448193">
              <a:buFont typeface="Segoe UI" panose="020B0502040204020203" pitchFamily="34" charset="0"/>
              <a:buChar char="-"/>
            </a:pPr>
            <a:r>
              <a:rPr lang="en-US" altLang="ja-JP" sz="3137" dirty="0"/>
              <a:t>Databricks Runtime</a:t>
            </a:r>
          </a:p>
          <a:p>
            <a:pPr marL="684740" lvl="1" indent="-448193">
              <a:buFont typeface="Segoe UI" panose="020B0502040204020203" pitchFamily="34" charset="0"/>
              <a:buChar char="-"/>
            </a:pPr>
            <a:r>
              <a:rPr lang="en-US" altLang="ja-JP" sz="3137" dirty="0"/>
              <a:t>Databricks Delta</a:t>
            </a:r>
          </a:p>
          <a:p>
            <a:pPr marL="684740" lvl="1" indent="-448193">
              <a:buFont typeface="Segoe UI" panose="020B0502040204020203" pitchFamily="34" charset="0"/>
              <a:buChar char="-"/>
            </a:pPr>
            <a:r>
              <a:rPr lang="en-US" altLang="ja-JP" sz="3137" dirty="0"/>
              <a:t>Databricks Collaborative Notebooks</a:t>
            </a:r>
          </a:p>
          <a:p>
            <a:pPr marL="684740" lvl="1" indent="-448193">
              <a:buFont typeface="Segoe UI" panose="020B0502040204020203" pitchFamily="34" charset="0"/>
              <a:buChar char="-"/>
            </a:pPr>
            <a:endParaRPr lang="en-US" altLang="ja-JP" sz="3137" dirty="0"/>
          </a:p>
        </p:txBody>
      </p:sp>
      <p:pic>
        <p:nvPicPr>
          <p:cNvPr id="5" name="Picture 2" descr="Overview of the Databricks Unified Analytics Platform">
            <a:extLst>
              <a:ext uri="{FF2B5EF4-FFF2-40B4-BE49-F238E27FC236}">
                <a16:creationId xmlns:a16="http://schemas.microsoft.com/office/drawing/2014/main" id="{1AB8AF1B-3572-47F0-8D44-3B45DE3D5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75" y="3745183"/>
            <a:ext cx="3112332" cy="311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852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TIMING" val="|5.5|22.1|43.4|56"/>
</p:tagLst>
</file>

<file path=ppt/tags/tag49.xml><?xml version="1.0" encoding="utf-8"?>
<p:tagLst xmlns:a="http://schemas.openxmlformats.org/drawingml/2006/main" xmlns:r="http://schemas.openxmlformats.org/officeDocument/2006/relationships" xmlns:p="http://schemas.openxmlformats.org/presentationml/2006/main">
  <p:tag name="TIMING" val="|6.1|8.9|10.7|18.1|20.8|15.7"/>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IMING" val="|9.4|16.1|12.6"/>
</p:tagLst>
</file>

<file path=ppt/tags/tag51.xml><?xml version="1.0" encoding="utf-8"?>
<p:tagLst xmlns:a="http://schemas.openxmlformats.org/drawingml/2006/main" xmlns:r="http://schemas.openxmlformats.org/officeDocument/2006/relationships" xmlns:p="http://schemas.openxmlformats.org/presentationml/2006/main">
  <p:tag name="TIMING" val="|5.6|10.1|7.9"/>
</p:tagLst>
</file>

<file path=ppt/tags/tag52.xml><?xml version="1.0" encoding="utf-8"?>
<p:tagLst xmlns:a="http://schemas.openxmlformats.org/drawingml/2006/main" xmlns:r="http://schemas.openxmlformats.org/officeDocument/2006/relationships" xmlns:p="http://schemas.openxmlformats.org/presentationml/2006/main">
  <p:tag name="TIMING" val="|10.8|11"/>
</p:tagLst>
</file>

<file path=ppt/tags/tag53.xml><?xml version="1.0" encoding="utf-8"?>
<p:tagLst xmlns:a="http://schemas.openxmlformats.org/drawingml/2006/main" xmlns:r="http://schemas.openxmlformats.org/officeDocument/2006/relationships" xmlns:p="http://schemas.openxmlformats.org/presentationml/2006/main">
  <p:tag name="TIMING" val="|8.4|7.5|7.8"/>
</p:tagLst>
</file>

<file path=ppt/tags/tag54.xml><?xml version="1.0" encoding="utf-8"?>
<p:tagLst xmlns:a="http://schemas.openxmlformats.org/drawingml/2006/main" xmlns:r="http://schemas.openxmlformats.org/officeDocument/2006/relationships" xmlns:p="http://schemas.openxmlformats.org/presentationml/2006/main">
  <p:tag name="TIMING" val="|10.5|10|3.3|4.9|3.2|4.8"/>
</p:tagLst>
</file>

<file path=ppt/tags/tag55.xml><?xml version="1.0" encoding="utf-8"?>
<p:tagLst xmlns:a="http://schemas.openxmlformats.org/drawingml/2006/main" xmlns:r="http://schemas.openxmlformats.org/officeDocument/2006/relationships" xmlns:p="http://schemas.openxmlformats.org/presentationml/2006/main">
  <p:tag name="TIMING" val="|9.8|23.8|14.4"/>
</p:tagLst>
</file>

<file path=ppt/tags/tag56.xml><?xml version="1.0" encoding="utf-8"?>
<p:tagLst xmlns:a="http://schemas.openxmlformats.org/drawingml/2006/main" xmlns:r="http://schemas.openxmlformats.org/officeDocument/2006/relationships" xmlns:p="http://schemas.openxmlformats.org/presentationml/2006/main">
  <p:tag name="TIMING" val="|20.9"/>
</p:tagLst>
</file>

<file path=ppt/tags/tag57.xml><?xml version="1.0" encoding="utf-8"?>
<p:tagLst xmlns:a="http://schemas.openxmlformats.org/drawingml/2006/main" xmlns:r="http://schemas.openxmlformats.org/officeDocument/2006/relationships" xmlns:p="http://schemas.openxmlformats.org/presentationml/2006/main">
  <p:tag name="TIMING" val="|25"/>
</p:tagLst>
</file>

<file path=ppt/tags/tag58.xml><?xml version="1.0" encoding="utf-8"?>
<p:tagLst xmlns:a="http://schemas.openxmlformats.org/drawingml/2006/main" xmlns:r="http://schemas.openxmlformats.org/officeDocument/2006/relationships" xmlns:p="http://schemas.openxmlformats.org/presentationml/2006/main">
  <p:tag name="TIMING" val="|9.9|10.4"/>
</p:tagLst>
</file>

<file path=ppt/tags/tag59.xml><?xml version="1.0" encoding="utf-8"?>
<p:tagLst xmlns:a="http://schemas.openxmlformats.org/drawingml/2006/main" xmlns:r="http://schemas.openxmlformats.org/officeDocument/2006/relationships" xmlns:p="http://schemas.openxmlformats.org/presentationml/2006/main">
  <p:tag name="TIMING" val="|57.1"/>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TIMING" val="|9.8|27.3"/>
</p:tagLst>
</file>

<file path=ppt/tags/tag61.xml><?xml version="1.0" encoding="utf-8"?>
<p:tagLst xmlns:a="http://schemas.openxmlformats.org/drawingml/2006/main" xmlns:r="http://schemas.openxmlformats.org/officeDocument/2006/relationships" xmlns:p="http://schemas.openxmlformats.org/presentationml/2006/main">
  <p:tag name="TIMING" val="|35.9|15.7|5.9"/>
</p:tagLst>
</file>

<file path=ppt/tags/tag62.xml><?xml version="1.0" encoding="utf-8"?>
<p:tagLst xmlns:a="http://schemas.openxmlformats.org/drawingml/2006/main" xmlns:r="http://schemas.openxmlformats.org/officeDocument/2006/relationships" xmlns:p="http://schemas.openxmlformats.org/presentationml/2006/main">
  <p:tag name="TIMING" val="|3.1|42.3|21.4"/>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8845</Words>
  <Application>Microsoft Office PowerPoint</Application>
  <PresentationFormat>ワイド画面</PresentationFormat>
  <Paragraphs>1875</Paragraphs>
  <Slides>141</Slides>
  <Notes>68</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141</vt:i4>
      </vt:variant>
    </vt:vector>
  </HeadingPairs>
  <TitlesOfParts>
    <vt:vector size="156" baseType="lpstr">
      <vt:lpstr>Meiryo UI</vt:lpstr>
      <vt:lpstr>Segoe Light</vt:lpstr>
      <vt:lpstr>Yu Gothic UI</vt:lpstr>
      <vt:lpstr>Yu Gothic UI Light</vt:lpstr>
      <vt:lpstr>Yu Gothic UI Semibold</vt:lpstr>
      <vt:lpstr>Arial</vt:lpstr>
      <vt:lpstr>Calibri</vt:lpstr>
      <vt:lpstr>Cambria Math</vt:lpstr>
      <vt:lpstr>Consolas</vt:lpstr>
      <vt:lpstr>Segoe UI</vt:lpstr>
      <vt:lpstr>Segoe UI Light</vt:lpstr>
      <vt:lpstr>Segoe UI Semibold</vt:lpstr>
      <vt:lpstr>Segoe UI Semilight</vt:lpstr>
      <vt:lpstr>Wingdings</vt:lpstr>
      <vt:lpstr>2_5-30721_Build_2016_Template_Light</vt:lpstr>
      <vt:lpstr>Azure Machine Learning Services Hands-on</vt:lpstr>
      <vt:lpstr>事前確認</vt:lpstr>
      <vt:lpstr>効率的な学びのために</vt:lpstr>
      <vt:lpstr>Machine Learning on Azure</vt:lpstr>
      <vt:lpstr>Machine Learning flow on Azure</vt:lpstr>
      <vt:lpstr>Azure Machine Learning Services</vt:lpstr>
      <vt:lpstr>Machine Learning on Azure</vt:lpstr>
      <vt:lpstr>まさか…</vt:lpstr>
      <vt:lpstr>機械学習の知識 + Cloud インフラの知識</vt:lpstr>
      <vt:lpstr>Azure Machine Learning services の実体</vt:lpstr>
      <vt:lpstr>Python での モデル開発</vt:lpstr>
      <vt:lpstr>モデル開発は繰り返す</vt:lpstr>
      <vt:lpstr>カバー範囲</vt:lpstr>
      <vt:lpstr>使い慣れたライブラリ/フレームワーク</vt:lpstr>
      <vt:lpstr>柔軟な学習環境</vt:lpstr>
      <vt:lpstr>柔軟な学習と推論環境</vt:lpstr>
      <vt:lpstr>実行履歴、モデル、データの共有</vt:lpstr>
      <vt:lpstr>セキュアな学習環境</vt:lpstr>
      <vt:lpstr>ML Ops</vt:lpstr>
      <vt:lpstr>基本ワークフロー</vt:lpstr>
      <vt:lpstr>PowerPoint プレゼンテーション</vt:lpstr>
      <vt:lpstr>Component</vt:lpstr>
      <vt:lpstr>PowerPoint プレゼンテーション</vt:lpstr>
      <vt:lpstr>利用ステップ</vt:lpstr>
      <vt:lpstr>Workspace</vt:lpstr>
      <vt:lpstr>Workspace Taxonomy</vt:lpstr>
      <vt:lpstr>Model</vt:lpstr>
      <vt:lpstr>Experiment</vt:lpstr>
      <vt:lpstr>Experiment</vt:lpstr>
      <vt:lpstr>Compute</vt:lpstr>
      <vt:lpstr>Image と Registry</vt:lpstr>
      <vt:lpstr>Data Store</vt:lpstr>
      <vt:lpstr>Model 管理</vt:lpstr>
      <vt:lpstr>Model ライフサイクル管理</vt:lpstr>
      <vt:lpstr>Model の展開</vt:lpstr>
      <vt:lpstr>Model 展開</vt:lpstr>
      <vt:lpstr>Python SDK</vt:lpstr>
      <vt:lpstr>前提</vt:lpstr>
      <vt:lpstr>PowerPoint プレゼンテーション</vt:lpstr>
      <vt:lpstr>Step 3 – Create remote compute target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学習ジョブ実行後に何が行われるか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Automated Machine Learning</vt:lpstr>
      <vt:lpstr>PowerPoint プレゼンテーション</vt:lpstr>
      <vt:lpstr>モデルの開発には、多くの 試行錯誤 が必要…</vt:lpstr>
      <vt:lpstr>PowerPoint プレゼンテーション</vt:lpstr>
      <vt:lpstr>PowerPoint プレゼンテーション</vt:lpstr>
      <vt:lpstr>効果的なアルゴリズム はどれ?</vt:lpstr>
      <vt:lpstr>Automated Machine Learning</vt:lpstr>
      <vt:lpstr>ジョブ出力例</vt:lpstr>
      <vt:lpstr>ジョブの管理</vt:lpstr>
      <vt:lpstr>対応範囲</vt:lpstr>
      <vt:lpstr>アルゴリズム</vt:lpstr>
      <vt:lpstr>Feature Engineering</vt:lpstr>
      <vt:lpstr>Model の説明</vt:lpstr>
      <vt:lpstr>Code 例</vt:lpstr>
      <vt:lpstr>Hyperparameter Tuning</vt:lpstr>
      <vt:lpstr>Hyperparameter</vt:lpstr>
      <vt:lpstr>Neural Network における  Hyperparameters の例</vt:lpstr>
      <vt:lpstr>Hyperparameter 選択の難しさ - Hyperparameter Explorer -</vt:lpstr>
      <vt:lpstr>ハイパーパラメーター と Compute の自動調整</vt:lpstr>
      <vt:lpstr>Hyperparamter のサンプリング</vt:lpstr>
      <vt:lpstr>Hyperparameters の探索手法</vt:lpstr>
      <vt:lpstr>code</vt:lpstr>
      <vt:lpstr>code</vt:lpstr>
      <vt:lpstr>大規模学習</vt:lpstr>
      <vt:lpstr>分散学習環境の検討事項</vt:lpstr>
      <vt:lpstr>インフラ</vt:lpstr>
      <vt:lpstr>Azure Machine Learning Computing</vt:lpstr>
      <vt:lpstr>FPGA</vt:lpstr>
      <vt:lpstr>Project Brainwave under the hood</vt:lpstr>
      <vt:lpstr>FPGA Technology</vt:lpstr>
      <vt:lpstr>CPU 対 FPGA</vt:lpstr>
      <vt:lpstr>FPGAによるハードウェアマイクロサービス</vt:lpstr>
      <vt:lpstr>世界中のサーバに FPGA を配備</vt:lpstr>
      <vt:lpstr>Deploying a model</vt:lpstr>
      <vt:lpstr>GPU</vt:lpstr>
      <vt:lpstr>DNN のための シリコンレベル の選択肢</vt:lpstr>
      <vt:lpstr>Azure Family of GPUs</vt:lpstr>
      <vt:lpstr>NC v3 Series の東日本リージョンでの展開</vt:lpstr>
      <vt:lpstr>New GPU Families</vt:lpstr>
      <vt:lpstr>Data Science VM</vt:lpstr>
      <vt:lpstr>PowerPoint プレゼンテーション</vt:lpstr>
      <vt:lpstr>データサイエンス仮想マシン（DSVM）</vt:lpstr>
      <vt:lpstr>Azure Databricks</vt:lpstr>
      <vt:lpstr>Databricks</vt:lpstr>
      <vt:lpstr>Azure Databricks</vt:lpstr>
      <vt:lpstr>Machine Learning on Azure Databricks</vt:lpstr>
      <vt:lpstr>Annotation へのチャレンジ</vt:lpstr>
      <vt:lpstr>Azure Machine Learning Service との連携</vt:lpstr>
      <vt:lpstr>Azure Notebook</vt:lpstr>
      <vt:lpstr>Azure Notebook</vt:lpstr>
      <vt:lpstr>Azure IoT Edge</vt:lpstr>
      <vt:lpstr>要件を踏まえた適材適所な配置</vt:lpstr>
      <vt:lpstr>ハイブリッドAI・IoTの実現</vt:lpstr>
      <vt:lpstr>Azure Machine Learning services  Python SDK から Azure IoT Edge デバイスへの展開</vt:lpstr>
      <vt:lpstr>手順</vt:lpstr>
      <vt:lpstr>ONNX</vt:lpstr>
      <vt:lpstr>ONNX</vt:lpstr>
      <vt:lpstr>PowerPoint プレゼンテーション</vt:lpstr>
      <vt:lpstr>PowerPoint プレゼンテーション</vt:lpstr>
      <vt:lpstr>ONNX Runtime</vt:lpstr>
      <vt:lpstr>ONNX Runtime - Python API</vt:lpstr>
      <vt:lpstr>Windows ML</vt:lpstr>
      <vt:lpstr>PowerPoint プレゼンテーション</vt:lpstr>
      <vt:lpstr>Windows ML アーキテクチャー</vt:lpstr>
      <vt:lpstr>Windows ML Simple Architecture </vt:lpstr>
      <vt:lpstr>Windows ML の全体像</vt:lpstr>
      <vt:lpstr>Windows ML 開発環境の要件</vt:lpstr>
      <vt:lpstr>ラッパー クラスの作成方法 (1)</vt:lpstr>
      <vt:lpstr>ラッパー クラスの作成方法 (2)</vt:lpstr>
      <vt:lpstr>推論に必要な実装</vt:lpstr>
      <vt:lpstr>サンプルで学ぶ Windows ML 開発実践</vt:lpstr>
      <vt:lpstr>自動生成されるラッパークラスは3種類</vt:lpstr>
      <vt:lpstr>ラッパー クラスの入力</vt:lpstr>
      <vt:lpstr>ラッパー クラスの出力</vt:lpstr>
      <vt:lpstr>注意: 入出力はモデルによって変わる</vt:lpstr>
      <vt:lpstr>(1) モデルをロードする</vt:lpstr>
      <vt:lpstr>(2) 入力を設定する</vt:lpstr>
      <vt:lpstr>(3) 推論を実行する</vt:lpstr>
      <vt:lpstr>C# (VB.NET) のデスクトップアプリに 機械学習の機能を追加したい</vt:lpstr>
      <vt:lpstr>デスクトップ アプリケーション with Windows ML </vt:lpstr>
      <vt:lpstr>応用編: Custom Vision Service を利用する</vt:lpstr>
      <vt:lpstr>Windows ML を試してみよう！</vt:lpstr>
      <vt:lpstr>ML.NET</vt:lpstr>
      <vt:lpstr>PowerPoint プレゼンテーション</vt:lpstr>
      <vt:lpstr>さあ、自分で動かして理解を深めましょう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2019-02-17T20:31:46Z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2019-02-15T07:33:40.0930874Z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acd24c14-4729-46a7-818d-c083f2e1ec3b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